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changesInfos/changesInfo1.xml" ContentType="application/vnd.ms-powerpoint.changes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4324" r:id="rId4"/>
  </p:sldMasterIdLst>
  <p:notesMasterIdLst>
    <p:notesMasterId r:id="rId23"/>
  </p:notesMasterIdLst>
  <p:handoutMasterIdLst>
    <p:handoutMasterId r:id="rId24"/>
  </p:handoutMasterIdLst>
  <p:sldIdLst>
    <p:sldId id="280" r:id="rId5"/>
    <p:sldId id="693" r:id="rId6"/>
    <p:sldId id="657" r:id="rId7"/>
    <p:sldId id="648" r:id="rId8"/>
    <p:sldId id="761" r:id="rId9"/>
    <p:sldId id="781" r:id="rId10"/>
    <p:sldId id="762" r:id="rId11"/>
    <p:sldId id="779" r:id="rId12"/>
    <p:sldId id="780" r:id="rId13"/>
    <p:sldId id="783" r:id="rId14"/>
    <p:sldId id="784" r:id="rId15"/>
    <p:sldId id="785" r:id="rId16"/>
    <p:sldId id="786" r:id="rId17"/>
    <p:sldId id="789" r:id="rId18"/>
    <p:sldId id="788" r:id="rId19"/>
    <p:sldId id="787" r:id="rId20"/>
    <p:sldId id="790" r:id="rId21"/>
    <p:sldId id="639" r:id="rId22"/>
  </p:sldIdLst>
  <p:sldSz cx="7772400" cy="5143500"/>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userDrawn="1">
          <p15:clr>
            <a:srgbClr val="A4A3A4"/>
          </p15:clr>
        </p15:guide>
        <p15:guide id="2" pos="2424"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EB2DB819-2B25-4E4E-0FEC-0BBF68C0076F}" name="Bruskin, Heather Bois." initials="BB" userId="S::bruskh01@montgomerycountymd.gov::2e941bc2-704d-404c-a8a4-dd1dbe07c31b" providerId="AD"/>
  <p188:author id="{C83F554E-FD96-A2D4-0CC3-C982EFB52B45}" name="Hoy, Allison M." initials="HAM" userId="S::HOYALL01@MontgomeryCountyMD.gov::471a8d3b-6b74-426e-9f25-71897ae2fe35" providerId="AD"/>
  <p188:author id="{F61C5FCA-E96B-5C5D-1F7B-012F1A9723FB}" name="Nardi, Catherine" initials="NC" userId="S::nardic01@montgomerycountymd.gov::ba810969-de78-4c04-9193-5bc9a5231e3f"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7C80"/>
    <a:srgbClr val="59DD5E"/>
    <a:srgbClr val="66FF66"/>
    <a:srgbClr val="66FF33"/>
    <a:srgbClr val="FF9900"/>
    <a:srgbClr val="9A7044"/>
    <a:srgbClr val="2C79C7"/>
    <a:srgbClr val="C6BAA3"/>
    <a:srgbClr val="00CC00"/>
    <a:srgbClr val="00FF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42" d="100"/>
          <a:sy n="142" d="100"/>
        </p:scale>
        <p:origin x="1326" y="126"/>
      </p:cViewPr>
      <p:guideLst>
        <p:guide orient="horz" pos="1620"/>
        <p:guide pos="2424"/>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heme" Target="theme/theme1.xml"/><Relationship Id="rId30" Type="http://schemas.microsoft.com/office/2018/10/relationships/authors" Target="author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ravets, Olga" userId="c97ea085-a0ba-4659-86ff-fc6121ffdd34" providerId="ADAL" clId="{994104C6-5C33-4709-89AB-FF87795C73B7}"/>
    <pc:docChg chg="modSld">
      <pc:chgData name="Kravets, Olga" userId="c97ea085-a0ba-4659-86ff-fc6121ffdd34" providerId="ADAL" clId="{994104C6-5C33-4709-89AB-FF87795C73B7}" dt="2024-03-14T14:36:21.752" v="3" actId="20577"/>
      <pc:docMkLst>
        <pc:docMk/>
      </pc:docMkLst>
      <pc:sldChg chg="modSp mod">
        <pc:chgData name="Kravets, Olga" userId="c97ea085-a0ba-4659-86ff-fc6121ffdd34" providerId="ADAL" clId="{994104C6-5C33-4709-89AB-FF87795C73B7}" dt="2024-03-14T14:36:17.940" v="1" actId="20577"/>
        <pc:sldMkLst>
          <pc:docMk/>
          <pc:sldMk cId="1762344696" sldId="783"/>
        </pc:sldMkLst>
        <pc:spChg chg="mod">
          <ac:chgData name="Kravets, Olga" userId="c97ea085-a0ba-4659-86ff-fc6121ffdd34" providerId="ADAL" clId="{994104C6-5C33-4709-89AB-FF87795C73B7}" dt="2024-03-14T14:36:17.940" v="1" actId="20577"/>
          <ac:spMkLst>
            <pc:docMk/>
            <pc:sldMk cId="1762344696" sldId="783"/>
            <ac:spMk id="21" creationId="{00000000-0000-0000-0000-000000000000}"/>
          </ac:spMkLst>
        </pc:spChg>
      </pc:sldChg>
      <pc:sldChg chg="modSp mod">
        <pc:chgData name="Kravets, Olga" userId="c97ea085-a0ba-4659-86ff-fc6121ffdd34" providerId="ADAL" clId="{994104C6-5C33-4709-89AB-FF87795C73B7}" dt="2024-03-14T14:36:21.752" v="3" actId="20577"/>
        <pc:sldMkLst>
          <pc:docMk/>
          <pc:sldMk cId="1553023525" sldId="784"/>
        </pc:sldMkLst>
        <pc:spChg chg="mod">
          <ac:chgData name="Kravets, Olga" userId="c97ea085-a0ba-4659-86ff-fc6121ffdd34" providerId="ADAL" clId="{994104C6-5C33-4709-89AB-FF87795C73B7}" dt="2024-03-14T14:36:21.752" v="3" actId="20577"/>
          <ac:spMkLst>
            <pc:docMk/>
            <pc:sldMk cId="1553023525" sldId="784"/>
            <ac:spMk id="21"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 y="0"/>
            <a:ext cx="3169920" cy="481727"/>
          </a:xfrm>
          <a:prstGeom prst="rect">
            <a:avLst/>
          </a:prstGeom>
        </p:spPr>
        <p:txBody>
          <a:bodyPr vert="horz" lIns="97426" tIns="48713" rIns="97426" bIns="48713" rtlCol="0"/>
          <a:lstStyle>
            <a:lvl1pPr algn="l">
              <a:defRPr sz="1300"/>
            </a:lvl1pPr>
          </a:lstStyle>
          <a:p>
            <a:endParaRPr lang="en-US"/>
          </a:p>
        </p:txBody>
      </p:sp>
      <p:sp>
        <p:nvSpPr>
          <p:cNvPr id="3" name="Date Placeholder 2"/>
          <p:cNvSpPr>
            <a:spLocks noGrp="1"/>
          </p:cNvSpPr>
          <p:nvPr>
            <p:ph type="dt" sz="quarter" idx="1"/>
          </p:nvPr>
        </p:nvSpPr>
        <p:spPr>
          <a:xfrm>
            <a:off x="4143590" y="0"/>
            <a:ext cx="3169920" cy="481727"/>
          </a:xfrm>
          <a:prstGeom prst="rect">
            <a:avLst/>
          </a:prstGeom>
        </p:spPr>
        <p:txBody>
          <a:bodyPr vert="horz" lIns="97426" tIns="48713" rIns="97426" bIns="48713" rtlCol="0"/>
          <a:lstStyle>
            <a:lvl1pPr algn="r">
              <a:defRPr sz="1300"/>
            </a:lvl1pPr>
          </a:lstStyle>
          <a:p>
            <a:fld id="{1F11649D-7942-6D44-A605-D8AD3FFC4148}" type="datetimeFigureOut">
              <a:rPr lang="en-US" smtClean="0"/>
              <a:t>3/14/2024</a:t>
            </a:fld>
            <a:endParaRPr lang="en-US"/>
          </a:p>
        </p:txBody>
      </p:sp>
      <p:sp>
        <p:nvSpPr>
          <p:cNvPr id="4" name="Footer Placeholder 3"/>
          <p:cNvSpPr>
            <a:spLocks noGrp="1"/>
          </p:cNvSpPr>
          <p:nvPr>
            <p:ph type="ftr" sz="quarter" idx="2"/>
          </p:nvPr>
        </p:nvSpPr>
        <p:spPr>
          <a:xfrm>
            <a:off x="3" y="9119480"/>
            <a:ext cx="3169920" cy="481726"/>
          </a:xfrm>
          <a:prstGeom prst="rect">
            <a:avLst/>
          </a:prstGeom>
        </p:spPr>
        <p:txBody>
          <a:bodyPr vert="horz" lIns="97426" tIns="48713" rIns="97426" bIns="48713" rtlCol="0" anchor="b"/>
          <a:lstStyle>
            <a:lvl1pPr algn="l">
              <a:defRPr sz="1300"/>
            </a:lvl1pPr>
          </a:lstStyle>
          <a:p>
            <a:endParaRPr lang="en-US"/>
          </a:p>
        </p:txBody>
      </p:sp>
      <p:sp>
        <p:nvSpPr>
          <p:cNvPr id="5" name="Slide Number Placeholder 4"/>
          <p:cNvSpPr>
            <a:spLocks noGrp="1"/>
          </p:cNvSpPr>
          <p:nvPr>
            <p:ph type="sldNum" sz="quarter" idx="3"/>
          </p:nvPr>
        </p:nvSpPr>
        <p:spPr>
          <a:xfrm>
            <a:off x="4143590" y="9119480"/>
            <a:ext cx="3169920" cy="481726"/>
          </a:xfrm>
          <a:prstGeom prst="rect">
            <a:avLst/>
          </a:prstGeom>
        </p:spPr>
        <p:txBody>
          <a:bodyPr vert="horz" lIns="97426" tIns="48713" rIns="97426" bIns="48713" rtlCol="0" anchor="b"/>
          <a:lstStyle>
            <a:lvl1pPr algn="r">
              <a:defRPr sz="1300"/>
            </a:lvl1pPr>
          </a:lstStyle>
          <a:p>
            <a:fld id="{D47A84F7-ED2F-6A49-BFA4-C158FEEE1215}" type="slidenum">
              <a:rPr lang="en-US" smtClean="0"/>
              <a:t>‹#›</a:t>
            </a:fld>
            <a:endParaRPr lang="en-US"/>
          </a:p>
        </p:txBody>
      </p:sp>
    </p:spTree>
    <p:extLst>
      <p:ext uri="{BB962C8B-B14F-4D97-AF65-F5344CB8AC3E}">
        <p14:creationId xmlns:p14="http://schemas.microsoft.com/office/powerpoint/2010/main" val="146926200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 y="0"/>
            <a:ext cx="3169920" cy="480060"/>
          </a:xfrm>
          <a:prstGeom prst="rect">
            <a:avLst/>
          </a:prstGeom>
        </p:spPr>
        <p:txBody>
          <a:bodyPr vert="horz" lIns="97426" tIns="48713" rIns="97426" bIns="48713" rtlCol="0"/>
          <a:lstStyle>
            <a:lvl1pPr algn="l">
              <a:defRPr sz="1300"/>
            </a:lvl1pPr>
          </a:lstStyle>
          <a:p>
            <a:endParaRPr lang="en-US"/>
          </a:p>
        </p:txBody>
      </p:sp>
      <p:sp>
        <p:nvSpPr>
          <p:cNvPr id="3" name="Date Placeholder 2"/>
          <p:cNvSpPr>
            <a:spLocks noGrp="1"/>
          </p:cNvSpPr>
          <p:nvPr>
            <p:ph type="dt" idx="1"/>
          </p:nvPr>
        </p:nvSpPr>
        <p:spPr>
          <a:xfrm>
            <a:off x="4143590" y="0"/>
            <a:ext cx="3169920" cy="480060"/>
          </a:xfrm>
          <a:prstGeom prst="rect">
            <a:avLst/>
          </a:prstGeom>
        </p:spPr>
        <p:txBody>
          <a:bodyPr vert="horz" lIns="97426" tIns="48713" rIns="97426" bIns="48713" rtlCol="0"/>
          <a:lstStyle>
            <a:lvl1pPr algn="r">
              <a:defRPr sz="1300"/>
            </a:lvl1pPr>
          </a:lstStyle>
          <a:p>
            <a:fld id="{2585A59D-70F8-D247-82DD-BA5A6D366B3E}" type="datetimeFigureOut">
              <a:rPr lang="en-US" smtClean="0"/>
              <a:t>3/14/2024</a:t>
            </a:fld>
            <a:endParaRPr lang="en-US"/>
          </a:p>
        </p:txBody>
      </p:sp>
      <p:sp>
        <p:nvSpPr>
          <p:cNvPr id="4" name="Slide Image Placeholder 3"/>
          <p:cNvSpPr>
            <a:spLocks noGrp="1" noRot="1" noChangeAspect="1"/>
          </p:cNvSpPr>
          <p:nvPr>
            <p:ph type="sldImg" idx="2"/>
          </p:nvPr>
        </p:nvSpPr>
        <p:spPr>
          <a:xfrm>
            <a:off x="936625" y="719138"/>
            <a:ext cx="5441950" cy="3600450"/>
          </a:xfrm>
          <a:prstGeom prst="rect">
            <a:avLst/>
          </a:prstGeom>
          <a:noFill/>
          <a:ln w="12700">
            <a:solidFill>
              <a:prstClr val="black"/>
            </a:solidFill>
          </a:ln>
        </p:spPr>
        <p:txBody>
          <a:bodyPr vert="horz" lIns="97426" tIns="48713" rIns="97426" bIns="48713" rtlCol="0" anchor="ctr"/>
          <a:lstStyle/>
          <a:p>
            <a:endParaRPr lang="en-US"/>
          </a:p>
        </p:txBody>
      </p:sp>
      <p:sp>
        <p:nvSpPr>
          <p:cNvPr id="5" name="Notes Placeholder 4"/>
          <p:cNvSpPr>
            <a:spLocks noGrp="1"/>
          </p:cNvSpPr>
          <p:nvPr>
            <p:ph type="body" sz="quarter" idx="3"/>
          </p:nvPr>
        </p:nvSpPr>
        <p:spPr>
          <a:xfrm>
            <a:off x="731521" y="4560570"/>
            <a:ext cx="5852160" cy="4320540"/>
          </a:xfrm>
          <a:prstGeom prst="rect">
            <a:avLst/>
          </a:prstGeom>
        </p:spPr>
        <p:txBody>
          <a:bodyPr vert="horz" lIns="97426" tIns="48713" rIns="97426" bIns="48713"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3" y="9119474"/>
            <a:ext cx="3169920" cy="480060"/>
          </a:xfrm>
          <a:prstGeom prst="rect">
            <a:avLst/>
          </a:prstGeom>
        </p:spPr>
        <p:txBody>
          <a:bodyPr vert="horz" lIns="97426" tIns="48713" rIns="97426" bIns="48713" rtlCol="0" anchor="b"/>
          <a:lstStyle>
            <a:lvl1pPr algn="l">
              <a:defRPr sz="1300"/>
            </a:lvl1pPr>
          </a:lstStyle>
          <a:p>
            <a:endParaRPr lang="en-US"/>
          </a:p>
        </p:txBody>
      </p:sp>
      <p:sp>
        <p:nvSpPr>
          <p:cNvPr id="7" name="Slide Number Placeholder 6"/>
          <p:cNvSpPr>
            <a:spLocks noGrp="1"/>
          </p:cNvSpPr>
          <p:nvPr>
            <p:ph type="sldNum" sz="quarter" idx="5"/>
          </p:nvPr>
        </p:nvSpPr>
        <p:spPr>
          <a:xfrm>
            <a:off x="4143590" y="9119474"/>
            <a:ext cx="3169920" cy="480060"/>
          </a:xfrm>
          <a:prstGeom prst="rect">
            <a:avLst/>
          </a:prstGeom>
        </p:spPr>
        <p:txBody>
          <a:bodyPr vert="horz" lIns="97426" tIns="48713" rIns="97426" bIns="48713" rtlCol="0" anchor="b"/>
          <a:lstStyle>
            <a:lvl1pPr algn="r">
              <a:defRPr sz="1300"/>
            </a:lvl1pPr>
          </a:lstStyle>
          <a:p>
            <a:fld id="{BFA35223-E47F-1946-8A6D-4B121950ACDE}" type="slidenum">
              <a:rPr lang="en-US" smtClean="0"/>
              <a:t>‹#›</a:t>
            </a:fld>
            <a:endParaRPr lang="en-US"/>
          </a:p>
        </p:txBody>
      </p:sp>
    </p:spTree>
    <p:extLst>
      <p:ext uri="{BB962C8B-B14F-4D97-AF65-F5344CB8AC3E}">
        <p14:creationId xmlns:p14="http://schemas.microsoft.com/office/powerpoint/2010/main" val="3919652660"/>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9CDDB67-6EF7-4AE2-A03A-9180A20934EF}" type="slidenum">
              <a:rPr lang="en-US" smtClean="0"/>
              <a:t>1</a:t>
            </a:fld>
            <a:endParaRPr lang="en-US"/>
          </a:p>
        </p:txBody>
      </p:sp>
    </p:spTree>
    <p:extLst>
      <p:ext uri="{BB962C8B-B14F-4D97-AF65-F5344CB8AC3E}">
        <p14:creationId xmlns:p14="http://schemas.microsoft.com/office/powerpoint/2010/main" val="218176963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The Office of FSR launched in February of 2023 with the hiring of our exec </a:t>
            </a:r>
            <a:r>
              <a:rPr lang="en-US" err="1">
                <a:cs typeface="Calibri"/>
              </a:rPr>
              <a:t>dir</a:t>
            </a:r>
            <a:r>
              <a:rPr lang="en-US">
                <a:cs typeface="Calibri"/>
              </a:rPr>
              <a:t> HB, and was created as a result of the COVID-19 Food sec task force. County Council established the office in July 2022 under bill 20-22 with the purpose of having a distinct agency w/</a:t>
            </a:r>
            <a:r>
              <a:rPr lang="en-US" err="1">
                <a:cs typeface="Calibri"/>
              </a:rPr>
              <a:t>i</a:t>
            </a:r>
            <a:r>
              <a:rPr lang="en-US">
                <a:cs typeface="Calibri"/>
              </a:rPr>
              <a:t> County </a:t>
            </a:r>
            <a:r>
              <a:rPr lang="en-US" err="1">
                <a:cs typeface="Calibri"/>
              </a:rPr>
              <a:t>Gvt</a:t>
            </a:r>
            <a:r>
              <a:rPr lang="en-US">
                <a:cs typeface="Calibri"/>
              </a:rPr>
              <a:t> that is tasked with developing/implementing …...</a:t>
            </a:r>
          </a:p>
          <a:p>
            <a:endParaRPr lang="en-US">
              <a:cs typeface="Calibri"/>
            </a:endParaRPr>
          </a:p>
          <a:p>
            <a:endParaRPr lang="en-US">
              <a:cs typeface="Calibri"/>
            </a:endParaRPr>
          </a:p>
        </p:txBody>
      </p:sp>
      <p:sp>
        <p:nvSpPr>
          <p:cNvPr id="4" name="Slide Number Placeholder 3"/>
          <p:cNvSpPr>
            <a:spLocks noGrp="1"/>
          </p:cNvSpPr>
          <p:nvPr>
            <p:ph type="sldNum" sz="quarter" idx="5"/>
          </p:nvPr>
        </p:nvSpPr>
        <p:spPr/>
        <p:txBody>
          <a:bodyPr/>
          <a:lstStyle/>
          <a:p>
            <a:fld id="{BFA35223-E47F-1946-8A6D-4B121950ACDE}" type="slidenum">
              <a:rPr lang="en-US" smtClean="0"/>
              <a:t>12</a:t>
            </a:fld>
            <a:endParaRPr lang="en-US"/>
          </a:p>
        </p:txBody>
      </p:sp>
    </p:spTree>
    <p:extLst>
      <p:ext uri="{BB962C8B-B14F-4D97-AF65-F5344CB8AC3E}">
        <p14:creationId xmlns:p14="http://schemas.microsoft.com/office/powerpoint/2010/main" val="29731720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The Office of FSR launched in February of 2023 with the hiring of our exec </a:t>
            </a:r>
            <a:r>
              <a:rPr lang="en-US" err="1">
                <a:cs typeface="Calibri"/>
              </a:rPr>
              <a:t>dir</a:t>
            </a:r>
            <a:r>
              <a:rPr lang="en-US">
                <a:cs typeface="Calibri"/>
              </a:rPr>
              <a:t> HB, and was created as a result of the COVID-19 Food sec task force. County Council established the office in July 2022 under bill 20-22 with the purpose of having a distinct agency w/</a:t>
            </a:r>
            <a:r>
              <a:rPr lang="en-US" err="1">
                <a:cs typeface="Calibri"/>
              </a:rPr>
              <a:t>i</a:t>
            </a:r>
            <a:r>
              <a:rPr lang="en-US">
                <a:cs typeface="Calibri"/>
              </a:rPr>
              <a:t> County </a:t>
            </a:r>
            <a:r>
              <a:rPr lang="en-US" err="1">
                <a:cs typeface="Calibri"/>
              </a:rPr>
              <a:t>Gvt</a:t>
            </a:r>
            <a:r>
              <a:rPr lang="en-US">
                <a:cs typeface="Calibri"/>
              </a:rPr>
              <a:t> that is tasked with developing/implementing …...</a:t>
            </a:r>
          </a:p>
          <a:p>
            <a:endParaRPr lang="en-US">
              <a:cs typeface="Calibri"/>
            </a:endParaRPr>
          </a:p>
          <a:p>
            <a:endParaRPr lang="en-US">
              <a:cs typeface="Calibri"/>
            </a:endParaRPr>
          </a:p>
        </p:txBody>
      </p:sp>
      <p:sp>
        <p:nvSpPr>
          <p:cNvPr id="4" name="Slide Number Placeholder 3"/>
          <p:cNvSpPr>
            <a:spLocks noGrp="1"/>
          </p:cNvSpPr>
          <p:nvPr>
            <p:ph type="sldNum" sz="quarter" idx="5"/>
          </p:nvPr>
        </p:nvSpPr>
        <p:spPr/>
        <p:txBody>
          <a:bodyPr/>
          <a:lstStyle/>
          <a:p>
            <a:fld id="{BFA35223-E47F-1946-8A6D-4B121950ACDE}" type="slidenum">
              <a:rPr lang="en-US" smtClean="0"/>
              <a:t>13</a:t>
            </a:fld>
            <a:endParaRPr lang="en-US"/>
          </a:p>
        </p:txBody>
      </p:sp>
    </p:spTree>
    <p:extLst>
      <p:ext uri="{BB962C8B-B14F-4D97-AF65-F5344CB8AC3E}">
        <p14:creationId xmlns:p14="http://schemas.microsoft.com/office/powerpoint/2010/main" val="81834302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The Office of FSR launched in February of 2023 with the hiring of our exec </a:t>
            </a:r>
            <a:r>
              <a:rPr lang="en-US" err="1">
                <a:cs typeface="Calibri"/>
              </a:rPr>
              <a:t>dir</a:t>
            </a:r>
            <a:r>
              <a:rPr lang="en-US">
                <a:cs typeface="Calibri"/>
              </a:rPr>
              <a:t> HB, and was created as a result of the COVID-19 Food sec task force. County Council established the office in July 2022 under bill 20-22 with the purpose of having a distinct agency w/</a:t>
            </a:r>
            <a:r>
              <a:rPr lang="en-US" err="1">
                <a:cs typeface="Calibri"/>
              </a:rPr>
              <a:t>i</a:t>
            </a:r>
            <a:r>
              <a:rPr lang="en-US">
                <a:cs typeface="Calibri"/>
              </a:rPr>
              <a:t> County </a:t>
            </a:r>
            <a:r>
              <a:rPr lang="en-US" err="1">
                <a:cs typeface="Calibri"/>
              </a:rPr>
              <a:t>Gvt</a:t>
            </a:r>
            <a:r>
              <a:rPr lang="en-US">
                <a:cs typeface="Calibri"/>
              </a:rPr>
              <a:t> that is tasked with developing/implementing …...</a:t>
            </a:r>
          </a:p>
          <a:p>
            <a:endParaRPr lang="en-US">
              <a:cs typeface="Calibri"/>
            </a:endParaRPr>
          </a:p>
          <a:p>
            <a:endParaRPr lang="en-US">
              <a:cs typeface="Calibri"/>
            </a:endParaRPr>
          </a:p>
        </p:txBody>
      </p:sp>
      <p:sp>
        <p:nvSpPr>
          <p:cNvPr id="4" name="Slide Number Placeholder 3"/>
          <p:cNvSpPr>
            <a:spLocks noGrp="1"/>
          </p:cNvSpPr>
          <p:nvPr>
            <p:ph type="sldNum" sz="quarter" idx="5"/>
          </p:nvPr>
        </p:nvSpPr>
        <p:spPr/>
        <p:txBody>
          <a:bodyPr/>
          <a:lstStyle/>
          <a:p>
            <a:fld id="{BFA35223-E47F-1946-8A6D-4B121950ACDE}" type="slidenum">
              <a:rPr lang="en-US" smtClean="0"/>
              <a:t>14</a:t>
            </a:fld>
            <a:endParaRPr lang="en-US"/>
          </a:p>
        </p:txBody>
      </p:sp>
    </p:spTree>
    <p:extLst>
      <p:ext uri="{BB962C8B-B14F-4D97-AF65-F5344CB8AC3E}">
        <p14:creationId xmlns:p14="http://schemas.microsoft.com/office/powerpoint/2010/main" val="299052556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The Office of FSR launched in February of 2023 with the hiring of our exec </a:t>
            </a:r>
            <a:r>
              <a:rPr lang="en-US" err="1">
                <a:cs typeface="Calibri"/>
              </a:rPr>
              <a:t>dir</a:t>
            </a:r>
            <a:r>
              <a:rPr lang="en-US">
                <a:cs typeface="Calibri"/>
              </a:rPr>
              <a:t> HB, and was created as a result of the COVID-19 Food sec task force. County Council established the office in July 2022 under bill 20-22 with the purpose of having a distinct agency w/</a:t>
            </a:r>
            <a:r>
              <a:rPr lang="en-US" err="1">
                <a:cs typeface="Calibri"/>
              </a:rPr>
              <a:t>i</a:t>
            </a:r>
            <a:r>
              <a:rPr lang="en-US">
                <a:cs typeface="Calibri"/>
              </a:rPr>
              <a:t> County </a:t>
            </a:r>
            <a:r>
              <a:rPr lang="en-US" err="1">
                <a:cs typeface="Calibri"/>
              </a:rPr>
              <a:t>Gvt</a:t>
            </a:r>
            <a:r>
              <a:rPr lang="en-US">
                <a:cs typeface="Calibri"/>
              </a:rPr>
              <a:t> that is tasked with developing/implementing …...</a:t>
            </a:r>
          </a:p>
          <a:p>
            <a:endParaRPr lang="en-US">
              <a:cs typeface="Calibri"/>
            </a:endParaRPr>
          </a:p>
          <a:p>
            <a:endParaRPr lang="en-US">
              <a:cs typeface="Calibri"/>
            </a:endParaRPr>
          </a:p>
        </p:txBody>
      </p:sp>
      <p:sp>
        <p:nvSpPr>
          <p:cNvPr id="4" name="Slide Number Placeholder 3"/>
          <p:cNvSpPr>
            <a:spLocks noGrp="1"/>
          </p:cNvSpPr>
          <p:nvPr>
            <p:ph type="sldNum" sz="quarter" idx="5"/>
          </p:nvPr>
        </p:nvSpPr>
        <p:spPr/>
        <p:txBody>
          <a:bodyPr/>
          <a:lstStyle/>
          <a:p>
            <a:fld id="{BFA35223-E47F-1946-8A6D-4B121950ACDE}" type="slidenum">
              <a:rPr lang="en-US" smtClean="0"/>
              <a:t>15</a:t>
            </a:fld>
            <a:endParaRPr lang="en-US"/>
          </a:p>
        </p:txBody>
      </p:sp>
    </p:spTree>
    <p:extLst>
      <p:ext uri="{BB962C8B-B14F-4D97-AF65-F5344CB8AC3E}">
        <p14:creationId xmlns:p14="http://schemas.microsoft.com/office/powerpoint/2010/main" val="54447389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The Office of FSR launched in February of 2023 with the hiring of our exec </a:t>
            </a:r>
            <a:r>
              <a:rPr lang="en-US" err="1">
                <a:cs typeface="Calibri"/>
              </a:rPr>
              <a:t>dir</a:t>
            </a:r>
            <a:r>
              <a:rPr lang="en-US">
                <a:cs typeface="Calibri"/>
              </a:rPr>
              <a:t> HB, and was created as a result of the COVID-19 Food sec task force. County Council established the office in July 2022 under bill 20-22 with the purpose of having a distinct agency w/</a:t>
            </a:r>
            <a:r>
              <a:rPr lang="en-US" err="1">
                <a:cs typeface="Calibri"/>
              </a:rPr>
              <a:t>i</a:t>
            </a:r>
            <a:r>
              <a:rPr lang="en-US">
                <a:cs typeface="Calibri"/>
              </a:rPr>
              <a:t> County </a:t>
            </a:r>
            <a:r>
              <a:rPr lang="en-US" err="1">
                <a:cs typeface="Calibri"/>
              </a:rPr>
              <a:t>Gvt</a:t>
            </a:r>
            <a:r>
              <a:rPr lang="en-US">
                <a:cs typeface="Calibri"/>
              </a:rPr>
              <a:t> that is tasked with developing/implementing …...</a:t>
            </a:r>
          </a:p>
          <a:p>
            <a:endParaRPr lang="en-US">
              <a:cs typeface="Calibri"/>
            </a:endParaRPr>
          </a:p>
          <a:p>
            <a:endParaRPr lang="en-US">
              <a:cs typeface="Calibri"/>
            </a:endParaRPr>
          </a:p>
        </p:txBody>
      </p:sp>
      <p:sp>
        <p:nvSpPr>
          <p:cNvPr id="4" name="Slide Number Placeholder 3"/>
          <p:cNvSpPr>
            <a:spLocks noGrp="1"/>
          </p:cNvSpPr>
          <p:nvPr>
            <p:ph type="sldNum" sz="quarter" idx="5"/>
          </p:nvPr>
        </p:nvSpPr>
        <p:spPr/>
        <p:txBody>
          <a:bodyPr/>
          <a:lstStyle/>
          <a:p>
            <a:fld id="{BFA35223-E47F-1946-8A6D-4B121950ACDE}" type="slidenum">
              <a:rPr lang="en-US" smtClean="0"/>
              <a:t>16</a:t>
            </a:fld>
            <a:endParaRPr lang="en-US"/>
          </a:p>
        </p:txBody>
      </p:sp>
    </p:spTree>
    <p:extLst>
      <p:ext uri="{BB962C8B-B14F-4D97-AF65-F5344CB8AC3E}">
        <p14:creationId xmlns:p14="http://schemas.microsoft.com/office/powerpoint/2010/main" val="12595546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The Office of FSR launched in February of 2023 with the hiring of our exec </a:t>
            </a:r>
            <a:r>
              <a:rPr lang="en-US" err="1">
                <a:cs typeface="Calibri"/>
              </a:rPr>
              <a:t>dir</a:t>
            </a:r>
            <a:r>
              <a:rPr lang="en-US">
                <a:cs typeface="Calibri"/>
              </a:rPr>
              <a:t> HB, and was created as a result of the COVID-19 Food sec task force. County Council established the office in July 2022 under bill 20-22 with the purpose of having a distinct agency w/</a:t>
            </a:r>
            <a:r>
              <a:rPr lang="en-US" err="1">
                <a:cs typeface="Calibri"/>
              </a:rPr>
              <a:t>i</a:t>
            </a:r>
            <a:r>
              <a:rPr lang="en-US">
                <a:cs typeface="Calibri"/>
              </a:rPr>
              <a:t> County </a:t>
            </a:r>
            <a:r>
              <a:rPr lang="en-US" err="1">
                <a:cs typeface="Calibri"/>
              </a:rPr>
              <a:t>Gvt</a:t>
            </a:r>
            <a:r>
              <a:rPr lang="en-US">
                <a:cs typeface="Calibri"/>
              </a:rPr>
              <a:t> that is tasked with developing/implementing …...</a:t>
            </a:r>
          </a:p>
          <a:p>
            <a:endParaRPr lang="en-US">
              <a:cs typeface="Calibri"/>
            </a:endParaRPr>
          </a:p>
          <a:p>
            <a:endParaRPr lang="en-US">
              <a:cs typeface="Calibri"/>
            </a:endParaRPr>
          </a:p>
        </p:txBody>
      </p:sp>
      <p:sp>
        <p:nvSpPr>
          <p:cNvPr id="4" name="Slide Number Placeholder 3"/>
          <p:cNvSpPr>
            <a:spLocks noGrp="1"/>
          </p:cNvSpPr>
          <p:nvPr>
            <p:ph type="sldNum" sz="quarter" idx="5"/>
          </p:nvPr>
        </p:nvSpPr>
        <p:spPr/>
        <p:txBody>
          <a:bodyPr/>
          <a:lstStyle/>
          <a:p>
            <a:fld id="{BFA35223-E47F-1946-8A6D-4B121950ACDE}" type="slidenum">
              <a:rPr lang="en-US" smtClean="0"/>
              <a:t>17</a:t>
            </a:fld>
            <a:endParaRPr lang="en-US"/>
          </a:p>
        </p:txBody>
      </p:sp>
    </p:spTree>
    <p:extLst>
      <p:ext uri="{BB962C8B-B14F-4D97-AF65-F5344CB8AC3E}">
        <p14:creationId xmlns:p14="http://schemas.microsoft.com/office/powerpoint/2010/main" val="7127439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Next slide presented by OFSR</a:t>
            </a:r>
          </a:p>
        </p:txBody>
      </p:sp>
      <p:sp>
        <p:nvSpPr>
          <p:cNvPr id="4" name="Slide Number Placeholder 3"/>
          <p:cNvSpPr>
            <a:spLocks noGrp="1"/>
          </p:cNvSpPr>
          <p:nvPr>
            <p:ph type="sldNum" sz="quarter" idx="5"/>
          </p:nvPr>
        </p:nvSpPr>
        <p:spPr/>
        <p:txBody>
          <a:bodyPr/>
          <a:lstStyle/>
          <a:p>
            <a:fld id="{BFA35223-E47F-1946-8A6D-4B121950ACDE}" type="slidenum">
              <a:rPr lang="en-US" smtClean="0"/>
              <a:t>4</a:t>
            </a:fld>
            <a:endParaRPr lang="en-US"/>
          </a:p>
        </p:txBody>
      </p:sp>
    </p:spTree>
    <p:extLst>
      <p:ext uri="{BB962C8B-B14F-4D97-AF65-F5344CB8AC3E}">
        <p14:creationId xmlns:p14="http://schemas.microsoft.com/office/powerpoint/2010/main" val="17404896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The Office of FSR launched in February of 2023 with the hiring of our exec </a:t>
            </a:r>
            <a:r>
              <a:rPr lang="en-US" err="1">
                <a:cs typeface="Calibri"/>
              </a:rPr>
              <a:t>dir</a:t>
            </a:r>
            <a:r>
              <a:rPr lang="en-US">
                <a:cs typeface="Calibri"/>
              </a:rPr>
              <a:t> HB, and was created as a result of the COVID-19 Food sec task force. County Council established the office in July 2022 under bill 20-22 with the purpose of having a distinct agency w/</a:t>
            </a:r>
            <a:r>
              <a:rPr lang="en-US" err="1">
                <a:cs typeface="Calibri"/>
              </a:rPr>
              <a:t>i</a:t>
            </a:r>
            <a:r>
              <a:rPr lang="en-US">
                <a:cs typeface="Calibri"/>
              </a:rPr>
              <a:t> County </a:t>
            </a:r>
            <a:r>
              <a:rPr lang="en-US" err="1">
                <a:cs typeface="Calibri"/>
              </a:rPr>
              <a:t>Gvt</a:t>
            </a:r>
            <a:r>
              <a:rPr lang="en-US">
                <a:cs typeface="Calibri"/>
              </a:rPr>
              <a:t> that is tasked with developing/implementing …...</a:t>
            </a:r>
          </a:p>
          <a:p>
            <a:endParaRPr lang="en-US">
              <a:cs typeface="Calibri"/>
            </a:endParaRPr>
          </a:p>
          <a:p>
            <a:endParaRPr lang="en-US">
              <a:cs typeface="Calibri"/>
            </a:endParaRPr>
          </a:p>
        </p:txBody>
      </p:sp>
      <p:sp>
        <p:nvSpPr>
          <p:cNvPr id="4" name="Slide Number Placeholder 3"/>
          <p:cNvSpPr>
            <a:spLocks noGrp="1"/>
          </p:cNvSpPr>
          <p:nvPr>
            <p:ph type="sldNum" sz="quarter" idx="5"/>
          </p:nvPr>
        </p:nvSpPr>
        <p:spPr/>
        <p:txBody>
          <a:bodyPr/>
          <a:lstStyle/>
          <a:p>
            <a:fld id="{BFA35223-E47F-1946-8A6D-4B121950ACDE}" type="slidenum">
              <a:rPr lang="en-US" smtClean="0"/>
              <a:t>5</a:t>
            </a:fld>
            <a:endParaRPr lang="en-US"/>
          </a:p>
        </p:txBody>
      </p:sp>
    </p:spTree>
    <p:extLst>
      <p:ext uri="{BB962C8B-B14F-4D97-AF65-F5344CB8AC3E}">
        <p14:creationId xmlns:p14="http://schemas.microsoft.com/office/powerpoint/2010/main" val="21468398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The Office of FSR launched in February of 2023 with the hiring of our exec </a:t>
            </a:r>
            <a:r>
              <a:rPr lang="en-US" err="1">
                <a:cs typeface="Calibri"/>
              </a:rPr>
              <a:t>dir</a:t>
            </a:r>
            <a:r>
              <a:rPr lang="en-US">
                <a:cs typeface="Calibri"/>
              </a:rPr>
              <a:t> HB, and was created as a result of the COVID-19 Food sec task force. County Council established the office in July 2022 under bill 20-22 with the purpose of having a distinct agency w/</a:t>
            </a:r>
            <a:r>
              <a:rPr lang="en-US" err="1">
                <a:cs typeface="Calibri"/>
              </a:rPr>
              <a:t>i</a:t>
            </a:r>
            <a:r>
              <a:rPr lang="en-US">
                <a:cs typeface="Calibri"/>
              </a:rPr>
              <a:t> County </a:t>
            </a:r>
            <a:r>
              <a:rPr lang="en-US" err="1">
                <a:cs typeface="Calibri"/>
              </a:rPr>
              <a:t>Gvt</a:t>
            </a:r>
            <a:r>
              <a:rPr lang="en-US">
                <a:cs typeface="Calibri"/>
              </a:rPr>
              <a:t> that is tasked with developing/implementing …...</a:t>
            </a:r>
          </a:p>
          <a:p>
            <a:endParaRPr lang="en-US">
              <a:cs typeface="Calibri"/>
            </a:endParaRPr>
          </a:p>
          <a:p>
            <a:endParaRPr lang="en-US">
              <a:cs typeface="Calibri"/>
            </a:endParaRPr>
          </a:p>
        </p:txBody>
      </p:sp>
      <p:sp>
        <p:nvSpPr>
          <p:cNvPr id="4" name="Slide Number Placeholder 3"/>
          <p:cNvSpPr>
            <a:spLocks noGrp="1"/>
          </p:cNvSpPr>
          <p:nvPr>
            <p:ph type="sldNum" sz="quarter" idx="5"/>
          </p:nvPr>
        </p:nvSpPr>
        <p:spPr/>
        <p:txBody>
          <a:bodyPr/>
          <a:lstStyle/>
          <a:p>
            <a:fld id="{BFA35223-E47F-1946-8A6D-4B121950ACDE}" type="slidenum">
              <a:rPr lang="en-US" smtClean="0"/>
              <a:t>6</a:t>
            </a:fld>
            <a:endParaRPr lang="en-US"/>
          </a:p>
        </p:txBody>
      </p:sp>
    </p:spTree>
    <p:extLst>
      <p:ext uri="{BB962C8B-B14F-4D97-AF65-F5344CB8AC3E}">
        <p14:creationId xmlns:p14="http://schemas.microsoft.com/office/powerpoint/2010/main" val="32586887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The OFSR's programs and initiatives are rooted in equity and innovation, with a systems-focus and data-driven perspective </a:t>
            </a:r>
            <a:endParaRPr lang="en-US"/>
          </a:p>
        </p:txBody>
      </p:sp>
      <p:sp>
        <p:nvSpPr>
          <p:cNvPr id="4" name="Slide Number Placeholder 3"/>
          <p:cNvSpPr>
            <a:spLocks noGrp="1"/>
          </p:cNvSpPr>
          <p:nvPr>
            <p:ph type="sldNum" sz="quarter" idx="5"/>
          </p:nvPr>
        </p:nvSpPr>
        <p:spPr/>
        <p:txBody>
          <a:bodyPr/>
          <a:lstStyle/>
          <a:p>
            <a:fld id="{BFA35223-E47F-1946-8A6D-4B121950ACDE}" type="slidenum">
              <a:rPr lang="en-US" smtClean="0"/>
              <a:t>7</a:t>
            </a:fld>
            <a:endParaRPr lang="en-US"/>
          </a:p>
        </p:txBody>
      </p:sp>
    </p:spTree>
    <p:extLst>
      <p:ext uri="{BB962C8B-B14F-4D97-AF65-F5344CB8AC3E}">
        <p14:creationId xmlns:p14="http://schemas.microsoft.com/office/powerpoint/2010/main" val="220213933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37075CB-B726-9F82-6F58-5F7843CE7255}"/>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DB018CEE-FACA-EB04-7144-654819FFC888}"/>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A1F72364-4F9D-B000-19C6-D6629BA7A54A}"/>
              </a:ext>
            </a:extLst>
          </p:cNvPr>
          <p:cNvSpPr>
            <a:spLocks noGrp="1"/>
          </p:cNvSpPr>
          <p:nvPr>
            <p:ph type="body" idx="1"/>
          </p:nvPr>
        </p:nvSpPr>
        <p:spPr/>
        <p:txBody>
          <a:bodyPr/>
          <a:lstStyle/>
          <a:p>
            <a:endParaRPr lang="en-US"/>
          </a:p>
        </p:txBody>
      </p:sp>
      <p:sp>
        <p:nvSpPr>
          <p:cNvPr id="4" name="Slide Number Placeholder 3">
            <a:extLst>
              <a:ext uri="{FF2B5EF4-FFF2-40B4-BE49-F238E27FC236}">
                <a16:creationId xmlns:a16="http://schemas.microsoft.com/office/drawing/2014/main" id="{6C9E7E88-1C95-ADA8-4E3E-AE2719F8D0D3}"/>
              </a:ext>
            </a:extLst>
          </p:cNvPr>
          <p:cNvSpPr>
            <a:spLocks noGrp="1"/>
          </p:cNvSpPr>
          <p:nvPr>
            <p:ph type="sldNum" sz="quarter" idx="5"/>
          </p:nvPr>
        </p:nvSpPr>
        <p:spPr/>
        <p:txBody>
          <a:bodyPr/>
          <a:lstStyle/>
          <a:p>
            <a:fld id="{BFA35223-E47F-1946-8A6D-4B121950ACDE}" type="slidenum">
              <a:rPr lang="en-US" smtClean="0"/>
              <a:t>8</a:t>
            </a:fld>
            <a:endParaRPr lang="en-US"/>
          </a:p>
        </p:txBody>
      </p:sp>
    </p:spTree>
    <p:extLst>
      <p:ext uri="{BB962C8B-B14F-4D97-AF65-F5344CB8AC3E}">
        <p14:creationId xmlns:p14="http://schemas.microsoft.com/office/powerpoint/2010/main" val="336031123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37075CB-B726-9F82-6F58-5F7843CE7255}"/>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DB018CEE-FACA-EB04-7144-654819FFC888}"/>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A1F72364-4F9D-B000-19C6-D6629BA7A54A}"/>
              </a:ext>
            </a:extLst>
          </p:cNvPr>
          <p:cNvSpPr>
            <a:spLocks noGrp="1"/>
          </p:cNvSpPr>
          <p:nvPr>
            <p:ph type="body" idx="1"/>
          </p:nvPr>
        </p:nvSpPr>
        <p:spPr/>
        <p:txBody>
          <a:bodyPr/>
          <a:lstStyle/>
          <a:p>
            <a:endParaRPr lang="en-US"/>
          </a:p>
        </p:txBody>
      </p:sp>
      <p:sp>
        <p:nvSpPr>
          <p:cNvPr id="4" name="Slide Number Placeholder 3">
            <a:extLst>
              <a:ext uri="{FF2B5EF4-FFF2-40B4-BE49-F238E27FC236}">
                <a16:creationId xmlns:a16="http://schemas.microsoft.com/office/drawing/2014/main" id="{6C9E7E88-1C95-ADA8-4E3E-AE2719F8D0D3}"/>
              </a:ext>
            </a:extLst>
          </p:cNvPr>
          <p:cNvSpPr>
            <a:spLocks noGrp="1"/>
          </p:cNvSpPr>
          <p:nvPr>
            <p:ph type="sldNum" sz="quarter" idx="5"/>
          </p:nvPr>
        </p:nvSpPr>
        <p:spPr/>
        <p:txBody>
          <a:bodyPr/>
          <a:lstStyle/>
          <a:p>
            <a:fld id="{BFA35223-E47F-1946-8A6D-4B121950ACDE}" type="slidenum">
              <a:rPr lang="en-US" smtClean="0"/>
              <a:t>9</a:t>
            </a:fld>
            <a:endParaRPr lang="en-US"/>
          </a:p>
        </p:txBody>
      </p:sp>
    </p:spTree>
    <p:extLst>
      <p:ext uri="{BB962C8B-B14F-4D97-AF65-F5344CB8AC3E}">
        <p14:creationId xmlns:p14="http://schemas.microsoft.com/office/powerpoint/2010/main" val="296969418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The Office of FSR launched in February of 2023 with the hiring of our exec </a:t>
            </a:r>
            <a:r>
              <a:rPr lang="en-US" err="1">
                <a:cs typeface="Calibri"/>
              </a:rPr>
              <a:t>dir</a:t>
            </a:r>
            <a:r>
              <a:rPr lang="en-US">
                <a:cs typeface="Calibri"/>
              </a:rPr>
              <a:t> HB, and was created as a result of the COVID-19 Food sec task force. County Council established the office in July 2022 under bill 20-22 with the purpose of having a distinct agency w/</a:t>
            </a:r>
            <a:r>
              <a:rPr lang="en-US" err="1">
                <a:cs typeface="Calibri"/>
              </a:rPr>
              <a:t>i</a:t>
            </a:r>
            <a:r>
              <a:rPr lang="en-US">
                <a:cs typeface="Calibri"/>
              </a:rPr>
              <a:t> County </a:t>
            </a:r>
            <a:r>
              <a:rPr lang="en-US" err="1">
                <a:cs typeface="Calibri"/>
              </a:rPr>
              <a:t>Gvt</a:t>
            </a:r>
            <a:r>
              <a:rPr lang="en-US">
                <a:cs typeface="Calibri"/>
              </a:rPr>
              <a:t> that is tasked with developing/implementing …...</a:t>
            </a:r>
          </a:p>
          <a:p>
            <a:endParaRPr lang="en-US">
              <a:cs typeface="Calibri"/>
            </a:endParaRPr>
          </a:p>
          <a:p>
            <a:endParaRPr lang="en-US">
              <a:cs typeface="Calibri"/>
            </a:endParaRPr>
          </a:p>
        </p:txBody>
      </p:sp>
      <p:sp>
        <p:nvSpPr>
          <p:cNvPr id="4" name="Slide Number Placeholder 3"/>
          <p:cNvSpPr>
            <a:spLocks noGrp="1"/>
          </p:cNvSpPr>
          <p:nvPr>
            <p:ph type="sldNum" sz="quarter" idx="5"/>
          </p:nvPr>
        </p:nvSpPr>
        <p:spPr/>
        <p:txBody>
          <a:bodyPr/>
          <a:lstStyle/>
          <a:p>
            <a:fld id="{BFA35223-E47F-1946-8A6D-4B121950ACDE}" type="slidenum">
              <a:rPr lang="en-US" smtClean="0"/>
              <a:t>10</a:t>
            </a:fld>
            <a:endParaRPr lang="en-US"/>
          </a:p>
        </p:txBody>
      </p:sp>
    </p:spTree>
    <p:extLst>
      <p:ext uri="{BB962C8B-B14F-4D97-AF65-F5344CB8AC3E}">
        <p14:creationId xmlns:p14="http://schemas.microsoft.com/office/powerpoint/2010/main" val="12227534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The Office of FSR launched in February of 2023 with the hiring of our exec </a:t>
            </a:r>
            <a:r>
              <a:rPr lang="en-US" err="1">
                <a:cs typeface="Calibri"/>
              </a:rPr>
              <a:t>dir</a:t>
            </a:r>
            <a:r>
              <a:rPr lang="en-US">
                <a:cs typeface="Calibri"/>
              </a:rPr>
              <a:t> HB, and was created as a result of the COVID-19 Food sec task force. County Council established the office in July 2022 under bill 20-22 with the purpose of having a distinct agency w/</a:t>
            </a:r>
            <a:r>
              <a:rPr lang="en-US" err="1">
                <a:cs typeface="Calibri"/>
              </a:rPr>
              <a:t>i</a:t>
            </a:r>
            <a:r>
              <a:rPr lang="en-US">
                <a:cs typeface="Calibri"/>
              </a:rPr>
              <a:t> County </a:t>
            </a:r>
            <a:r>
              <a:rPr lang="en-US" err="1">
                <a:cs typeface="Calibri"/>
              </a:rPr>
              <a:t>Gvt</a:t>
            </a:r>
            <a:r>
              <a:rPr lang="en-US">
                <a:cs typeface="Calibri"/>
              </a:rPr>
              <a:t> that is tasked with developing/implementing …...</a:t>
            </a:r>
          </a:p>
          <a:p>
            <a:endParaRPr lang="en-US">
              <a:cs typeface="Calibri"/>
            </a:endParaRPr>
          </a:p>
          <a:p>
            <a:endParaRPr lang="en-US">
              <a:cs typeface="Calibri"/>
            </a:endParaRPr>
          </a:p>
        </p:txBody>
      </p:sp>
      <p:sp>
        <p:nvSpPr>
          <p:cNvPr id="4" name="Slide Number Placeholder 3"/>
          <p:cNvSpPr>
            <a:spLocks noGrp="1"/>
          </p:cNvSpPr>
          <p:nvPr>
            <p:ph type="sldNum" sz="quarter" idx="5"/>
          </p:nvPr>
        </p:nvSpPr>
        <p:spPr/>
        <p:txBody>
          <a:bodyPr/>
          <a:lstStyle/>
          <a:p>
            <a:fld id="{BFA35223-E47F-1946-8A6D-4B121950ACDE}" type="slidenum">
              <a:rPr lang="en-US" smtClean="0"/>
              <a:t>11</a:t>
            </a:fld>
            <a:endParaRPr lang="en-US"/>
          </a:p>
        </p:txBody>
      </p:sp>
    </p:spTree>
    <p:extLst>
      <p:ext uri="{BB962C8B-B14F-4D97-AF65-F5344CB8AC3E}">
        <p14:creationId xmlns:p14="http://schemas.microsoft.com/office/powerpoint/2010/main" val="83389134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gradFill>
          <a:gsLst>
            <a:gs pos="68000">
              <a:srgbClr val="D4DCEA"/>
            </a:gs>
            <a:gs pos="99000">
              <a:schemeClr val="bg1"/>
            </a:gs>
            <a:gs pos="0">
              <a:schemeClr val="accent1">
                <a:lumMod val="75000"/>
              </a:schemeClr>
            </a:gs>
          </a:gsLst>
          <a:path path="circle">
            <a:fillToRect l="100000" t="10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9FD0D4-DAE6-E962-C2A3-62F7EBEDD9EB}"/>
              </a:ext>
            </a:extLst>
          </p:cNvPr>
          <p:cNvSpPr>
            <a:spLocks noGrp="1"/>
          </p:cNvSpPr>
          <p:nvPr>
            <p:ph type="ctrTitle"/>
          </p:nvPr>
        </p:nvSpPr>
        <p:spPr>
          <a:xfrm>
            <a:off x="971550" y="1908815"/>
            <a:ext cx="5829300" cy="1082035"/>
          </a:xfrm>
        </p:spPr>
        <p:txBody>
          <a:bodyPr anchor="b">
            <a:normAutofit/>
          </a:bodyPr>
          <a:lstStyle>
            <a:lvl1pPr algn="ctr">
              <a:defRPr sz="3442">
                <a:latin typeface="Segoe UI" panose="020B0502040204020203" pitchFamily="34" charset="0"/>
                <a:cs typeface="Segoe UI" panose="020B0502040204020203" pitchFamily="34" charset="0"/>
              </a:defRPr>
            </a:lvl1pPr>
          </a:lstStyle>
          <a:p>
            <a:r>
              <a:rPr lang="en-US"/>
              <a:t>Click to edit Master title style</a:t>
            </a:r>
          </a:p>
        </p:txBody>
      </p:sp>
      <p:sp>
        <p:nvSpPr>
          <p:cNvPr id="3" name="Subtitle 2">
            <a:extLst>
              <a:ext uri="{FF2B5EF4-FFF2-40B4-BE49-F238E27FC236}">
                <a16:creationId xmlns:a16="http://schemas.microsoft.com/office/drawing/2014/main" id="{6CC947B8-0B5D-F8BF-CABB-E3F88D3387FC}"/>
              </a:ext>
            </a:extLst>
          </p:cNvPr>
          <p:cNvSpPr>
            <a:spLocks noGrp="1"/>
          </p:cNvSpPr>
          <p:nvPr>
            <p:ph type="subTitle" idx="1"/>
          </p:nvPr>
        </p:nvSpPr>
        <p:spPr>
          <a:xfrm>
            <a:off x="971550" y="3064317"/>
            <a:ext cx="5829300" cy="1241822"/>
          </a:xfrm>
        </p:spPr>
        <p:txBody>
          <a:bodyPr/>
          <a:lstStyle>
            <a:lvl1pPr marL="0" indent="0" algn="ctr">
              <a:buNone/>
              <a:defRPr sz="1530">
                <a:latin typeface="Segoe UI" panose="020B0502040204020203" pitchFamily="34" charset="0"/>
                <a:cs typeface="Segoe UI" panose="020B0502040204020203" pitchFamily="34" charset="0"/>
              </a:defRPr>
            </a:lvl1pPr>
            <a:lvl2pPr marL="291465" indent="0" algn="ctr">
              <a:buNone/>
              <a:defRPr sz="1275"/>
            </a:lvl2pPr>
            <a:lvl3pPr marL="582930" indent="0" algn="ctr">
              <a:buNone/>
              <a:defRPr sz="1148"/>
            </a:lvl3pPr>
            <a:lvl4pPr marL="874395" indent="0" algn="ctr">
              <a:buNone/>
              <a:defRPr sz="1020"/>
            </a:lvl4pPr>
            <a:lvl5pPr marL="1165860" indent="0" algn="ctr">
              <a:buNone/>
              <a:defRPr sz="1020"/>
            </a:lvl5pPr>
            <a:lvl6pPr marL="1457325" indent="0" algn="ctr">
              <a:buNone/>
              <a:defRPr sz="1020"/>
            </a:lvl6pPr>
            <a:lvl7pPr marL="1748790" indent="0" algn="ctr">
              <a:buNone/>
              <a:defRPr sz="1020"/>
            </a:lvl7pPr>
            <a:lvl8pPr marL="2040255" indent="0" algn="ctr">
              <a:buNone/>
              <a:defRPr sz="1020"/>
            </a:lvl8pPr>
            <a:lvl9pPr marL="2331720" indent="0" algn="ctr">
              <a:buNone/>
              <a:defRPr sz="1020"/>
            </a:lvl9pPr>
          </a:lstStyle>
          <a:p>
            <a:r>
              <a:rPr lang="en-US"/>
              <a:t>Click to edit Master subtitle style</a:t>
            </a:r>
          </a:p>
        </p:txBody>
      </p:sp>
      <p:sp>
        <p:nvSpPr>
          <p:cNvPr id="4" name="Date Placeholder 3">
            <a:extLst>
              <a:ext uri="{FF2B5EF4-FFF2-40B4-BE49-F238E27FC236}">
                <a16:creationId xmlns:a16="http://schemas.microsoft.com/office/drawing/2014/main" id="{EDBF5747-7BDE-96F7-F8CE-17E3C8C9FABF}"/>
              </a:ext>
            </a:extLst>
          </p:cNvPr>
          <p:cNvSpPr>
            <a:spLocks noGrp="1"/>
          </p:cNvSpPr>
          <p:nvPr>
            <p:ph type="dt" sz="half" idx="10"/>
          </p:nvPr>
        </p:nvSpPr>
        <p:spPr/>
        <p:txBody>
          <a:bodyPr/>
          <a:lstStyle/>
          <a:p>
            <a:endParaRPr lang="en-US"/>
          </a:p>
        </p:txBody>
      </p:sp>
      <p:sp>
        <p:nvSpPr>
          <p:cNvPr id="5" name="Footer Placeholder 4">
            <a:extLst>
              <a:ext uri="{FF2B5EF4-FFF2-40B4-BE49-F238E27FC236}">
                <a16:creationId xmlns:a16="http://schemas.microsoft.com/office/drawing/2014/main" id="{0BF6CF29-4CDF-1FA4-A7C3-82D1526D0906}"/>
              </a:ext>
            </a:extLst>
          </p:cNvPr>
          <p:cNvSpPr>
            <a:spLocks noGrp="1"/>
          </p:cNvSpPr>
          <p:nvPr>
            <p:ph type="ftr" sz="quarter" idx="11"/>
          </p:nvPr>
        </p:nvSpPr>
        <p:spPr/>
        <p:txBody>
          <a:bodyPr/>
          <a:lstStyle/>
          <a:p>
            <a:r>
              <a:rPr lang="en-US"/>
              <a:t>FY21 Operating Budget Forum</a:t>
            </a:r>
          </a:p>
        </p:txBody>
      </p:sp>
      <p:sp>
        <p:nvSpPr>
          <p:cNvPr id="6" name="Slide Number Placeholder 5">
            <a:extLst>
              <a:ext uri="{FF2B5EF4-FFF2-40B4-BE49-F238E27FC236}">
                <a16:creationId xmlns:a16="http://schemas.microsoft.com/office/drawing/2014/main" id="{CADDB49D-C23C-1DF5-885F-9C82FA880A6D}"/>
              </a:ext>
            </a:extLst>
          </p:cNvPr>
          <p:cNvSpPr>
            <a:spLocks noGrp="1"/>
          </p:cNvSpPr>
          <p:nvPr>
            <p:ph type="sldNum" sz="quarter" idx="12"/>
          </p:nvPr>
        </p:nvSpPr>
        <p:spPr/>
        <p:txBody>
          <a:bodyPr/>
          <a:lstStyle/>
          <a:p>
            <a:fld id="{D54A55BF-8F0A-4A50-B8F4-E25F20C77787}" type="slidenum">
              <a:rPr lang="en-US" smtClean="0"/>
              <a:t>‹#›</a:t>
            </a:fld>
            <a:endParaRPr lang="en-US"/>
          </a:p>
        </p:txBody>
      </p:sp>
      <p:pic>
        <p:nvPicPr>
          <p:cNvPr id="8" name="Picture 7" descr="Text&#10;&#10;Description automatically generated with medium confidence">
            <a:extLst>
              <a:ext uri="{FF2B5EF4-FFF2-40B4-BE49-F238E27FC236}">
                <a16:creationId xmlns:a16="http://schemas.microsoft.com/office/drawing/2014/main" id="{6BE36926-C3EB-27F8-2CE9-D759784D666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07974" y="903929"/>
            <a:ext cx="4156453" cy="931418"/>
          </a:xfrm>
          <a:prstGeom prst="rect">
            <a:avLst/>
          </a:prstGeom>
        </p:spPr>
      </p:pic>
    </p:spTree>
    <p:extLst>
      <p:ext uri="{BB962C8B-B14F-4D97-AF65-F5344CB8AC3E}">
        <p14:creationId xmlns:p14="http://schemas.microsoft.com/office/powerpoint/2010/main" val="34819249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 preserve="1">
  <p:cSld name="2_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08D088-88E0-F7D1-122C-5829B08C7574}"/>
              </a:ext>
            </a:extLst>
          </p:cNvPr>
          <p:cNvSpPr>
            <a:spLocks noGrp="1"/>
          </p:cNvSpPr>
          <p:nvPr>
            <p:ph type="title"/>
          </p:nvPr>
        </p:nvSpPr>
        <p:spPr/>
        <p:txBody>
          <a:bodyPr/>
          <a:lstStyle>
            <a:lvl1pPr>
              <a:defRPr>
                <a:solidFill>
                  <a:schemeClr val="accent1">
                    <a:lumMod val="50000"/>
                  </a:schemeClr>
                </a:solidFill>
                <a:latin typeface="Segoe UI" panose="020B0502040204020203" pitchFamily="34" charset="0"/>
                <a:cs typeface="Segoe UI" panose="020B0502040204020203" pitchFamily="34" charset="0"/>
              </a:defRPr>
            </a:lvl1pPr>
          </a:lstStyle>
          <a:p>
            <a:r>
              <a:rPr lang="en-US"/>
              <a:t>Click to edit Master title style</a:t>
            </a:r>
          </a:p>
        </p:txBody>
      </p:sp>
      <p:sp>
        <p:nvSpPr>
          <p:cNvPr id="3" name="Content Placeholder 2">
            <a:extLst>
              <a:ext uri="{FF2B5EF4-FFF2-40B4-BE49-F238E27FC236}">
                <a16:creationId xmlns:a16="http://schemas.microsoft.com/office/drawing/2014/main" id="{401973F5-39D5-02E5-AC3C-53D3910FB127}"/>
              </a:ext>
            </a:extLst>
          </p:cNvPr>
          <p:cNvSpPr>
            <a:spLocks noGrp="1"/>
          </p:cNvSpPr>
          <p:nvPr>
            <p:ph sz="half" idx="1"/>
          </p:nvPr>
        </p:nvSpPr>
        <p:spPr>
          <a:xfrm>
            <a:off x="534353" y="1369219"/>
            <a:ext cx="3303270" cy="326350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012E813-0D2A-2FA8-9562-447DA36335CE}"/>
              </a:ext>
            </a:extLst>
          </p:cNvPr>
          <p:cNvSpPr>
            <a:spLocks noGrp="1"/>
          </p:cNvSpPr>
          <p:nvPr>
            <p:ph sz="half" idx="2"/>
          </p:nvPr>
        </p:nvSpPr>
        <p:spPr>
          <a:xfrm>
            <a:off x="3934778" y="1369219"/>
            <a:ext cx="3303270" cy="326350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33C48EA-0827-3E36-948B-E78675C32CB6}"/>
              </a:ext>
            </a:extLst>
          </p:cNvPr>
          <p:cNvSpPr>
            <a:spLocks noGrp="1"/>
          </p:cNvSpPr>
          <p:nvPr>
            <p:ph type="dt" sz="half" idx="10"/>
          </p:nvPr>
        </p:nvSpPr>
        <p:spPr/>
        <p:txBody>
          <a:bodyPr/>
          <a:lstStyle/>
          <a:p>
            <a:endParaRPr lang="en-US"/>
          </a:p>
        </p:txBody>
      </p:sp>
      <p:sp>
        <p:nvSpPr>
          <p:cNvPr id="6" name="Footer Placeholder 5">
            <a:extLst>
              <a:ext uri="{FF2B5EF4-FFF2-40B4-BE49-F238E27FC236}">
                <a16:creationId xmlns:a16="http://schemas.microsoft.com/office/drawing/2014/main" id="{EDBA090A-264C-9ED8-83A5-8AF2D0407A63}"/>
              </a:ext>
            </a:extLst>
          </p:cNvPr>
          <p:cNvSpPr>
            <a:spLocks noGrp="1"/>
          </p:cNvSpPr>
          <p:nvPr>
            <p:ph type="ftr" sz="quarter" idx="11"/>
          </p:nvPr>
        </p:nvSpPr>
        <p:spPr/>
        <p:txBody>
          <a:bodyPr/>
          <a:lstStyle/>
          <a:p>
            <a:r>
              <a:rPr lang="en-US"/>
              <a:t>FY21 Operating Budget Forum</a:t>
            </a:r>
          </a:p>
        </p:txBody>
      </p:sp>
      <p:sp>
        <p:nvSpPr>
          <p:cNvPr id="7" name="Slide Number Placeholder 6">
            <a:extLst>
              <a:ext uri="{FF2B5EF4-FFF2-40B4-BE49-F238E27FC236}">
                <a16:creationId xmlns:a16="http://schemas.microsoft.com/office/drawing/2014/main" id="{35A4E0EA-0019-524B-ED6E-AEC7F2255D73}"/>
              </a:ext>
            </a:extLst>
          </p:cNvPr>
          <p:cNvSpPr>
            <a:spLocks noGrp="1"/>
          </p:cNvSpPr>
          <p:nvPr>
            <p:ph type="sldNum" sz="quarter" idx="12"/>
          </p:nvPr>
        </p:nvSpPr>
        <p:spPr/>
        <p:txBody>
          <a:bodyPr/>
          <a:lstStyle/>
          <a:p>
            <a:fld id="{D54A55BF-8F0A-4A50-B8F4-E25F20C77787}" type="slidenum">
              <a:rPr lang="en-US" smtClean="0"/>
              <a:t>‹#›</a:t>
            </a:fld>
            <a:endParaRPr lang="en-US"/>
          </a:p>
        </p:txBody>
      </p:sp>
      <p:cxnSp>
        <p:nvCxnSpPr>
          <p:cNvPr id="8" name="Straight Connector 7">
            <a:extLst>
              <a:ext uri="{FF2B5EF4-FFF2-40B4-BE49-F238E27FC236}">
                <a16:creationId xmlns:a16="http://schemas.microsoft.com/office/drawing/2014/main" id="{F64AF139-D75B-3252-83B3-E4DA5310F6B7}"/>
              </a:ext>
            </a:extLst>
          </p:cNvPr>
          <p:cNvCxnSpPr/>
          <p:nvPr/>
        </p:nvCxnSpPr>
        <p:spPr>
          <a:xfrm>
            <a:off x="0" y="4771788"/>
            <a:ext cx="7772400" cy="0"/>
          </a:xfrm>
          <a:prstGeom prst="line">
            <a:avLst/>
          </a:prstGeom>
          <a:ln w="762000">
            <a:gradFill flip="none" rotWithShape="1">
              <a:gsLst>
                <a:gs pos="99000">
                  <a:schemeClr val="bg1"/>
                </a:gs>
                <a:gs pos="0">
                  <a:srgbClr val="0BAABB"/>
                </a:gs>
              </a:gsLst>
              <a:path path="circle">
                <a:fillToRect l="100000" t="100000"/>
              </a:path>
              <a:tileRect r="-100000" b="-100000"/>
            </a:gradFill>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9B309B60-B32F-73AE-72EF-C4E23658F27C}"/>
              </a:ext>
            </a:extLst>
          </p:cNvPr>
          <p:cNvSpPr txBox="1"/>
          <p:nvPr/>
        </p:nvSpPr>
        <p:spPr>
          <a:xfrm>
            <a:off x="46122" y="4535143"/>
            <a:ext cx="3258161" cy="484748"/>
          </a:xfrm>
          <a:prstGeom prst="rect">
            <a:avLst/>
          </a:prstGeom>
          <a:noFill/>
        </p:spPr>
        <p:txBody>
          <a:bodyPr wrap="square" rtlCol="0">
            <a:spAutoFit/>
          </a:bodyPr>
          <a:lstStyle/>
          <a:p>
            <a:r>
              <a:rPr lang="en-US" sz="2550" i="1">
                <a:solidFill>
                  <a:schemeClr val="accent1">
                    <a:lumMod val="50000"/>
                  </a:schemeClr>
                </a:solidFill>
                <a:latin typeface="Ink Free" panose="03080402000500000000" pitchFamily="66" charset="0"/>
              </a:rPr>
              <a:t>Outgoing Grants</a:t>
            </a:r>
          </a:p>
        </p:txBody>
      </p:sp>
      <p:pic>
        <p:nvPicPr>
          <p:cNvPr id="11" name="Picture 10" descr="Text&#10;&#10;Description automatically generated with medium confidence">
            <a:extLst>
              <a:ext uri="{FF2B5EF4-FFF2-40B4-BE49-F238E27FC236}">
                <a16:creationId xmlns:a16="http://schemas.microsoft.com/office/drawing/2014/main" id="{D189E770-055A-EB0E-1DD7-850A3B24079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97793" y="4507150"/>
            <a:ext cx="2369206" cy="530915"/>
          </a:xfrm>
          <a:prstGeom prst="rect">
            <a:avLst/>
          </a:prstGeom>
        </p:spPr>
      </p:pic>
    </p:spTree>
    <p:extLst>
      <p:ext uri="{BB962C8B-B14F-4D97-AF65-F5344CB8AC3E}">
        <p14:creationId xmlns:p14="http://schemas.microsoft.com/office/powerpoint/2010/main" val="1530085262"/>
      </p:ext>
    </p:extLst>
  </p:cSld>
  <p:clrMapOvr>
    <a:masterClrMapping/>
  </p:clrMapOvr>
  <p:hf sldNum="0" hd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08D088-88E0-F7D1-122C-5829B08C7574}"/>
              </a:ext>
            </a:extLst>
          </p:cNvPr>
          <p:cNvSpPr>
            <a:spLocks noGrp="1"/>
          </p:cNvSpPr>
          <p:nvPr>
            <p:ph type="title"/>
          </p:nvPr>
        </p:nvSpPr>
        <p:spPr/>
        <p:txBody>
          <a:bodyPr/>
          <a:lstStyle>
            <a:lvl1pPr>
              <a:defRPr>
                <a:solidFill>
                  <a:schemeClr val="accent1">
                    <a:lumMod val="50000"/>
                  </a:schemeClr>
                </a:solidFill>
                <a:latin typeface="Segoe UI" panose="020B0502040204020203" pitchFamily="34" charset="0"/>
                <a:cs typeface="Segoe UI" panose="020B0502040204020203" pitchFamily="34" charset="0"/>
              </a:defRPr>
            </a:lvl1pPr>
          </a:lstStyle>
          <a:p>
            <a:r>
              <a:rPr lang="en-US"/>
              <a:t>Click to edit Master title style</a:t>
            </a:r>
          </a:p>
        </p:txBody>
      </p:sp>
      <p:sp>
        <p:nvSpPr>
          <p:cNvPr id="3" name="Content Placeholder 2">
            <a:extLst>
              <a:ext uri="{FF2B5EF4-FFF2-40B4-BE49-F238E27FC236}">
                <a16:creationId xmlns:a16="http://schemas.microsoft.com/office/drawing/2014/main" id="{401973F5-39D5-02E5-AC3C-53D3910FB127}"/>
              </a:ext>
            </a:extLst>
          </p:cNvPr>
          <p:cNvSpPr>
            <a:spLocks noGrp="1"/>
          </p:cNvSpPr>
          <p:nvPr>
            <p:ph sz="half" idx="1"/>
          </p:nvPr>
        </p:nvSpPr>
        <p:spPr>
          <a:xfrm>
            <a:off x="534353" y="1369219"/>
            <a:ext cx="3303270" cy="326350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012E813-0D2A-2FA8-9562-447DA36335CE}"/>
              </a:ext>
            </a:extLst>
          </p:cNvPr>
          <p:cNvSpPr>
            <a:spLocks noGrp="1"/>
          </p:cNvSpPr>
          <p:nvPr>
            <p:ph sz="half" idx="2"/>
          </p:nvPr>
        </p:nvSpPr>
        <p:spPr>
          <a:xfrm>
            <a:off x="3934778" y="1369219"/>
            <a:ext cx="3303270" cy="326350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33C48EA-0827-3E36-948B-E78675C32CB6}"/>
              </a:ext>
            </a:extLst>
          </p:cNvPr>
          <p:cNvSpPr>
            <a:spLocks noGrp="1"/>
          </p:cNvSpPr>
          <p:nvPr>
            <p:ph type="dt" sz="half" idx="10"/>
          </p:nvPr>
        </p:nvSpPr>
        <p:spPr/>
        <p:txBody>
          <a:bodyPr/>
          <a:lstStyle/>
          <a:p>
            <a:endParaRPr lang="en-US"/>
          </a:p>
        </p:txBody>
      </p:sp>
      <p:sp>
        <p:nvSpPr>
          <p:cNvPr id="6" name="Footer Placeholder 5">
            <a:extLst>
              <a:ext uri="{FF2B5EF4-FFF2-40B4-BE49-F238E27FC236}">
                <a16:creationId xmlns:a16="http://schemas.microsoft.com/office/drawing/2014/main" id="{EDBA090A-264C-9ED8-83A5-8AF2D0407A63}"/>
              </a:ext>
            </a:extLst>
          </p:cNvPr>
          <p:cNvSpPr>
            <a:spLocks noGrp="1"/>
          </p:cNvSpPr>
          <p:nvPr>
            <p:ph type="ftr" sz="quarter" idx="11"/>
          </p:nvPr>
        </p:nvSpPr>
        <p:spPr/>
        <p:txBody>
          <a:bodyPr/>
          <a:lstStyle/>
          <a:p>
            <a:r>
              <a:rPr lang="en-US"/>
              <a:t>FY21 Operating Budget Forum</a:t>
            </a:r>
          </a:p>
        </p:txBody>
      </p:sp>
      <p:sp>
        <p:nvSpPr>
          <p:cNvPr id="7" name="Slide Number Placeholder 6">
            <a:extLst>
              <a:ext uri="{FF2B5EF4-FFF2-40B4-BE49-F238E27FC236}">
                <a16:creationId xmlns:a16="http://schemas.microsoft.com/office/drawing/2014/main" id="{35A4E0EA-0019-524B-ED6E-AEC7F2255D73}"/>
              </a:ext>
            </a:extLst>
          </p:cNvPr>
          <p:cNvSpPr>
            <a:spLocks noGrp="1"/>
          </p:cNvSpPr>
          <p:nvPr>
            <p:ph type="sldNum" sz="quarter" idx="12"/>
          </p:nvPr>
        </p:nvSpPr>
        <p:spPr/>
        <p:txBody>
          <a:bodyPr/>
          <a:lstStyle/>
          <a:p>
            <a:fld id="{D54A55BF-8F0A-4A50-B8F4-E25F20C77787}" type="slidenum">
              <a:rPr lang="en-US" smtClean="0"/>
              <a:t>‹#›</a:t>
            </a:fld>
            <a:endParaRPr lang="en-US"/>
          </a:p>
        </p:txBody>
      </p:sp>
      <p:cxnSp>
        <p:nvCxnSpPr>
          <p:cNvPr id="8" name="Straight Connector 7">
            <a:extLst>
              <a:ext uri="{FF2B5EF4-FFF2-40B4-BE49-F238E27FC236}">
                <a16:creationId xmlns:a16="http://schemas.microsoft.com/office/drawing/2014/main" id="{F64AF139-D75B-3252-83B3-E4DA5310F6B7}"/>
              </a:ext>
            </a:extLst>
          </p:cNvPr>
          <p:cNvCxnSpPr/>
          <p:nvPr/>
        </p:nvCxnSpPr>
        <p:spPr>
          <a:xfrm>
            <a:off x="0" y="4771788"/>
            <a:ext cx="7772400" cy="0"/>
          </a:xfrm>
          <a:prstGeom prst="line">
            <a:avLst/>
          </a:prstGeom>
          <a:ln w="762000">
            <a:gradFill flip="none" rotWithShape="1">
              <a:gsLst>
                <a:gs pos="99000">
                  <a:schemeClr val="bg1"/>
                </a:gs>
                <a:gs pos="0">
                  <a:schemeClr val="accent4">
                    <a:lumMod val="75000"/>
                  </a:schemeClr>
                </a:gs>
              </a:gsLst>
              <a:path path="circle">
                <a:fillToRect l="100000" t="100000"/>
              </a:path>
              <a:tileRect r="-100000" b="-100000"/>
            </a:gradFill>
          </a:ln>
        </p:spPr>
        <p:style>
          <a:lnRef idx="1">
            <a:schemeClr val="accent1"/>
          </a:lnRef>
          <a:fillRef idx="0">
            <a:schemeClr val="accent1"/>
          </a:fillRef>
          <a:effectRef idx="0">
            <a:schemeClr val="accent1"/>
          </a:effectRef>
          <a:fontRef idx="minor">
            <a:schemeClr val="tx1"/>
          </a:fontRef>
        </p:style>
      </p:cxnSp>
      <p:pic>
        <p:nvPicPr>
          <p:cNvPr id="9" name="Picture 8" descr="Text&#10;&#10;Description automatically generated with medium confidence">
            <a:extLst>
              <a:ext uri="{FF2B5EF4-FFF2-40B4-BE49-F238E27FC236}">
                <a16:creationId xmlns:a16="http://schemas.microsoft.com/office/drawing/2014/main" id="{AA954B84-4FF0-5A82-E937-AE783ED1DC3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76156" y="4524423"/>
            <a:ext cx="2303687" cy="524559"/>
          </a:xfrm>
          <a:prstGeom prst="rect">
            <a:avLst/>
          </a:prstGeom>
        </p:spPr>
      </p:pic>
      <p:sp>
        <p:nvSpPr>
          <p:cNvPr id="10" name="TextBox 9">
            <a:extLst>
              <a:ext uri="{FF2B5EF4-FFF2-40B4-BE49-F238E27FC236}">
                <a16:creationId xmlns:a16="http://schemas.microsoft.com/office/drawing/2014/main" id="{9B309B60-B32F-73AE-72EF-C4E23658F27C}"/>
              </a:ext>
            </a:extLst>
          </p:cNvPr>
          <p:cNvSpPr txBox="1"/>
          <p:nvPr/>
        </p:nvSpPr>
        <p:spPr>
          <a:xfrm>
            <a:off x="46122" y="4535143"/>
            <a:ext cx="3258161" cy="484748"/>
          </a:xfrm>
          <a:prstGeom prst="rect">
            <a:avLst/>
          </a:prstGeom>
          <a:noFill/>
        </p:spPr>
        <p:txBody>
          <a:bodyPr wrap="square" rtlCol="0">
            <a:spAutoFit/>
          </a:bodyPr>
          <a:lstStyle/>
          <a:p>
            <a:r>
              <a:rPr lang="en-US" sz="2550" i="1">
                <a:solidFill>
                  <a:schemeClr val="accent1">
                    <a:lumMod val="50000"/>
                  </a:schemeClr>
                </a:solidFill>
                <a:latin typeface="Ink Free" panose="03080402000500000000" pitchFamily="66" charset="0"/>
              </a:rPr>
              <a:t>Incoming Grants</a:t>
            </a:r>
          </a:p>
        </p:txBody>
      </p:sp>
    </p:spTree>
    <p:extLst>
      <p:ext uri="{BB962C8B-B14F-4D97-AF65-F5344CB8AC3E}">
        <p14:creationId xmlns:p14="http://schemas.microsoft.com/office/powerpoint/2010/main" val="2443847524"/>
      </p:ext>
    </p:extLst>
  </p:cSld>
  <p:clrMapOvr>
    <a:masterClrMapping/>
  </p:clrMapOvr>
  <p:hf sldNum="0" hdr="0" dt="0"/>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1_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FAC955-4609-193C-308A-C53BD6368619}"/>
              </a:ext>
            </a:extLst>
          </p:cNvPr>
          <p:cNvSpPr>
            <a:spLocks noGrp="1"/>
          </p:cNvSpPr>
          <p:nvPr>
            <p:ph type="title"/>
          </p:nvPr>
        </p:nvSpPr>
        <p:spPr/>
        <p:txBody>
          <a:bodyPr/>
          <a:lstStyle>
            <a:lvl1pPr>
              <a:defRPr>
                <a:solidFill>
                  <a:schemeClr val="accent1">
                    <a:lumMod val="50000"/>
                  </a:schemeClr>
                </a:solidFill>
                <a:latin typeface="Segoe UI" panose="020B0502040204020203" pitchFamily="34" charset="0"/>
                <a:cs typeface="Segoe UI" panose="020B0502040204020203" pitchFamily="34" charset="0"/>
              </a:defRPr>
            </a:lvl1pPr>
          </a:lstStyle>
          <a:p>
            <a:r>
              <a:rPr lang="en-US"/>
              <a:t>Click to edit Master title style</a:t>
            </a:r>
          </a:p>
        </p:txBody>
      </p:sp>
      <p:sp>
        <p:nvSpPr>
          <p:cNvPr id="3" name="Date Placeholder 2">
            <a:extLst>
              <a:ext uri="{FF2B5EF4-FFF2-40B4-BE49-F238E27FC236}">
                <a16:creationId xmlns:a16="http://schemas.microsoft.com/office/drawing/2014/main" id="{5A35E750-C3DD-E6DD-F252-A7025F8663E2}"/>
              </a:ext>
            </a:extLst>
          </p:cNvPr>
          <p:cNvSpPr>
            <a:spLocks noGrp="1"/>
          </p:cNvSpPr>
          <p:nvPr>
            <p:ph type="dt" sz="half" idx="10"/>
          </p:nvPr>
        </p:nvSpPr>
        <p:spPr/>
        <p:txBody>
          <a:bodyPr/>
          <a:lstStyle/>
          <a:p>
            <a:endParaRPr lang="en-US"/>
          </a:p>
        </p:txBody>
      </p:sp>
      <p:sp>
        <p:nvSpPr>
          <p:cNvPr id="4" name="Footer Placeholder 3">
            <a:extLst>
              <a:ext uri="{FF2B5EF4-FFF2-40B4-BE49-F238E27FC236}">
                <a16:creationId xmlns:a16="http://schemas.microsoft.com/office/drawing/2014/main" id="{A0681EB8-1DF4-A7A8-3320-498A9D3C23F8}"/>
              </a:ext>
            </a:extLst>
          </p:cNvPr>
          <p:cNvSpPr>
            <a:spLocks noGrp="1"/>
          </p:cNvSpPr>
          <p:nvPr>
            <p:ph type="ftr" sz="quarter" idx="11"/>
          </p:nvPr>
        </p:nvSpPr>
        <p:spPr/>
        <p:txBody>
          <a:bodyPr/>
          <a:lstStyle/>
          <a:p>
            <a:r>
              <a:rPr lang="en-US"/>
              <a:t>FY21 Operating Budget Forum</a:t>
            </a:r>
          </a:p>
        </p:txBody>
      </p:sp>
      <p:sp>
        <p:nvSpPr>
          <p:cNvPr id="5" name="Slide Number Placeholder 4">
            <a:extLst>
              <a:ext uri="{FF2B5EF4-FFF2-40B4-BE49-F238E27FC236}">
                <a16:creationId xmlns:a16="http://schemas.microsoft.com/office/drawing/2014/main" id="{C7E2884B-5900-D339-BEEC-91E2F3E91D73}"/>
              </a:ext>
            </a:extLst>
          </p:cNvPr>
          <p:cNvSpPr>
            <a:spLocks noGrp="1"/>
          </p:cNvSpPr>
          <p:nvPr>
            <p:ph type="sldNum" sz="quarter" idx="12"/>
          </p:nvPr>
        </p:nvSpPr>
        <p:spPr/>
        <p:txBody>
          <a:bodyPr/>
          <a:lstStyle/>
          <a:p>
            <a:fld id="{D54A55BF-8F0A-4A50-B8F4-E25F20C77787}" type="slidenum">
              <a:rPr lang="en-US" smtClean="0"/>
              <a:t>‹#›</a:t>
            </a:fld>
            <a:endParaRPr lang="en-US"/>
          </a:p>
        </p:txBody>
      </p:sp>
      <p:cxnSp>
        <p:nvCxnSpPr>
          <p:cNvPr id="6" name="Straight Connector 5">
            <a:extLst>
              <a:ext uri="{FF2B5EF4-FFF2-40B4-BE49-F238E27FC236}">
                <a16:creationId xmlns:a16="http://schemas.microsoft.com/office/drawing/2014/main" id="{851B6A51-CE18-7214-A729-0CA8F4769BBB}"/>
              </a:ext>
            </a:extLst>
          </p:cNvPr>
          <p:cNvCxnSpPr/>
          <p:nvPr/>
        </p:nvCxnSpPr>
        <p:spPr>
          <a:xfrm>
            <a:off x="0" y="4771788"/>
            <a:ext cx="7772400" cy="0"/>
          </a:xfrm>
          <a:prstGeom prst="line">
            <a:avLst/>
          </a:prstGeom>
          <a:ln w="762000">
            <a:gradFill flip="none" rotWithShape="1">
              <a:gsLst>
                <a:gs pos="99000">
                  <a:schemeClr val="bg1"/>
                </a:gs>
                <a:gs pos="0">
                  <a:srgbClr val="0BAABB"/>
                </a:gs>
              </a:gsLst>
              <a:path path="circle">
                <a:fillToRect l="100000" t="100000"/>
              </a:path>
              <a:tileRect r="-100000" b="-100000"/>
            </a:gradFill>
          </a:ln>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2253C662-7699-91D0-25D8-62FC9D41455D}"/>
              </a:ext>
            </a:extLst>
          </p:cNvPr>
          <p:cNvSpPr txBox="1"/>
          <p:nvPr/>
        </p:nvSpPr>
        <p:spPr>
          <a:xfrm>
            <a:off x="46122" y="4535143"/>
            <a:ext cx="3258161" cy="484748"/>
          </a:xfrm>
          <a:prstGeom prst="rect">
            <a:avLst/>
          </a:prstGeom>
          <a:noFill/>
        </p:spPr>
        <p:txBody>
          <a:bodyPr wrap="square" rtlCol="0">
            <a:spAutoFit/>
          </a:bodyPr>
          <a:lstStyle/>
          <a:p>
            <a:r>
              <a:rPr lang="en-US" sz="2550" i="1">
                <a:solidFill>
                  <a:schemeClr val="accent1">
                    <a:lumMod val="75000"/>
                  </a:schemeClr>
                </a:solidFill>
                <a:latin typeface="Ink Free" panose="03080402000500000000" pitchFamily="66" charset="0"/>
              </a:rPr>
              <a:t>Outgoing Grants</a:t>
            </a:r>
          </a:p>
        </p:txBody>
      </p:sp>
      <p:pic>
        <p:nvPicPr>
          <p:cNvPr id="10" name="Picture 9" descr="Text&#10;&#10;Description automatically generated with medium confidence">
            <a:extLst>
              <a:ext uri="{FF2B5EF4-FFF2-40B4-BE49-F238E27FC236}">
                <a16:creationId xmlns:a16="http://schemas.microsoft.com/office/drawing/2014/main" id="{0CE27AAB-B42A-65F4-FA0F-81369F8F895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97793" y="4507150"/>
            <a:ext cx="2369206" cy="530915"/>
          </a:xfrm>
          <a:prstGeom prst="rect">
            <a:avLst/>
          </a:prstGeom>
        </p:spPr>
      </p:pic>
    </p:spTree>
    <p:extLst>
      <p:ext uri="{BB962C8B-B14F-4D97-AF65-F5344CB8AC3E}">
        <p14:creationId xmlns:p14="http://schemas.microsoft.com/office/powerpoint/2010/main" val="2188558795"/>
      </p:ext>
    </p:extLst>
  </p:cSld>
  <p:clrMapOvr>
    <a:masterClrMapping/>
  </p:clrMapOvr>
  <p:hf sldNum="0" hdr="0" dt="0"/>
</p:sldLayout>
</file>

<file path=ppt/slideLayouts/slideLayout13.xml><?xml version="1.0" encoding="utf-8"?>
<p:sldLayout xmlns:a="http://schemas.openxmlformats.org/drawingml/2006/main" xmlns:r="http://schemas.openxmlformats.org/officeDocument/2006/relationships" xmlns:p="http://schemas.openxmlformats.org/presentationml/2006/main" type="titleOnly" preserve="1">
  <p:cSld name="2_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FAC955-4609-193C-308A-C53BD6368619}"/>
              </a:ext>
            </a:extLst>
          </p:cNvPr>
          <p:cNvSpPr>
            <a:spLocks noGrp="1"/>
          </p:cNvSpPr>
          <p:nvPr>
            <p:ph type="title"/>
          </p:nvPr>
        </p:nvSpPr>
        <p:spPr/>
        <p:txBody>
          <a:bodyPr/>
          <a:lstStyle>
            <a:lvl1pPr>
              <a:defRPr>
                <a:solidFill>
                  <a:schemeClr val="accent1">
                    <a:lumMod val="50000"/>
                  </a:schemeClr>
                </a:solidFill>
                <a:latin typeface="Segoe UI" panose="020B0502040204020203" pitchFamily="34" charset="0"/>
                <a:cs typeface="Segoe UI" panose="020B0502040204020203" pitchFamily="34" charset="0"/>
              </a:defRPr>
            </a:lvl1pPr>
          </a:lstStyle>
          <a:p>
            <a:r>
              <a:rPr lang="en-US"/>
              <a:t>Click to edit Master title style</a:t>
            </a:r>
          </a:p>
        </p:txBody>
      </p:sp>
      <p:sp>
        <p:nvSpPr>
          <p:cNvPr id="3" name="Date Placeholder 2">
            <a:extLst>
              <a:ext uri="{FF2B5EF4-FFF2-40B4-BE49-F238E27FC236}">
                <a16:creationId xmlns:a16="http://schemas.microsoft.com/office/drawing/2014/main" id="{5A35E750-C3DD-E6DD-F252-A7025F8663E2}"/>
              </a:ext>
            </a:extLst>
          </p:cNvPr>
          <p:cNvSpPr>
            <a:spLocks noGrp="1"/>
          </p:cNvSpPr>
          <p:nvPr>
            <p:ph type="dt" sz="half" idx="10"/>
          </p:nvPr>
        </p:nvSpPr>
        <p:spPr/>
        <p:txBody>
          <a:bodyPr/>
          <a:lstStyle/>
          <a:p>
            <a:endParaRPr lang="en-US"/>
          </a:p>
        </p:txBody>
      </p:sp>
      <p:sp>
        <p:nvSpPr>
          <p:cNvPr id="4" name="Footer Placeholder 3">
            <a:extLst>
              <a:ext uri="{FF2B5EF4-FFF2-40B4-BE49-F238E27FC236}">
                <a16:creationId xmlns:a16="http://schemas.microsoft.com/office/drawing/2014/main" id="{A0681EB8-1DF4-A7A8-3320-498A9D3C23F8}"/>
              </a:ext>
            </a:extLst>
          </p:cNvPr>
          <p:cNvSpPr>
            <a:spLocks noGrp="1"/>
          </p:cNvSpPr>
          <p:nvPr>
            <p:ph type="ftr" sz="quarter" idx="11"/>
          </p:nvPr>
        </p:nvSpPr>
        <p:spPr/>
        <p:txBody>
          <a:bodyPr/>
          <a:lstStyle/>
          <a:p>
            <a:r>
              <a:rPr lang="en-US"/>
              <a:t>FY21 Operating Budget Forum</a:t>
            </a:r>
          </a:p>
        </p:txBody>
      </p:sp>
      <p:sp>
        <p:nvSpPr>
          <p:cNvPr id="5" name="Slide Number Placeholder 4">
            <a:extLst>
              <a:ext uri="{FF2B5EF4-FFF2-40B4-BE49-F238E27FC236}">
                <a16:creationId xmlns:a16="http://schemas.microsoft.com/office/drawing/2014/main" id="{C7E2884B-5900-D339-BEEC-91E2F3E91D73}"/>
              </a:ext>
            </a:extLst>
          </p:cNvPr>
          <p:cNvSpPr>
            <a:spLocks noGrp="1"/>
          </p:cNvSpPr>
          <p:nvPr>
            <p:ph type="sldNum" sz="quarter" idx="12"/>
          </p:nvPr>
        </p:nvSpPr>
        <p:spPr/>
        <p:txBody>
          <a:bodyPr/>
          <a:lstStyle/>
          <a:p>
            <a:fld id="{D54A55BF-8F0A-4A50-B8F4-E25F20C77787}" type="slidenum">
              <a:rPr lang="en-US" smtClean="0"/>
              <a:t>‹#›</a:t>
            </a:fld>
            <a:endParaRPr lang="en-US"/>
          </a:p>
        </p:txBody>
      </p:sp>
      <p:cxnSp>
        <p:nvCxnSpPr>
          <p:cNvPr id="6" name="Straight Connector 5">
            <a:extLst>
              <a:ext uri="{FF2B5EF4-FFF2-40B4-BE49-F238E27FC236}">
                <a16:creationId xmlns:a16="http://schemas.microsoft.com/office/drawing/2014/main" id="{851B6A51-CE18-7214-A729-0CA8F4769BBB}"/>
              </a:ext>
            </a:extLst>
          </p:cNvPr>
          <p:cNvCxnSpPr/>
          <p:nvPr/>
        </p:nvCxnSpPr>
        <p:spPr>
          <a:xfrm>
            <a:off x="0" y="4771788"/>
            <a:ext cx="7772400" cy="0"/>
          </a:xfrm>
          <a:prstGeom prst="line">
            <a:avLst/>
          </a:prstGeom>
          <a:ln w="762000">
            <a:gradFill flip="none" rotWithShape="1">
              <a:gsLst>
                <a:gs pos="0">
                  <a:schemeClr val="bg1"/>
                </a:gs>
                <a:gs pos="100000">
                  <a:schemeClr val="accent1"/>
                </a:gs>
              </a:gsLst>
              <a:path path="circle">
                <a:fillToRect l="100000" t="100000"/>
              </a:path>
              <a:tileRect r="-100000" b="-100000"/>
            </a:gradFill>
          </a:ln>
        </p:spPr>
        <p:style>
          <a:lnRef idx="1">
            <a:schemeClr val="accent1"/>
          </a:lnRef>
          <a:fillRef idx="0">
            <a:schemeClr val="accent1"/>
          </a:fillRef>
          <a:effectRef idx="0">
            <a:schemeClr val="accent1"/>
          </a:effectRef>
          <a:fontRef idx="minor">
            <a:schemeClr val="tx1"/>
          </a:fontRef>
        </p:style>
      </p:cxnSp>
      <p:pic>
        <p:nvPicPr>
          <p:cNvPr id="10" name="Picture 9" descr="Text&#10;&#10;Description automatically generated with medium confidence">
            <a:extLst>
              <a:ext uri="{FF2B5EF4-FFF2-40B4-BE49-F238E27FC236}">
                <a16:creationId xmlns:a16="http://schemas.microsoft.com/office/drawing/2014/main" id="{0CE27AAB-B42A-65F4-FA0F-81369F8F895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97793" y="4507150"/>
            <a:ext cx="2369206" cy="530915"/>
          </a:xfrm>
          <a:prstGeom prst="rect">
            <a:avLst/>
          </a:prstGeom>
        </p:spPr>
      </p:pic>
    </p:spTree>
    <p:extLst>
      <p:ext uri="{BB962C8B-B14F-4D97-AF65-F5344CB8AC3E}">
        <p14:creationId xmlns:p14="http://schemas.microsoft.com/office/powerpoint/2010/main" val="3611880013"/>
      </p:ext>
    </p:extLst>
  </p:cSld>
  <p:clrMapOvr>
    <a:masterClrMapping/>
  </p:clrMapOvr>
  <p:hf sldNum="0" hdr="0" dt="0"/>
</p:sldLayout>
</file>

<file path=ppt/slideLayouts/slideLayout1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FAC955-4609-193C-308A-C53BD6368619}"/>
              </a:ext>
            </a:extLst>
          </p:cNvPr>
          <p:cNvSpPr>
            <a:spLocks noGrp="1"/>
          </p:cNvSpPr>
          <p:nvPr>
            <p:ph type="title"/>
          </p:nvPr>
        </p:nvSpPr>
        <p:spPr/>
        <p:txBody>
          <a:bodyPr/>
          <a:lstStyle>
            <a:lvl1pPr>
              <a:defRPr>
                <a:solidFill>
                  <a:schemeClr val="accent1">
                    <a:lumMod val="50000"/>
                  </a:schemeClr>
                </a:solidFill>
                <a:latin typeface="Segoe UI" panose="020B0502040204020203" pitchFamily="34" charset="0"/>
                <a:cs typeface="Segoe UI" panose="020B0502040204020203" pitchFamily="34" charset="0"/>
              </a:defRPr>
            </a:lvl1pPr>
          </a:lstStyle>
          <a:p>
            <a:r>
              <a:rPr lang="en-US"/>
              <a:t>Click to edit Master title style</a:t>
            </a:r>
          </a:p>
        </p:txBody>
      </p:sp>
      <p:sp>
        <p:nvSpPr>
          <p:cNvPr id="3" name="Date Placeholder 2">
            <a:extLst>
              <a:ext uri="{FF2B5EF4-FFF2-40B4-BE49-F238E27FC236}">
                <a16:creationId xmlns:a16="http://schemas.microsoft.com/office/drawing/2014/main" id="{5A35E750-C3DD-E6DD-F252-A7025F8663E2}"/>
              </a:ext>
            </a:extLst>
          </p:cNvPr>
          <p:cNvSpPr>
            <a:spLocks noGrp="1"/>
          </p:cNvSpPr>
          <p:nvPr>
            <p:ph type="dt" sz="half" idx="10"/>
          </p:nvPr>
        </p:nvSpPr>
        <p:spPr/>
        <p:txBody>
          <a:bodyPr/>
          <a:lstStyle/>
          <a:p>
            <a:endParaRPr lang="en-US"/>
          </a:p>
        </p:txBody>
      </p:sp>
      <p:sp>
        <p:nvSpPr>
          <p:cNvPr id="4" name="Footer Placeholder 3">
            <a:extLst>
              <a:ext uri="{FF2B5EF4-FFF2-40B4-BE49-F238E27FC236}">
                <a16:creationId xmlns:a16="http://schemas.microsoft.com/office/drawing/2014/main" id="{A0681EB8-1DF4-A7A8-3320-498A9D3C23F8}"/>
              </a:ext>
            </a:extLst>
          </p:cNvPr>
          <p:cNvSpPr>
            <a:spLocks noGrp="1"/>
          </p:cNvSpPr>
          <p:nvPr>
            <p:ph type="ftr" sz="quarter" idx="11"/>
          </p:nvPr>
        </p:nvSpPr>
        <p:spPr/>
        <p:txBody>
          <a:bodyPr/>
          <a:lstStyle/>
          <a:p>
            <a:r>
              <a:rPr lang="en-US"/>
              <a:t>FY21 Operating Budget Forum</a:t>
            </a:r>
          </a:p>
        </p:txBody>
      </p:sp>
      <p:sp>
        <p:nvSpPr>
          <p:cNvPr id="5" name="Slide Number Placeholder 4">
            <a:extLst>
              <a:ext uri="{FF2B5EF4-FFF2-40B4-BE49-F238E27FC236}">
                <a16:creationId xmlns:a16="http://schemas.microsoft.com/office/drawing/2014/main" id="{C7E2884B-5900-D339-BEEC-91E2F3E91D73}"/>
              </a:ext>
            </a:extLst>
          </p:cNvPr>
          <p:cNvSpPr>
            <a:spLocks noGrp="1"/>
          </p:cNvSpPr>
          <p:nvPr>
            <p:ph type="sldNum" sz="quarter" idx="12"/>
          </p:nvPr>
        </p:nvSpPr>
        <p:spPr/>
        <p:txBody>
          <a:bodyPr/>
          <a:lstStyle/>
          <a:p>
            <a:fld id="{D54A55BF-8F0A-4A50-B8F4-E25F20C77787}" type="slidenum">
              <a:rPr lang="en-US" smtClean="0"/>
              <a:t>‹#›</a:t>
            </a:fld>
            <a:endParaRPr lang="en-US"/>
          </a:p>
        </p:txBody>
      </p:sp>
      <p:cxnSp>
        <p:nvCxnSpPr>
          <p:cNvPr id="6" name="Straight Connector 5">
            <a:extLst>
              <a:ext uri="{FF2B5EF4-FFF2-40B4-BE49-F238E27FC236}">
                <a16:creationId xmlns:a16="http://schemas.microsoft.com/office/drawing/2014/main" id="{851B6A51-CE18-7214-A729-0CA8F4769BBB}"/>
              </a:ext>
            </a:extLst>
          </p:cNvPr>
          <p:cNvCxnSpPr/>
          <p:nvPr/>
        </p:nvCxnSpPr>
        <p:spPr>
          <a:xfrm>
            <a:off x="0" y="4771788"/>
            <a:ext cx="7772400" cy="0"/>
          </a:xfrm>
          <a:prstGeom prst="line">
            <a:avLst/>
          </a:prstGeom>
          <a:ln w="762000">
            <a:gradFill flip="none" rotWithShape="1">
              <a:gsLst>
                <a:gs pos="99000">
                  <a:schemeClr val="bg1"/>
                </a:gs>
                <a:gs pos="0">
                  <a:schemeClr val="accent4">
                    <a:lumMod val="75000"/>
                  </a:schemeClr>
                </a:gs>
              </a:gsLst>
              <a:path path="circle">
                <a:fillToRect l="100000" t="100000"/>
              </a:path>
              <a:tileRect r="-100000" b="-100000"/>
            </a:gradFill>
          </a:ln>
        </p:spPr>
        <p:style>
          <a:lnRef idx="1">
            <a:schemeClr val="accent1"/>
          </a:lnRef>
          <a:fillRef idx="0">
            <a:schemeClr val="accent1"/>
          </a:fillRef>
          <a:effectRef idx="0">
            <a:schemeClr val="accent1"/>
          </a:effectRef>
          <a:fontRef idx="minor">
            <a:schemeClr val="tx1"/>
          </a:fontRef>
        </p:style>
      </p:cxnSp>
      <p:pic>
        <p:nvPicPr>
          <p:cNvPr id="7" name="Picture 6" descr="Text&#10;&#10;Description automatically generated with medium confidence">
            <a:extLst>
              <a:ext uri="{FF2B5EF4-FFF2-40B4-BE49-F238E27FC236}">
                <a16:creationId xmlns:a16="http://schemas.microsoft.com/office/drawing/2014/main" id="{4BA03770-9423-E4D2-B2EA-28A354C4C23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76156" y="4524423"/>
            <a:ext cx="2303687" cy="524559"/>
          </a:xfrm>
          <a:prstGeom prst="rect">
            <a:avLst/>
          </a:prstGeom>
        </p:spPr>
      </p:pic>
      <p:sp>
        <p:nvSpPr>
          <p:cNvPr id="8" name="TextBox 7">
            <a:extLst>
              <a:ext uri="{FF2B5EF4-FFF2-40B4-BE49-F238E27FC236}">
                <a16:creationId xmlns:a16="http://schemas.microsoft.com/office/drawing/2014/main" id="{2253C662-7699-91D0-25D8-62FC9D41455D}"/>
              </a:ext>
            </a:extLst>
          </p:cNvPr>
          <p:cNvSpPr txBox="1"/>
          <p:nvPr/>
        </p:nvSpPr>
        <p:spPr>
          <a:xfrm>
            <a:off x="46122" y="4535143"/>
            <a:ext cx="3258161" cy="484748"/>
          </a:xfrm>
          <a:prstGeom prst="rect">
            <a:avLst/>
          </a:prstGeom>
          <a:noFill/>
        </p:spPr>
        <p:txBody>
          <a:bodyPr wrap="square" rtlCol="0">
            <a:spAutoFit/>
          </a:bodyPr>
          <a:lstStyle/>
          <a:p>
            <a:r>
              <a:rPr lang="en-US" sz="2550" i="1">
                <a:solidFill>
                  <a:schemeClr val="accent1">
                    <a:lumMod val="50000"/>
                  </a:schemeClr>
                </a:solidFill>
                <a:latin typeface="Ink Free" panose="03080402000500000000" pitchFamily="66" charset="0"/>
              </a:rPr>
              <a:t>Incoming Grants</a:t>
            </a:r>
          </a:p>
        </p:txBody>
      </p:sp>
    </p:spTree>
    <p:extLst>
      <p:ext uri="{BB962C8B-B14F-4D97-AF65-F5344CB8AC3E}">
        <p14:creationId xmlns:p14="http://schemas.microsoft.com/office/powerpoint/2010/main" val="35905859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CBCBCE-9A99-FBAC-350A-1E5612F5987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41F4798-1B6E-0C4C-6836-7F7BF477275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82B26D0-E8C4-6B55-13D9-5B8F38658548}"/>
              </a:ext>
            </a:extLst>
          </p:cNvPr>
          <p:cNvSpPr>
            <a:spLocks noGrp="1"/>
          </p:cNvSpPr>
          <p:nvPr>
            <p:ph type="dt" sz="half" idx="10"/>
          </p:nvPr>
        </p:nvSpPr>
        <p:spPr/>
        <p:txBody>
          <a:bodyPr/>
          <a:lstStyle/>
          <a:p>
            <a:endParaRPr lang="en-US"/>
          </a:p>
        </p:txBody>
      </p:sp>
      <p:sp>
        <p:nvSpPr>
          <p:cNvPr id="5" name="Footer Placeholder 4">
            <a:extLst>
              <a:ext uri="{FF2B5EF4-FFF2-40B4-BE49-F238E27FC236}">
                <a16:creationId xmlns:a16="http://schemas.microsoft.com/office/drawing/2014/main" id="{E3C37B22-DA8C-2E1A-1FEB-83D2387E7A24}"/>
              </a:ext>
            </a:extLst>
          </p:cNvPr>
          <p:cNvSpPr>
            <a:spLocks noGrp="1"/>
          </p:cNvSpPr>
          <p:nvPr>
            <p:ph type="ftr" sz="quarter" idx="11"/>
          </p:nvPr>
        </p:nvSpPr>
        <p:spPr/>
        <p:txBody>
          <a:bodyPr/>
          <a:lstStyle/>
          <a:p>
            <a:r>
              <a:rPr lang="en-US"/>
              <a:t>FY21 Operating Budget Forum</a:t>
            </a:r>
          </a:p>
        </p:txBody>
      </p:sp>
      <p:sp>
        <p:nvSpPr>
          <p:cNvPr id="6" name="Slide Number Placeholder 5">
            <a:extLst>
              <a:ext uri="{FF2B5EF4-FFF2-40B4-BE49-F238E27FC236}">
                <a16:creationId xmlns:a16="http://schemas.microsoft.com/office/drawing/2014/main" id="{56DD385A-89DF-FA5F-7358-F60D3CF368C5}"/>
              </a:ext>
            </a:extLst>
          </p:cNvPr>
          <p:cNvSpPr>
            <a:spLocks noGrp="1"/>
          </p:cNvSpPr>
          <p:nvPr>
            <p:ph type="sldNum" sz="quarter" idx="12"/>
          </p:nvPr>
        </p:nvSpPr>
        <p:spPr/>
        <p:txBody>
          <a:bodyPr/>
          <a:lstStyle/>
          <a:p>
            <a:fld id="{D54A55BF-8F0A-4A50-B8F4-E25F20C77787}" type="slidenum">
              <a:rPr lang="en-US" smtClean="0"/>
              <a:t>‹#›</a:t>
            </a:fld>
            <a:endParaRPr lang="en-US"/>
          </a:p>
        </p:txBody>
      </p:sp>
    </p:spTree>
    <p:extLst>
      <p:ext uri="{BB962C8B-B14F-4D97-AF65-F5344CB8AC3E}">
        <p14:creationId xmlns:p14="http://schemas.microsoft.com/office/powerpoint/2010/main" val="2478699459"/>
      </p:ext>
    </p:extLst>
  </p:cSld>
  <p:clrMapOvr>
    <a:masterClrMapping/>
  </p:clrMapOvr>
  <p:hf sldNum="0" hd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8E9D616-C8D2-B6D1-518F-79D5AFCA744D}"/>
              </a:ext>
            </a:extLst>
          </p:cNvPr>
          <p:cNvSpPr>
            <a:spLocks noGrp="1"/>
          </p:cNvSpPr>
          <p:nvPr>
            <p:ph type="title" orient="vert"/>
          </p:nvPr>
        </p:nvSpPr>
        <p:spPr>
          <a:xfrm>
            <a:off x="5562124" y="273844"/>
            <a:ext cx="1675924" cy="4358879"/>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69166D2-F5EB-9C2F-A4D1-0F4FD49E87DE}"/>
              </a:ext>
            </a:extLst>
          </p:cNvPr>
          <p:cNvSpPr>
            <a:spLocks noGrp="1"/>
          </p:cNvSpPr>
          <p:nvPr>
            <p:ph type="body" orient="vert" idx="1"/>
          </p:nvPr>
        </p:nvSpPr>
        <p:spPr>
          <a:xfrm>
            <a:off x="534353" y="273844"/>
            <a:ext cx="4930616" cy="435887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41CAF2D-A726-79A4-8F5A-6627E5175E90}"/>
              </a:ext>
            </a:extLst>
          </p:cNvPr>
          <p:cNvSpPr>
            <a:spLocks noGrp="1"/>
          </p:cNvSpPr>
          <p:nvPr>
            <p:ph type="dt" sz="half" idx="10"/>
          </p:nvPr>
        </p:nvSpPr>
        <p:spPr/>
        <p:txBody>
          <a:bodyPr/>
          <a:lstStyle/>
          <a:p>
            <a:endParaRPr lang="en-US"/>
          </a:p>
        </p:txBody>
      </p:sp>
      <p:sp>
        <p:nvSpPr>
          <p:cNvPr id="5" name="Footer Placeholder 4">
            <a:extLst>
              <a:ext uri="{FF2B5EF4-FFF2-40B4-BE49-F238E27FC236}">
                <a16:creationId xmlns:a16="http://schemas.microsoft.com/office/drawing/2014/main" id="{DBAA676F-D049-E6CE-DBC8-0FD802CAB594}"/>
              </a:ext>
            </a:extLst>
          </p:cNvPr>
          <p:cNvSpPr>
            <a:spLocks noGrp="1"/>
          </p:cNvSpPr>
          <p:nvPr>
            <p:ph type="ftr" sz="quarter" idx="11"/>
          </p:nvPr>
        </p:nvSpPr>
        <p:spPr/>
        <p:txBody>
          <a:bodyPr/>
          <a:lstStyle/>
          <a:p>
            <a:r>
              <a:rPr lang="en-US"/>
              <a:t>FY21 Operating Budget Forum</a:t>
            </a:r>
          </a:p>
        </p:txBody>
      </p:sp>
      <p:sp>
        <p:nvSpPr>
          <p:cNvPr id="6" name="Slide Number Placeholder 5">
            <a:extLst>
              <a:ext uri="{FF2B5EF4-FFF2-40B4-BE49-F238E27FC236}">
                <a16:creationId xmlns:a16="http://schemas.microsoft.com/office/drawing/2014/main" id="{34CD7A6E-594E-F6F5-99FD-5421D22E0E9D}"/>
              </a:ext>
            </a:extLst>
          </p:cNvPr>
          <p:cNvSpPr>
            <a:spLocks noGrp="1"/>
          </p:cNvSpPr>
          <p:nvPr>
            <p:ph type="sldNum" sz="quarter" idx="12"/>
          </p:nvPr>
        </p:nvSpPr>
        <p:spPr/>
        <p:txBody>
          <a:bodyPr/>
          <a:lstStyle/>
          <a:p>
            <a:fld id="{D54A55BF-8F0A-4A50-B8F4-E25F20C77787}" type="slidenum">
              <a:rPr lang="en-US" smtClean="0"/>
              <a:t>‹#›</a:t>
            </a:fld>
            <a:endParaRPr lang="en-US"/>
          </a:p>
        </p:txBody>
      </p:sp>
    </p:spTree>
    <p:extLst>
      <p:ext uri="{BB962C8B-B14F-4D97-AF65-F5344CB8AC3E}">
        <p14:creationId xmlns:p14="http://schemas.microsoft.com/office/powerpoint/2010/main" val="2293399091"/>
      </p:ext>
    </p:extLst>
  </p:cSld>
  <p:clrMapOvr>
    <a:masterClrMapping/>
  </p:clrMapOvr>
  <p:hf sldNum="0" hdr="0" dt="0"/>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Full Image without footer">
    <p:spTree>
      <p:nvGrpSpPr>
        <p:cNvPr id="1" name=""/>
        <p:cNvGrpSpPr/>
        <p:nvPr/>
      </p:nvGrpSpPr>
      <p:grpSpPr>
        <a:xfrm>
          <a:off x="0" y="0"/>
          <a:ext cx="0" cy="0"/>
          <a:chOff x="0" y="0"/>
          <a:chExt cx="0" cy="0"/>
        </a:xfrm>
      </p:grpSpPr>
      <p:sp>
        <p:nvSpPr>
          <p:cNvPr id="4" name="Picture Placeholder 3"/>
          <p:cNvSpPr>
            <a:spLocks noGrp="1"/>
          </p:cNvSpPr>
          <p:nvPr>
            <p:ph type="pic" sz="quarter" idx="10"/>
          </p:nvPr>
        </p:nvSpPr>
        <p:spPr>
          <a:xfrm>
            <a:off x="0" y="0"/>
            <a:ext cx="7772400" cy="5143500"/>
          </a:xfrm>
          <a:prstGeom prst="rect">
            <a:avLst/>
          </a:prstGeom>
        </p:spPr>
        <p:txBody>
          <a:bodyPr/>
          <a:lstStyle>
            <a:lvl1pPr>
              <a:defRPr sz="750" b="0" i="0">
                <a:solidFill>
                  <a:schemeClr val="bg2"/>
                </a:solidFill>
                <a:latin typeface="Lato Light" charset="0"/>
                <a:ea typeface="Lato Light" charset="0"/>
                <a:cs typeface="Lato Light" charset="0"/>
              </a:defRPr>
            </a:lvl1pPr>
          </a:lstStyle>
          <a:p>
            <a:endParaRPr lang="en-US"/>
          </a:p>
        </p:txBody>
      </p:sp>
      <p:sp>
        <p:nvSpPr>
          <p:cNvPr id="10" name="Footer Placeholder 3"/>
          <p:cNvSpPr>
            <a:spLocks noGrp="1"/>
          </p:cNvSpPr>
          <p:nvPr>
            <p:ph type="ftr" sz="quarter" idx="3"/>
          </p:nvPr>
        </p:nvSpPr>
        <p:spPr>
          <a:xfrm>
            <a:off x="2297873" y="4881348"/>
            <a:ext cx="3179704" cy="194274"/>
          </a:xfrm>
          <a:prstGeom prst="rect">
            <a:avLst/>
          </a:prstGeom>
        </p:spPr>
        <p:txBody>
          <a:bodyPr vert="horz" lIns="91440" tIns="45720" rIns="91440" bIns="45720" rtlCol="0" anchor="ctr"/>
          <a:lstStyle>
            <a:lvl1pPr algn="ctr">
              <a:defRPr sz="600" b="0" i="0">
                <a:solidFill>
                  <a:schemeClr val="tx1">
                    <a:alpha val="50000"/>
                  </a:schemeClr>
                </a:solidFill>
                <a:latin typeface="Lato Light" charset="0"/>
                <a:ea typeface="Lato Light" charset="0"/>
                <a:cs typeface="Lato Light" charset="0"/>
              </a:defRPr>
            </a:lvl1pPr>
          </a:lstStyle>
          <a:p>
            <a:r>
              <a:rPr lang="en-US"/>
              <a:t>FY21 Operating Budget Forum</a:t>
            </a:r>
          </a:p>
        </p:txBody>
      </p:sp>
    </p:spTree>
    <p:extLst>
      <p:ext uri="{BB962C8B-B14F-4D97-AF65-F5344CB8AC3E}">
        <p14:creationId xmlns:p14="http://schemas.microsoft.com/office/powerpoint/2010/main" val="232143014"/>
      </p:ext>
    </p:extLst>
  </p:cSld>
  <p:clrMapOvr>
    <a:masterClrMapping/>
  </p:clrMapOv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Blank with all footer">
    <p:spTree>
      <p:nvGrpSpPr>
        <p:cNvPr id="1" name=""/>
        <p:cNvGrpSpPr/>
        <p:nvPr/>
      </p:nvGrpSpPr>
      <p:grpSpPr>
        <a:xfrm>
          <a:off x="0" y="0"/>
          <a:ext cx="0" cy="0"/>
          <a:chOff x="0" y="0"/>
          <a:chExt cx="0" cy="0"/>
        </a:xfrm>
      </p:grpSpPr>
      <p:sp>
        <p:nvSpPr>
          <p:cNvPr id="19" name="Rectangle 17"/>
          <p:cNvSpPr>
            <a:spLocks/>
          </p:cNvSpPr>
          <p:nvPr userDrawn="1"/>
        </p:nvSpPr>
        <p:spPr bwMode="auto">
          <a:xfrm rot="10800000" flipH="1">
            <a:off x="1" y="4844526"/>
            <a:ext cx="7775449" cy="297628"/>
          </a:xfrm>
          <a:prstGeom prst="rect">
            <a:avLst/>
          </a:prstGeom>
          <a:solidFill>
            <a:schemeClr val="bg1">
              <a:lumMod val="95000"/>
              <a:alpha val="90000"/>
            </a:schemeClr>
          </a:solidFill>
          <a:ln>
            <a:noFill/>
          </a:ln>
        </p:spPr>
        <p:txBody>
          <a:bodyPr lIns="0" tIns="0" rIns="0" bIns="0"/>
          <a:lstStyle/>
          <a:p>
            <a:endParaRPr lang="en-US" sz="1575" u="sng"/>
          </a:p>
        </p:txBody>
      </p:sp>
      <p:grpSp>
        <p:nvGrpSpPr>
          <p:cNvPr id="20" name="Group 19"/>
          <p:cNvGrpSpPr/>
          <p:nvPr userDrawn="1"/>
        </p:nvGrpSpPr>
        <p:grpSpPr>
          <a:xfrm>
            <a:off x="605173" y="4939155"/>
            <a:ext cx="75299" cy="88468"/>
            <a:chOff x="566572" y="4914901"/>
            <a:chExt cx="123991" cy="123825"/>
          </a:xfrm>
        </p:grpSpPr>
        <p:sp>
          <p:nvSpPr>
            <p:cNvPr id="21" name="Oval 20">
              <a:hlinkClick r:id="" action="ppaction://hlinkshowjump?jump=nextslide"/>
            </p:cNvPr>
            <p:cNvSpPr>
              <a:spLocks/>
            </p:cNvSpPr>
            <p:nvPr/>
          </p:nvSpPr>
          <p:spPr bwMode="auto">
            <a:xfrm>
              <a:off x="566572" y="4914901"/>
              <a:ext cx="123991" cy="123825"/>
            </a:xfrm>
            <a:prstGeom prst="ellipse">
              <a:avLst/>
            </a:prstGeom>
            <a:noFill/>
            <a:ln w="15875" cap="flat">
              <a:solidFill>
                <a:schemeClr val="tx1">
                  <a:alpha val="30000"/>
                </a:schemeClr>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sz="1575" u="none"/>
            </a:p>
          </p:txBody>
        </p:sp>
        <p:sp>
          <p:nvSpPr>
            <p:cNvPr id="22" name="AutoShape 21">
              <a:hlinkClick r:id="" action="ppaction://hlinkshowjump?jump=nextslide"/>
            </p:cNvPr>
            <p:cNvSpPr>
              <a:spLocks/>
            </p:cNvSpPr>
            <p:nvPr/>
          </p:nvSpPr>
          <p:spPr bwMode="auto">
            <a:xfrm rot="5400000">
              <a:off x="600342" y="4955355"/>
              <a:ext cx="63104" cy="40536"/>
            </a:xfrm>
            <a:prstGeom prst="triangle">
              <a:avLst>
                <a:gd name="adj" fmla="val 50000"/>
              </a:avLst>
            </a:prstGeom>
            <a:solidFill>
              <a:schemeClr val="tx1">
                <a:alpha val="30000"/>
              </a:schemeClr>
            </a:solidFill>
            <a:ln>
              <a:noFill/>
            </a:ln>
          </p:spPr>
          <p:txBody>
            <a:bodyPr lIns="0" tIns="0" rIns="0" bIns="0"/>
            <a:lstStyle/>
            <a:p>
              <a:endParaRPr lang="en-US" sz="1575" u="none"/>
            </a:p>
          </p:txBody>
        </p:sp>
      </p:grpSp>
      <p:grpSp>
        <p:nvGrpSpPr>
          <p:cNvPr id="23" name="Group 22"/>
          <p:cNvGrpSpPr/>
          <p:nvPr userDrawn="1"/>
        </p:nvGrpSpPr>
        <p:grpSpPr>
          <a:xfrm>
            <a:off x="213792" y="4938304"/>
            <a:ext cx="75877" cy="89576"/>
            <a:chOff x="247055" y="4914306"/>
            <a:chExt cx="123991" cy="124421"/>
          </a:xfrm>
        </p:grpSpPr>
        <p:sp>
          <p:nvSpPr>
            <p:cNvPr id="24" name="Oval 23">
              <a:hlinkClick r:id="" action="ppaction://hlinkshowjump?jump=previousslide"/>
            </p:cNvPr>
            <p:cNvSpPr>
              <a:spLocks/>
            </p:cNvSpPr>
            <p:nvPr/>
          </p:nvSpPr>
          <p:spPr bwMode="auto">
            <a:xfrm rot="10800000">
              <a:off x="247055" y="4914306"/>
              <a:ext cx="123991" cy="124421"/>
            </a:xfrm>
            <a:prstGeom prst="ellipse">
              <a:avLst/>
            </a:prstGeom>
            <a:noFill/>
            <a:ln w="15875" cap="flat">
              <a:solidFill>
                <a:schemeClr val="tx1">
                  <a:alpha val="30000"/>
                </a:schemeClr>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sz="1575" u="none"/>
            </a:p>
          </p:txBody>
        </p:sp>
        <p:sp>
          <p:nvSpPr>
            <p:cNvPr id="25" name="AutoShape 24">
              <a:hlinkClick r:id="" action="ppaction://hlinkshowjump?jump=previousslide"/>
            </p:cNvPr>
            <p:cNvSpPr>
              <a:spLocks/>
            </p:cNvSpPr>
            <p:nvPr/>
          </p:nvSpPr>
          <p:spPr bwMode="auto">
            <a:xfrm rot="16200000">
              <a:off x="269001" y="4952464"/>
              <a:ext cx="63406" cy="40535"/>
            </a:xfrm>
            <a:prstGeom prst="triangle">
              <a:avLst>
                <a:gd name="adj" fmla="val 50000"/>
              </a:avLst>
            </a:prstGeom>
            <a:solidFill>
              <a:schemeClr val="tx1">
                <a:alpha val="30000"/>
              </a:schemeClr>
            </a:solidFill>
            <a:ln>
              <a:noFill/>
            </a:ln>
          </p:spPr>
          <p:txBody>
            <a:bodyPr lIns="0" tIns="0" rIns="0" bIns="0"/>
            <a:lstStyle/>
            <a:p>
              <a:endParaRPr lang="en-US" sz="1575" u="none"/>
            </a:p>
          </p:txBody>
        </p:sp>
      </p:grpSp>
      <p:sp>
        <p:nvSpPr>
          <p:cNvPr id="3" name="Slide Number Placeholder 2"/>
          <p:cNvSpPr>
            <a:spLocks noGrp="1"/>
          </p:cNvSpPr>
          <p:nvPr>
            <p:ph type="sldNum" sz="quarter" idx="11"/>
          </p:nvPr>
        </p:nvSpPr>
        <p:spPr>
          <a:xfrm>
            <a:off x="283315" y="4860098"/>
            <a:ext cx="328284" cy="193041"/>
          </a:xfrm>
          <a:prstGeom prst="rect">
            <a:avLst/>
          </a:prstGeom>
        </p:spPr>
        <p:txBody>
          <a:bodyPr/>
          <a:lstStyle>
            <a:lvl1pPr>
              <a:defRPr sz="675" b="1" i="0">
                <a:solidFill>
                  <a:schemeClr val="tx1">
                    <a:alpha val="30000"/>
                  </a:schemeClr>
                </a:solidFill>
                <a:latin typeface="Lato" charset="0"/>
                <a:ea typeface="Lato" charset="0"/>
                <a:cs typeface="Lato" charset="0"/>
              </a:defRPr>
            </a:lvl1pPr>
          </a:lstStyle>
          <a:p>
            <a:fld id="{C3929991-3F91-D343-BFF2-32848ABE790B}" type="slidenum">
              <a:rPr lang="en-US" smtClean="0"/>
              <a:pPr/>
              <a:t>‹#›</a:t>
            </a:fld>
            <a:endParaRPr lang="en-US"/>
          </a:p>
        </p:txBody>
      </p:sp>
      <p:sp>
        <p:nvSpPr>
          <p:cNvPr id="6" name="Footer Placeholder 5"/>
          <p:cNvSpPr>
            <a:spLocks noGrp="1"/>
          </p:cNvSpPr>
          <p:nvPr>
            <p:ph type="ftr" sz="quarter" idx="12"/>
          </p:nvPr>
        </p:nvSpPr>
        <p:spPr>
          <a:xfrm>
            <a:off x="2297873" y="4881348"/>
            <a:ext cx="3179704" cy="194274"/>
          </a:xfrm>
        </p:spPr>
        <p:txBody>
          <a:bodyPr/>
          <a:lstStyle/>
          <a:p>
            <a:r>
              <a:rPr lang="en-US"/>
              <a:t>FY21 Operating Budget Forum</a:t>
            </a:r>
          </a:p>
        </p:txBody>
      </p:sp>
      <p:sp>
        <p:nvSpPr>
          <p:cNvPr id="8" name="Picture Placeholder 7"/>
          <p:cNvSpPr>
            <a:spLocks noGrp="1"/>
          </p:cNvSpPr>
          <p:nvPr>
            <p:ph type="pic" sz="quarter" idx="13"/>
          </p:nvPr>
        </p:nvSpPr>
        <p:spPr>
          <a:xfrm>
            <a:off x="6995160" y="4903521"/>
            <a:ext cx="562816" cy="149192"/>
          </a:xfrm>
          <a:prstGeom prst="rect">
            <a:avLst/>
          </a:prstGeom>
        </p:spPr>
        <p:txBody>
          <a:bodyPr/>
          <a:lstStyle>
            <a:lvl1pPr>
              <a:defRPr sz="675" b="0" i="0">
                <a:latin typeface="Lato Light" charset="0"/>
                <a:ea typeface="Lato Light" charset="0"/>
                <a:cs typeface="Lato Light" charset="0"/>
              </a:defRPr>
            </a:lvl1pPr>
          </a:lstStyle>
          <a:p>
            <a:endParaRPr lang="en-US"/>
          </a:p>
        </p:txBody>
      </p:sp>
    </p:spTree>
    <p:extLst>
      <p:ext uri="{BB962C8B-B14F-4D97-AF65-F5344CB8AC3E}">
        <p14:creationId xmlns:p14="http://schemas.microsoft.com/office/powerpoint/2010/main" val="337342865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Full Image with all footer">
    <p:spTree>
      <p:nvGrpSpPr>
        <p:cNvPr id="1" name=""/>
        <p:cNvGrpSpPr/>
        <p:nvPr/>
      </p:nvGrpSpPr>
      <p:grpSpPr>
        <a:xfrm>
          <a:off x="0" y="0"/>
          <a:ext cx="0" cy="0"/>
          <a:chOff x="0" y="0"/>
          <a:chExt cx="0" cy="0"/>
        </a:xfrm>
      </p:grpSpPr>
      <p:sp>
        <p:nvSpPr>
          <p:cNvPr id="19" name="Rectangle 17"/>
          <p:cNvSpPr>
            <a:spLocks/>
          </p:cNvSpPr>
          <p:nvPr userDrawn="1"/>
        </p:nvSpPr>
        <p:spPr bwMode="auto">
          <a:xfrm rot="10800000" flipH="1">
            <a:off x="1" y="4844526"/>
            <a:ext cx="7775449" cy="297628"/>
          </a:xfrm>
          <a:prstGeom prst="rect">
            <a:avLst/>
          </a:prstGeom>
          <a:solidFill>
            <a:schemeClr val="bg1">
              <a:lumMod val="95000"/>
              <a:alpha val="90000"/>
            </a:schemeClr>
          </a:solidFill>
          <a:ln>
            <a:noFill/>
          </a:ln>
        </p:spPr>
        <p:txBody>
          <a:bodyPr lIns="0" tIns="0" rIns="0" bIns="0"/>
          <a:lstStyle/>
          <a:p>
            <a:endParaRPr lang="en-US" sz="1575" u="sng"/>
          </a:p>
        </p:txBody>
      </p:sp>
      <p:grpSp>
        <p:nvGrpSpPr>
          <p:cNvPr id="20" name="Group 19"/>
          <p:cNvGrpSpPr/>
          <p:nvPr userDrawn="1"/>
        </p:nvGrpSpPr>
        <p:grpSpPr>
          <a:xfrm>
            <a:off x="605173" y="4939155"/>
            <a:ext cx="75299" cy="88468"/>
            <a:chOff x="566572" y="4914901"/>
            <a:chExt cx="123991" cy="123825"/>
          </a:xfrm>
        </p:grpSpPr>
        <p:sp>
          <p:nvSpPr>
            <p:cNvPr id="21" name="Oval 20">
              <a:hlinkClick r:id="" action="ppaction://hlinkshowjump?jump=nextslide"/>
            </p:cNvPr>
            <p:cNvSpPr>
              <a:spLocks/>
            </p:cNvSpPr>
            <p:nvPr/>
          </p:nvSpPr>
          <p:spPr bwMode="auto">
            <a:xfrm>
              <a:off x="566572" y="4914901"/>
              <a:ext cx="123991" cy="123825"/>
            </a:xfrm>
            <a:prstGeom prst="ellipse">
              <a:avLst/>
            </a:prstGeom>
            <a:noFill/>
            <a:ln w="15875" cap="flat">
              <a:solidFill>
                <a:schemeClr val="tx1">
                  <a:alpha val="30000"/>
                </a:schemeClr>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sz="1575" u="none"/>
            </a:p>
          </p:txBody>
        </p:sp>
        <p:sp>
          <p:nvSpPr>
            <p:cNvPr id="22" name="AutoShape 21">
              <a:hlinkClick r:id="" action="ppaction://hlinkshowjump?jump=nextslide"/>
            </p:cNvPr>
            <p:cNvSpPr>
              <a:spLocks/>
            </p:cNvSpPr>
            <p:nvPr/>
          </p:nvSpPr>
          <p:spPr bwMode="auto">
            <a:xfrm rot="5400000">
              <a:off x="600342" y="4955355"/>
              <a:ext cx="63104" cy="40536"/>
            </a:xfrm>
            <a:prstGeom prst="triangle">
              <a:avLst>
                <a:gd name="adj" fmla="val 50000"/>
              </a:avLst>
            </a:prstGeom>
            <a:solidFill>
              <a:schemeClr val="tx1">
                <a:alpha val="30000"/>
              </a:schemeClr>
            </a:solidFill>
            <a:ln>
              <a:noFill/>
            </a:ln>
          </p:spPr>
          <p:txBody>
            <a:bodyPr lIns="0" tIns="0" rIns="0" bIns="0"/>
            <a:lstStyle/>
            <a:p>
              <a:endParaRPr lang="en-US" sz="1575" u="none"/>
            </a:p>
          </p:txBody>
        </p:sp>
      </p:grpSp>
      <p:grpSp>
        <p:nvGrpSpPr>
          <p:cNvPr id="23" name="Group 22"/>
          <p:cNvGrpSpPr/>
          <p:nvPr userDrawn="1"/>
        </p:nvGrpSpPr>
        <p:grpSpPr>
          <a:xfrm>
            <a:off x="213792" y="4938304"/>
            <a:ext cx="75877" cy="89576"/>
            <a:chOff x="247055" y="4914306"/>
            <a:chExt cx="123991" cy="124421"/>
          </a:xfrm>
        </p:grpSpPr>
        <p:sp>
          <p:nvSpPr>
            <p:cNvPr id="24" name="Oval 23">
              <a:hlinkClick r:id="" action="ppaction://hlinkshowjump?jump=previousslide"/>
            </p:cNvPr>
            <p:cNvSpPr>
              <a:spLocks/>
            </p:cNvSpPr>
            <p:nvPr/>
          </p:nvSpPr>
          <p:spPr bwMode="auto">
            <a:xfrm rot="10800000">
              <a:off x="247055" y="4914306"/>
              <a:ext cx="123991" cy="124421"/>
            </a:xfrm>
            <a:prstGeom prst="ellipse">
              <a:avLst/>
            </a:prstGeom>
            <a:noFill/>
            <a:ln w="15875" cap="flat">
              <a:solidFill>
                <a:schemeClr val="tx1">
                  <a:alpha val="30000"/>
                </a:schemeClr>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sz="1575" u="none"/>
            </a:p>
          </p:txBody>
        </p:sp>
        <p:sp>
          <p:nvSpPr>
            <p:cNvPr id="25" name="AutoShape 24">
              <a:hlinkClick r:id="" action="ppaction://hlinkshowjump?jump=previousslide"/>
            </p:cNvPr>
            <p:cNvSpPr>
              <a:spLocks/>
            </p:cNvSpPr>
            <p:nvPr/>
          </p:nvSpPr>
          <p:spPr bwMode="auto">
            <a:xfrm rot="16200000">
              <a:off x="269001" y="4952464"/>
              <a:ext cx="63406" cy="40535"/>
            </a:xfrm>
            <a:prstGeom prst="triangle">
              <a:avLst>
                <a:gd name="adj" fmla="val 50000"/>
              </a:avLst>
            </a:prstGeom>
            <a:solidFill>
              <a:schemeClr val="tx1">
                <a:alpha val="30000"/>
              </a:schemeClr>
            </a:solidFill>
            <a:ln>
              <a:noFill/>
            </a:ln>
          </p:spPr>
          <p:txBody>
            <a:bodyPr lIns="0" tIns="0" rIns="0" bIns="0"/>
            <a:lstStyle/>
            <a:p>
              <a:endParaRPr lang="en-US" sz="1575" u="none"/>
            </a:p>
          </p:txBody>
        </p:sp>
      </p:grpSp>
      <p:sp>
        <p:nvSpPr>
          <p:cNvPr id="3" name="Slide Number Placeholder 2"/>
          <p:cNvSpPr>
            <a:spLocks noGrp="1"/>
          </p:cNvSpPr>
          <p:nvPr>
            <p:ph type="sldNum" sz="quarter" idx="11"/>
          </p:nvPr>
        </p:nvSpPr>
        <p:spPr>
          <a:xfrm>
            <a:off x="269616" y="4860098"/>
            <a:ext cx="355683" cy="193041"/>
          </a:xfrm>
          <a:prstGeom prst="rect">
            <a:avLst/>
          </a:prstGeom>
        </p:spPr>
        <p:txBody>
          <a:bodyPr/>
          <a:lstStyle>
            <a:lvl1pPr>
              <a:defRPr sz="675" b="1" i="0">
                <a:solidFill>
                  <a:schemeClr val="tx1">
                    <a:alpha val="30000"/>
                  </a:schemeClr>
                </a:solidFill>
                <a:latin typeface="Lato" charset="0"/>
                <a:ea typeface="Lato" charset="0"/>
                <a:cs typeface="Lato" charset="0"/>
              </a:defRPr>
            </a:lvl1pPr>
          </a:lstStyle>
          <a:p>
            <a:fld id="{C3929991-3F91-D343-BFF2-32848ABE790B}" type="slidenum">
              <a:rPr lang="en-US" smtClean="0"/>
              <a:pPr/>
              <a:t>‹#›</a:t>
            </a:fld>
            <a:endParaRPr lang="en-US"/>
          </a:p>
        </p:txBody>
      </p:sp>
      <p:sp>
        <p:nvSpPr>
          <p:cNvPr id="6" name="Footer Placeholder 5"/>
          <p:cNvSpPr>
            <a:spLocks noGrp="1"/>
          </p:cNvSpPr>
          <p:nvPr>
            <p:ph type="ftr" sz="quarter" idx="12"/>
          </p:nvPr>
        </p:nvSpPr>
        <p:spPr>
          <a:xfrm>
            <a:off x="2297873" y="4881348"/>
            <a:ext cx="3179704" cy="194274"/>
          </a:xfrm>
        </p:spPr>
        <p:txBody>
          <a:bodyPr/>
          <a:lstStyle/>
          <a:p>
            <a:r>
              <a:rPr lang="en-US"/>
              <a:t>FY21 Operating Budget Forum</a:t>
            </a:r>
          </a:p>
        </p:txBody>
      </p:sp>
      <p:sp>
        <p:nvSpPr>
          <p:cNvPr id="8" name="Picture Placeholder 7"/>
          <p:cNvSpPr>
            <a:spLocks noGrp="1"/>
          </p:cNvSpPr>
          <p:nvPr>
            <p:ph type="pic" sz="quarter" idx="13"/>
          </p:nvPr>
        </p:nvSpPr>
        <p:spPr>
          <a:xfrm>
            <a:off x="6995160" y="4903521"/>
            <a:ext cx="562816" cy="149192"/>
          </a:xfrm>
          <a:prstGeom prst="rect">
            <a:avLst/>
          </a:prstGeom>
        </p:spPr>
        <p:txBody>
          <a:bodyPr/>
          <a:lstStyle>
            <a:lvl1pPr>
              <a:defRPr sz="675" b="0" i="0">
                <a:latin typeface="Lato Light" charset="0"/>
                <a:ea typeface="Lato Light" charset="0"/>
                <a:cs typeface="Lato Light" charset="0"/>
              </a:defRPr>
            </a:lvl1pPr>
          </a:lstStyle>
          <a:p>
            <a:endParaRPr lang="en-US"/>
          </a:p>
        </p:txBody>
      </p:sp>
      <p:sp>
        <p:nvSpPr>
          <p:cNvPr id="13" name="Picture Placeholder 3"/>
          <p:cNvSpPr>
            <a:spLocks noGrp="1"/>
          </p:cNvSpPr>
          <p:nvPr>
            <p:ph type="pic" sz="quarter" idx="10"/>
          </p:nvPr>
        </p:nvSpPr>
        <p:spPr>
          <a:xfrm>
            <a:off x="0" y="2"/>
            <a:ext cx="7772400" cy="4844059"/>
          </a:xfrm>
          <a:prstGeom prst="rect">
            <a:avLst/>
          </a:prstGeom>
        </p:spPr>
        <p:txBody>
          <a:bodyPr/>
          <a:lstStyle>
            <a:lvl1pPr>
              <a:defRPr sz="750" b="0" i="0">
                <a:solidFill>
                  <a:schemeClr val="bg2"/>
                </a:solidFill>
                <a:latin typeface="Lato Light" charset="0"/>
                <a:ea typeface="Lato Light" charset="0"/>
                <a:cs typeface="Lato Light" charset="0"/>
              </a:defRPr>
            </a:lvl1pPr>
          </a:lstStyle>
          <a:p>
            <a:endParaRPr lang="en-US"/>
          </a:p>
        </p:txBody>
      </p:sp>
    </p:spTree>
    <p:extLst>
      <p:ext uri="{BB962C8B-B14F-4D97-AF65-F5344CB8AC3E}">
        <p14:creationId xmlns:p14="http://schemas.microsoft.com/office/powerpoint/2010/main" val="19872310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Tx" preserve="1">
  <p:cSld name="1_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829A18-FD91-08B2-D206-B6C16EF13AF6}"/>
              </a:ext>
            </a:extLst>
          </p:cNvPr>
          <p:cNvSpPr>
            <a:spLocks noGrp="1"/>
          </p:cNvSpPr>
          <p:nvPr>
            <p:ph type="title"/>
          </p:nvPr>
        </p:nvSpPr>
        <p:spPr>
          <a:xfrm>
            <a:off x="535365" y="342900"/>
            <a:ext cx="2506801" cy="1200150"/>
          </a:xfrm>
        </p:spPr>
        <p:txBody>
          <a:bodyPr anchor="b"/>
          <a:lstStyle>
            <a:lvl1pPr>
              <a:defRPr sz="2040">
                <a:solidFill>
                  <a:schemeClr val="accent1">
                    <a:lumMod val="50000"/>
                  </a:schemeClr>
                </a:solidFill>
                <a:latin typeface="Segoe UI" panose="020B0502040204020203" pitchFamily="34" charset="0"/>
                <a:ea typeface="Segoe UI Black" panose="020B0A02040204020203" pitchFamily="34" charset="0"/>
                <a:cs typeface="Segoe UI" panose="020B0502040204020203" pitchFamily="34" charset="0"/>
              </a:defRPr>
            </a:lvl1pPr>
          </a:lstStyle>
          <a:p>
            <a:r>
              <a:rPr lang="en-US"/>
              <a:t>Click to edit Master title style</a:t>
            </a:r>
          </a:p>
        </p:txBody>
      </p:sp>
      <p:sp>
        <p:nvSpPr>
          <p:cNvPr id="3" name="Content Placeholder 2">
            <a:extLst>
              <a:ext uri="{FF2B5EF4-FFF2-40B4-BE49-F238E27FC236}">
                <a16:creationId xmlns:a16="http://schemas.microsoft.com/office/drawing/2014/main" id="{08691078-18B8-C388-1B25-FECD2D84AB53}"/>
              </a:ext>
            </a:extLst>
          </p:cNvPr>
          <p:cNvSpPr>
            <a:spLocks noGrp="1"/>
          </p:cNvSpPr>
          <p:nvPr>
            <p:ph idx="1"/>
          </p:nvPr>
        </p:nvSpPr>
        <p:spPr>
          <a:xfrm>
            <a:off x="3304282" y="740569"/>
            <a:ext cx="3934778" cy="3655219"/>
          </a:xfrm>
        </p:spPr>
        <p:txBody>
          <a:bodyPr/>
          <a:lstStyle>
            <a:lvl1pPr>
              <a:defRPr sz="2040"/>
            </a:lvl1pPr>
            <a:lvl2pPr>
              <a:defRPr sz="1785"/>
            </a:lvl2pPr>
            <a:lvl3pPr>
              <a:defRPr sz="1530"/>
            </a:lvl3pPr>
            <a:lvl4pPr>
              <a:defRPr sz="1275"/>
            </a:lvl4pPr>
            <a:lvl5pPr>
              <a:defRPr sz="1275"/>
            </a:lvl5pPr>
            <a:lvl6pPr>
              <a:defRPr sz="1275"/>
            </a:lvl6pPr>
            <a:lvl7pPr>
              <a:defRPr sz="1275"/>
            </a:lvl7pPr>
            <a:lvl8pPr>
              <a:defRPr sz="1275"/>
            </a:lvl8pPr>
            <a:lvl9pPr>
              <a:defRPr sz="1275"/>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E982380-4986-6E18-C389-FFBE52FFEC1A}"/>
              </a:ext>
            </a:extLst>
          </p:cNvPr>
          <p:cNvSpPr>
            <a:spLocks noGrp="1"/>
          </p:cNvSpPr>
          <p:nvPr>
            <p:ph type="body" sz="half" idx="2"/>
          </p:nvPr>
        </p:nvSpPr>
        <p:spPr>
          <a:xfrm>
            <a:off x="535365" y="1543050"/>
            <a:ext cx="2506801" cy="2858691"/>
          </a:xfrm>
        </p:spPr>
        <p:txBody>
          <a:bodyPr/>
          <a:lstStyle>
            <a:lvl1pPr marL="0" indent="0">
              <a:buNone/>
              <a:defRPr sz="1020"/>
            </a:lvl1pPr>
            <a:lvl2pPr marL="291465" indent="0">
              <a:buNone/>
              <a:defRPr sz="893"/>
            </a:lvl2pPr>
            <a:lvl3pPr marL="582930" indent="0">
              <a:buNone/>
              <a:defRPr sz="765"/>
            </a:lvl3pPr>
            <a:lvl4pPr marL="874395" indent="0">
              <a:buNone/>
              <a:defRPr sz="638"/>
            </a:lvl4pPr>
            <a:lvl5pPr marL="1165860" indent="0">
              <a:buNone/>
              <a:defRPr sz="638"/>
            </a:lvl5pPr>
            <a:lvl6pPr marL="1457325" indent="0">
              <a:buNone/>
              <a:defRPr sz="638"/>
            </a:lvl6pPr>
            <a:lvl7pPr marL="1748790" indent="0">
              <a:buNone/>
              <a:defRPr sz="638"/>
            </a:lvl7pPr>
            <a:lvl8pPr marL="2040255" indent="0">
              <a:buNone/>
              <a:defRPr sz="638"/>
            </a:lvl8pPr>
            <a:lvl9pPr marL="2331720" indent="0">
              <a:buNone/>
              <a:defRPr sz="638"/>
            </a:lvl9pPr>
          </a:lstStyle>
          <a:p>
            <a:pPr lvl="0"/>
            <a:r>
              <a:rPr lang="en-US"/>
              <a:t>Click to edit Master text styles</a:t>
            </a:r>
          </a:p>
        </p:txBody>
      </p:sp>
      <p:cxnSp>
        <p:nvCxnSpPr>
          <p:cNvPr id="9" name="Straight Connector 8">
            <a:extLst>
              <a:ext uri="{FF2B5EF4-FFF2-40B4-BE49-F238E27FC236}">
                <a16:creationId xmlns:a16="http://schemas.microsoft.com/office/drawing/2014/main" id="{C89B4780-08D6-CEFA-3BDB-930BF646BBC2}"/>
              </a:ext>
            </a:extLst>
          </p:cNvPr>
          <p:cNvCxnSpPr/>
          <p:nvPr/>
        </p:nvCxnSpPr>
        <p:spPr>
          <a:xfrm>
            <a:off x="0" y="4771788"/>
            <a:ext cx="7772400" cy="0"/>
          </a:xfrm>
          <a:prstGeom prst="line">
            <a:avLst/>
          </a:prstGeom>
          <a:ln w="762000">
            <a:gradFill flip="none" rotWithShape="1">
              <a:gsLst>
                <a:gs pos="100000">
                  <a:schemeClr val="accent1"/>
                </a:gs>
                <a:gs pos="0">
                  <a:schemeClr val="bg1"/>
                </a:gs>
              </a:gsLst>
              <a:lin ang="10800000" scaled="1"/>
              <a:tileRect/>
            </a:gradFill>
          </a:ln>
        </p:spPr>
        <p:style>
          <a:lnRef idx="1">
            <a:schemeClr val="accent1"/>
          </a:lnRef>
          <a:fillRef idx="0">
            <a:schemeClr val="accent1"/>
          </a:fillRef>
          <a:effectRef idx="0">
            <a:schemeClr val="accent1"/>
          </a:effectRef>
          <a:fontRef idx="minor">
            <a:schemeClr val="tx1"/>
          </a:fontRef>
        </p:style>
      </p:cxnSp>
      <p:pic>
        <p:nvPicPr>
          <p:cNvPr id="5" name="Picture 4" descr="Text&#10;&#10;Description automatically generated with medium confidence">
            <a:extLst>
              <a:ext uri="{FF2B5EF4-FFF2-40B4-BE49-F238E27FC236}">
                <a16:creationId xmlns:a16="http://schemas.microsoft.com/office/drawing/2014/main" id="{BBF1CFF1-278D-515C-2B9E-8ECCBEA1B8F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97793" y="4507150"/>
            <a:ext cx="2369206" cy="530915"/>
          </a:xfrm>
          <a:prstGeom prst="rect">
            <a:avLst/>
          </a:prstGeom>
        </p:spPr>
      </p:pic>
    </p:spTree>
    <p:extLst>
      <p:ext uri="{BB962C8B-B14F-4D97-AF65-F5344CB8AC3E}">
        <p14:creationId xmlns:p14="http://schemas.microsoft.com/office/powerpoint/2010/main" val="2284458073"/>
      </p:ext>
    </p:extLst>
  </p:cSld>
  <p:clrMapOvr>
    <a:masterClrMapping/>
  </p:clrMapOvr>
  <p:hf sldNum="0" hdr="0" dt="0"/>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Index Page">
    <p:spTree>
      <p:nvGrpSpPr>
        <p:cNvPr id="1" name=""/>
        <p:cNvGrpSpPr/>
        <p:nvPr/>
      </p:nvGrpSpPr>
      <p:grpSpPr>
        <a:xfrm>
          <a:off x="0" y="0"/>
          <a:ext cx="0" cy="0"/>
          <a:chOff x="0" y="0"/>
          <a:chExt cx="0" cy="0"/>
        </a:xfrm>
      </p:grpSpPr>
      <p:sp>
        <p:nvSpPr>
          <p:cNvPr id="19" name="Rectangle 17"/>
          <p:cNvSpPr>
            <a:spLocks/>
          </p:cNvSpPr>
          <p:nvPr userDrawn="1"/>
        </p:nvSpPr>
        <p:spPr bwMode="auto">
          <a:xfrm rot="10800000" flipH="1">
            <a:off x="1" y="4844526"/>
            <a:ext cx="7775449" cy="297628"/>
          </a:xfrm>
          <a:prstGeom prst="rect">
            <a:avLst/>
          </a:prstGeom>
          <a:solidFill>
            <a:schemeClr val="bg1">
              <a:lumMod val="95000"/>
              <a:alpha val="90000"/>
            </a:schemeClr>
          </a:solidFill>
          <a:ln>
            <a:noFill/>
          </a:ln>
        </p:spPr>
        <p:txBody>
          <a:bodyPr lIns="0" tIns="0" rIns="0" bIns="0"/>
          <a:lstStyle/>
          <a:p>
            <a:endParaRPr lang="en-US" sz="1575" u="sng"/>
          </a:p>
        </p:txBody>
      </p:sp>
      <p:grpSp>
        <p:nvGrpSpPr>
          <p:cNvPr id="20" name="Group 19"/>
          <p:cNvGrpSpPr/>
          <p:nvPr userDrawn="1"/>
        </p:nvGrpSpPr>
        <p:grpSpPr>
          <a:xfrm>
            <a:off x="605173" y="4939155"/>
            <a:ext cx="75299" cy="88468"/>
            <a:chOff x="566572" y="4914901"/>
            <a:chExt cx="123991" cy="123825"/>
          </a:xfrm>
        </p:grpSpPr>
        <p:sp>
          <p:nvSpPr>
            <p:cNvPr id="21" name="Oval 20">
              <a:hlinkClick r:id="" action="ppaction://hlinkshowjump?jump=nextslide"/>
            </p:cNvPr>
            <p:cNvSpPr>
              <a:spLocks/>
            </p:cNvSpPr>
            <p:nvPr/>
          </p:nvSpPr>
          <p:spPr bwMode="auto">
            <a:xfrm>
              <a:off x="566572" y="4914901"/>
              <a:ext cx="123991" cy="123825"/>
            </a:xfrm>
            <a:prstGeom prst="ellipse">
              <a:avLst/>
            </a:prstGeom>
            <a:noFill/>
            <a:ln w="15875" cap="flat">
              <a:solidFill>
                <a:schemeClr val="tx1">
                  <a:alpha val="30000"/>
                </a:schemeClr>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sz="1575" u="none"/>
            </a:p>
          </p:txBody>
        </p:sp>
        <p:sp>
          <p:nvSpPr>
            <p:cNvPr id="22" name="AutoShape 21">
              <a:hlinkClick r:id="" action="ppaction://hlinkshowjump?jump=nextslide"/>
            </p:cNvPr>
            <p:cNvSpPr>
              <a:spLocks/>
            </p:cNvSpPr>
            <p:nvPr/>
          </p:nvSpPr>
          <p:spPr bwMode="auto">
            <a:xfrm rot="5400000">
              <a:off x="600342" y="4955355"/>
              <a:ext cx="63104" cy="40536"/>
            </a:xfrm>
            <a:prstGeom prst="triangle">
              <a:avLst>
                <a:gd name="adj" fmla="val 50000"/>
              </a:avLst>
            </a:prstGeom>
            <a:solidFill>
              <a:schemeClr val="tx1">
                <a:alpha val="30000"/>
              </a:schemeClr>
            </a:solidFill>
            <a:ln>
              <a:noFill/>
            </a:ln>
          </p:spPr>
          <p:txBody>
            <a:bodyPr lIns="0" tIns="0" rIns="0" bIns="0"/>
            <a:lstStyle/>
            <a:p>
              <a:endParaRPr lang="en-US" sz="1575" u="none"/>
            </a:p>
          </p:txBody>
        </p:sp>
      </p:grpSp>
      <p:grpSp>
        <p:nvGrpSpPr>
          <p:cNvPr id="23" name="Group 22"/>
          <p:cNvGrpSpPr/>
          <p:nvPr userDrawn="1"/>
        </p:nvGrpSpPr>
        <p:grpSpPr>
          <a:xfrm>
            <a:off x="213792" y="4938304"/>
            <a:ext cx="75877" cy="89576"/>
            <a:chOff x="247055" y="4914306"/>
            <a:chExt cx="123991" cy="124421"/>
          </a:xfrm>
        </p:grpSpPr>
        <p:sp>
          <p:nvSpPr>
            <p:cNvPr id="24" name="Oval 23">
              <a:hlinkClick r:id="" action="ppaction://hlinkshowjump?jump=previousslide"/>
            </p:cNvPr>
            <p:cNvSpPr>
              <a:spLocks/>
            </p:cNvSpPr>
            <p:nvPr/>
          </p:nvSpPr>
          <p:spPr bwMode="auto">
            <a:xfrm rot="10800000">
              <a:off x="247055" y="4914306"/>
              <a:ext cx="123991" cy="124421"/>
            </a:xfrm>
            <a:prstGeom prst="ellipse">
              <a:avLst/>
            </a:prstGeom>
            <a:noFill/>
            <a:ln w="15875" cap="flat">
              <a:solidFill>
                <a:schemeClr val="tx1">
                  <a:alpha val="30000"/>
                </a:schemeClr>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sz="1575" u="none"/>
            </a:p>
          </p:txBody>
        </p:sp>
        <p:sp>
          <p:nvSpPr>
            <p:cNvPr id="25" name="AutoShape 24">
              <a:hlinkClick r:id="" action="ppaction://hlinkshowjump?jump=previousslide"/>
            </p:cNvPr>
            <p:cNvSpPr>
              <a:spLocks/>
            </p:cNvSpPr>
            <p:nvPr/>
          </p:nvSpPr>
          <p:spPr bwMode="auto">
            <a:xfrm rot="16200000">
              <a:off x="269001" y="4952464"/>
              <a:ext cx="63406" cy="40535"/>
            </a:xfrm>
            <a:prstGeom prst="triangle">
              <a:avLst>
                <a:gd name="adj" fmla="val 50000"/>
              </a:avLst>
            </a:prstGeom>
            <a:solidFill>
              <a:schemeClr val="tx1">
                <a:alpha val="30000"/>
              </a:schemeClr>
            </a:solidFill>
            <a:ln>
              <a:noFill/>
            </a:ln>
          </p:spPr>
          <p:txBody>
            <a:bodyPr lIns="0" tIns="0" rIns="0" bIns="0"/>
            <a:lstStyle/>
            <a:p>
              <a:endParaRPr lang="en-US" sz="1575" u="none"/>
            </a:p>
          </p:txBody>
        </p:sp>
      </p:grpSp>
      <p:sp>
        <p:nvSpPr>
          <p:cNvPr id="3" name="Slide Number Placeholder 2"/>
          <p:cNvSpPr>
            <a:spLocks noGrp="1"/>
          </p:cNvSpPr>
          <p:nvPr>
            <p:ph type="sldNum" sz="quarter" idx="11"/>
          </p:nvPr>
        </p:nvSpPr>
        <p:spPr>
          <a:xfrm>
            <a:off x="283315" y="4860098"/>
            <a:ext cx="328284" cy="193041"/>
          </a:xfrm>
          <a:prstGeom prst="rect">
            <a:avLst/>
          </a:prstGeom>
        </p:spPr>
        <p:txBody>
          <a:bodyPr/>
          <a:lstStyle>
            <a:lvl1pPr>
              <a:defRPr sz="675" b="1" i="0">
                <a:solidFill>
                  <a:schemeClr val="tx1">
                    <a:alpha val="30000"/>
                  </a:schemeClr>
                </a:solidFill>
                <a:latin typeface="Lato" charset="0"/>
                <a:ea typeface="Lato" charset="0"/>
                <a:cs typeface="Lato" charset="0"/>
              </a:defRPr>
            </a:lvl1pPr>
          </a:lstStyle>
          <a:p>
            <a:fld id="{C3929991-3F91-D343-BFF2-32848ABE790B}" type="slidenum">
              <a:rPr lang="en-US" smtClean="0"/>
              <a:pPr/>
              <a:t>‹#›</a:t>
            </a:fld>
            <a:endParaRPr lang="en-US"/>
          </a:p>
        </p:txBody>
      </p:sp>
      <p:sp>
        <p:nvSpPr>
          <p:cNvPr id="6" name="Footer Placeholder 5"/>
          <p:cNvSpPr>
            <a:spLocks noGrp="1"/>
          </p:cNvSpPr>
          <p:nvPr>
            <p:ph type="ftr" sz="quarter" idx="12"/>
          </p:nvPr>
        </p:nvSpPr>
        <p:spPr>
          <a:xfrm>
            <a:off x="2297873" y="4881348"/>
            <a:ext cx="3179704" cy="194274"/>
          </a:xfrm>
        </p:spPr>
        <p:txBody>
          <a:bodyPr/>
          <a:lstStyle/>
          <a:p>
            <a:r>
              <a:rPr lang="en-US"/>
              <a:t>FY21 Operating Budget Forum</a:t>
            </a:r>
          </a:p>
        </p:txBody>
      </p:sp>
      <p:sp>
        <p:nvSpPr>
          <p:cNvPr id="8" name="Picture Placeholder 7"/>
          <p:cNvSpPr>
            <a:spLocks noGrp="1"/>
          </p:cNvSpPr>
          <p:nvPr>
            <p:ph type="pic" sz="quarter" idx="13"/>
          </p:nvPr>
        </p:nvSpPr>
        <p:spPr>
          <a:xfrm>
            <a:off x="6995160" y="4903521"/>
            <a:ext cx="562816" cy="149192"/>
          </a:xfrm>
          <a:prstGeom prst="rect">
            <a:avLst/>
          </a:prstGeom>
        </p:spPr>
        <p:txBody>
          <a:bodyPr/>
          <a:lstStyle>
            <a:lvl1pPr>
              <a:defRPr sz="675" b="0" i="0">
                <a:latin typeface="Lato Light" charset="0"/>
                <a:ea typeface="Lato Light" charset="0"/>
                <a:cs typeface="Lato Light" charset="0"/>
              </a:defRPr>
            </a:lvl1pPr>
          </a:lstStyle>
          <a:p>
            <a:endParaRPr lang="en-US"/>
          </a:p>
        </p:txBody>
      </p:sp>
      <p:sp>
        <p:nvSpPr>
          <p:cNvPr id="18" name="Picture Placeholder 3"/>
          <p:cNvSpPr>
            <a:spLocks noGrp="1"/>
          </p:cNvSpPr>
          <p:nvPr>
            <p:ph type="pic" sz="quarter" idx="10"/>
          </p:nvPr>
        </p:nvSpPr>
        <p:spPr>
          <a:xfrm>
            <a:off x="835094" y="2917032"/>
            <a:ext cx="2504440" cy="1657350"/>
          </a:xfrm>
          <a:prstGeom prst="rect">
            <a:avLst/>
          </a:prstGeom>
        </p:spPr>
        <p:txBody>
          <a:bodyPr/>
          <a:lstStyle>
            <a:lvl1pPr>
              <a:defRPr sz="750" b="0" i="0">
                <a:solidFill>
                  <a:schemeClr val="bg2"/>
                </a:solidFill>
                <a:latin typeface="Lato Light" charset="0"/>
                <a:ea typeface="Lato Light" charset="0"/>
                <a:cs typeface="Lato Light" charset="0"/>
              </a:defRPr>
            </a:lvl1pPr>
          </a:lstStyle>
          <a:p>
            <a:endParaRPr lang="en-US"/>
          </a:p>
        </p:txBody>
      </p:sp>
      <p:sp>
        <p:nvSpPr>
          <p:cNvPr id="26" name="Picture Placeholder 3"/>
          <p:cNvSpPr>
            <a:spLocks noGrp="1"/>
          </p:cNvSpPr>
          <p:nvPr>
            <p:ph type="pic" sz="quarter" idx="14"/>
          </p:nvPr>
        </p:nvSpPr>
        <p:spPr>
          <a:xfrm>
            <a:off x="4438919" y="3038475"/>
            <a:ext cx="818246" cy="966788"/>
          </a:xfrm>
          <a:prstGeom prst="rect">
            <a:avLst/>
          </a:prstGeom>
        </p:spPr>
        <p:txBody>
          <a:bodyPr/>
          <a:lstStyle>
            <a:lvl1pPr>
              <a:defRPr sz="750" b="0" i="0">
                <a:solidFill>
                  <a:schemeClr val="bg2"/>
                </a:solidFill>
                <a:latin typeface="Lato Light" charset="0"/>
                <a:ea typeface="Lato Light" charset="0"/>
                <a:cs typeface="Lato Light" charset="0"/>
              </a:defRPr>
            </a:lvl1pPr>
          </a:lstStyle>
          <a:p>
            <a:endParaRPr lang="en-US"/>
          </a:p>
        </p:txBody>
      </p:sp>
      <p:sp>
        <p:nvSpPr>
          <p:cNvPr id="27" name="Picture Placeholder 3"/>
          <p:cNvSpPr>
            <a:spLocks noGrp="1"/>
          </p:cNvSpPr>
          <p:nvPr>
            <p:ph type="pic" sz="quarter" idx="15"/>
          </p:nvPr>
        </p:nvSpPr>
        <p:spPr>
          <a:xfrm>
            <a:off x="5280929" y="3038475"/>
            <a:ext cx="818246" cy="966788"/>
          </a:xfrm>
          <a:prstGeom prst="rect">
            <a:avLst/>
          </a:prstGeom>
        </p:spPr>
        <p:txBody>
          <a:bodyPr/>
          <a:lstStyle>
            <a:lvl1pPr>
              <a:defRPr sz="750" b="0" i="0">
                <a:solidFill>
                  <a:schemeClr val="bg2"/>
                </a:solidFill>
                <a:latin typeface="Lato Light" charset="0"/>
                <a:ea typeface="Lato Light" charset="0"/>
                <a:cs typeface="Lato Light" charset="0"/>
              </a:defRPr>
            </a:lvl1pPr>
          </a:lstStyle>
          <a:p>
            <a:endParaRPr lang="en-US"/>
          </a:p>
        </p:txBody>
      </p:sp>
      <p:sp>
        <p:nvSpPr>
          <p:cNvPr id="28" name="Picture Placeholder 3"/>
          <p:cNvSpPr>
            <a:spLocks noGrp="1"/>
          </p:cNvSpPr>
          <p:nvPr>
            <p:ph type="pic" sz="quarter" idx="16"/>
          </p:nvPr>
        </p:nvSpPr>
        <p:spPr>
          <a:xfrm>
            <a:off x="6123464" y="3038475"/>
            <a:ext cx="818246" cy="966788"/>
          </a:xfrm>
          <a:prstGeom prst="rect">
            <a:avLst/>
          </a:prstGeom>
        </p:spPr>
        <p:txBody>
          <a:bodyPr/>
          <a:lstStyle>
            <a:lvl1pPr>
              <a:defRPr sz="750" b="0" i="0">
                <a:solidFill>
                  <a:schemeClr val="bg2"/>
                </a:solidFill>
                <a:latin typeface="Lato Light" charset="0"/>
                <a:ea typeface="Lato Light" charset="0"/>
                <a:cs typeface="Lato Light" charset="0"/>
              </a:defRPr>
            </a:lvl1pPr>
          </a:lstStyle>
          <a:p>
            <a:endParaRPr lang="en-US"/>
          </a:p>
        </p:txBody>
      </p:sp>
    </p:spTree>
    <p:extLst>
      <p:ext uri="{BB962C8B-B14F-4D97-AF65-F5344CB8AC3E}">
        <p14:creationId xmlns:p14="http://schemas.microsoft.com/office/powerpoint/2010/main" val="166003832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Wide Image">
    <p:spTree>
      <p:nvGrpSpPr>
        <p:cNvPr id="1" name=""/>
        <p:cNvGrpSpPr/>
        <p:nvPr/>
      </p:nvGrpSpPr>
      <p:grpSpPr>
        <a:xfrm>
          <a:off x="0" y="0"/>
          <a:ext cx="0" cy="0"/>
          <a:chOff x="0" y="0"/>
          <a:chExt cx="0" cy="0"/>
        </a:xfrm>
      </p:grpSpPr>
      <p:sp>
        <p:nvSpPr>
          <p:cNvPr id="19" name="Rectangle 17"/>
          <p:cNvSpPr>
            <a:spLocks/>
          </p:cNvSpPr>
          <p:nvPr userDrawn="1"/>
        </p:nvSpPr>
        <p:spPr bwMode="auto">
          <a:xfrm rot="10800000" flipH="1">
            <a:off x="1" y="4844526"/>
            <a:ext cx="7775449" cy="297628"/>
          </a:xfrm>
          <a:prstGeom prst="rect">
            <a:avLst/>
          </a:prstGeom>
          <a:solidFill>
            <a:schemeClr val="bg1">
              <a:lumMod val="95000"/>
              <a:alpha val="90000"/>
            </a:schemeClr>
          </a:solidFill>
          <a:ln>
            <a:noFill/>
          </a:ln>
        </p:spPr>
        <p:txBody>
          <a:bodyPr lIns="0" tIns="0" rIns="0" bIns="0"/>
          <a:lstStyle/>
          <a:p>
            <a:endParaRPr lang="en-US" sz="1575" u="sng"/>
          </a:p>
        </p:txBody>
      </p:sp>
      <p:grpSp>
        <p:nvGrpSpPr>
          <p:cNvPr id="20" name="Group 19"/>
          <p:cNvGrpSpPr/>
          <p:nvPr userDrawn="1"/>
        </p:nvGrpSpPr>
        <p:grpSpPr>
          <a:xfrm>
            <a:off x="605173" y="4939155"/>
            <a:ext cx="75299" cy="88468"/>
            <a:chOff x="566572" y="4914901"/>
            <a:chExt cx="123991" cy="123825"/>
          </a:xfrm>
        </p:grpSpPr>
        <p:sp>
          <p:nvSpPr>
            <p:cNvPr id="21" name="Oval 20">
              <a:hlinkClick r:id="" action="ppaction://hlinkshowjump?jump=nextslide"/>
            </p:cNvPr>
            <p:cNvSpPr>
              <a:spLocks/>
            </p:cNvSpPr>
            <p:nvPr/>
          </p:nvSpPr>
          <p:spPr bwMode="auto">
            <a:xfrm>
              <a:off x="566572" y="4914901"/>
              <a:ext cx="123991" cy="123825"/>
            </a:xfrm>
            <a:prstGeom prst="ellipse">
              <a:avLst/>
            </a:prstGeom>
            <a:noFill/>
            <a:ln w="15875" cap="flat">
              <a:solidFill>
                <a:schemeClr val="tx1">
                  <a:alpha val="30000"/>
                </a:schemeClr>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sz="1575" u="none"/>
            </a:p>
          </p:txBody>
        </p:sp>
        <p:sp>
          <p:nvSpPr>
            <p:cNvPr id="22" name="AutoShape 21">
              <a:hlinkClick r:id="" action="ppaction://hlinkshowjump?jump=nextslide"/>
            </p:cNvPr>
            <p:cNvSpPr>
              <a:spLocks/>
            </p:cNvSpPr>
            <p:nvPr/>
          </p:nvSpPr>
          <p:spPr bwMode="auto">
            <a:xfrm rot="5400000">
              <a:off x="600342" y="4955355"/>
              <a:ext cx="63104" cy="40536"/>
            </a:xfrm>
            <a:prstGeom prst="triangle">
              <a:avLst>
                <a:gd name="adj" fmla="val 50000"/>
              </a:avLst>
            </a:prstGeom>
            <a:solidFill>
              <a:schemeClr val="tx1">
                <a:alpha val="30000"/>
              </a:schemeClr>
            </a:solidFill>
            <a:ln>
              <a:noFill/>
            </a:ln>
          </p:spPr>
          <p:txBody>
            <a:bodyPr lIns="0" tIns="0" rIns="0" bIns="0"/>
            <a:lstStyle/>
            <a:p>
              <a:endParaRPr lang="en-US" sz="1575" u="none"/>
            </a:p>
          </p:txBody>
        </p:sp>
      </p:grpSp>
      <p:grpSp>
        <p:nvGrpSpPr>
          <p:cNvPr id="23" name="Group 22"/>
          <p:cNvGrpSpPr/>
          <p:nvPr userDrawn="1"/>
        </p:nvGrpSpPr>
        <p:grpSpPr>
          <a:xfrm>
            <a:off x="213792" y="4938304"/>
            <a:ext cx="75877" cy="89576"/>
            <a:chOff x="247055" y="4914306"/>
            <a:chExt cx="123991" cy="124421"/>
          </a:xfrm>
        </p:grpSpPr>
        <p:sp>
          <p:nvSpPr>
            <p:cNvPr id="24" name="Oval 23">
              <a:hlinkClick r:id="" action="ppaction://hlinkshowjump?jump=previousslide"/>
            </p:cNvPr>
            <p:cNvSpPr>
              <a:spLocks/>
            </p:cNvSpPr>
            <p:nvPr/>
          </p:nvSpPr>
          <p:spPr bwMode="auto">
            <a:xfrm rot="10800000">
              <a:off x="247055" y="4914306"/>
              <a:ext cx="123991" cy="124421"/>
            </a:xfrm>
            <a:prstGeom prst="ellipse">
              <a:avLst/>
            </a:prstGeom>
            <a:noFill/>
            <a:ln w="15875" cap="flat">
              <a:solidFill>
                <a:schemeClr val="tx1">
                  <a:alpha val="30000"/>
                </a:schemeClr>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sz="1575" u="none"/>
            </a:p>
          </p:txBody>
        </p:sp>
        <p:sp>
          <p:nvSpPr>
            <p:cNvPr id="25" name="AutoShape 24">
              <a:hlinkClick r:id="" action="ppaction://hlinkshowjump?jump=previousslide"/>
            </p:cNvPr>
            <p:cNvSpPr>
              <a:spLocks/>
            </p:cNvSpPr>
            <p:nvPr/>
          </p:nvSpPr>
          <p:spPr bwMode="auto">
            <a:xfrm rot="16200000">
              <a:off x="269001" y="4952464"/>
              <a:ext cx="63406" cy="40535"/>
            </a:xfrm>
            <a:prstGeom prst="triangle">
              <a:avLst>
                <a:gd name="adj" fmla="val 50000"/>
              </a:avLst>
            </a:prstGeom>
            <a:solidFill>
              <a:schemeClr val="tx1">
                <a:alpha val="30000"/>
              </a:schemeClr>
            </a:solidFill>
            <a:ln>
              <a:noFill/>
            </a:ln>
          </p:spPr>
          <p:txBody>
            <a:bodyPr lIns="0" tIns="0" rIns="0" bIns="0"/>
            <a:lstStyle/>
            <a:p>
              <a:endParaRPr lang="en-US" sz="1575" u="none"/>
            </a:p>
          </p:txBody>
        </p:sp>
      </p:grpSp>
      <p:sp>
        <p:nvSpPr>
          <p:cNvPr id="3" name="Slide Number Placeholder 2"/>
          <p:cNvSpPr>
            <a:spLocks noGrp="1"/>
          </p:cNvSpPr>
          <p:nvPr>
            <p:ph type="sldNum" sz="quarter" idx="11"/>
          </p:nvPr>
        </p:nvSpPr>
        <p:spPr>
          <a:xfrm>
            <a:off x="283315" y="4860098"/>
            <a:ext cx="328284" cy="193041"/>
          </a:xfrm>
          <a:prstGeom prst="rect">
            <a:avLst/>
          </a:prstGeom>
        </p:spPr>
        <p:txBody>
          <a:bodyPr/>
          <a:lstStyle>
            <a:lvl1pPr>
              <a:defRPr sz="675" b="1" i="0">
                <a:solidFill>
                  <a:schemeClr val="tx1">
                    <a:alpha val="30000"/>
                  </a:schemeClr>
                </a:solidFill>
                <a:latin typeface="Lato" charset="0"/>
                <a:ea typeface="Lato" charset="0"/>
                <a:cs typeface="Lato" charset="0"/>
              </a:defRPr>
            </a:lvl1pPr>
          </a:lstStyle>
          <a:p>
            <a:fld id="{C3929991-3F91-D343-BFF2-32848ABE790B}" type="slidenum">
              <a:rPr lang="en-US" smtClean="0"/>
              <a:pPr/>
              <a:t>‹#›</a:t>
            </a:fld>
            <a:endParaRPr lang="en-US"/>
          </a:p>
        </p:txBody>
      </p:sp>
      <p:sp>
        <p:nvSpPr>
          <p:cNvPr id="6" name="Footer Placeholder 5"/>
          <p:cNvSpPr>
            <a:spLocks noGrp="1"/>
          </p:cNvSpPr>
          <p:nvPr>
            <p:ph type="ftr" sz="quarter" idx="12"/>
          </p:nvPr>
        </p:nvSpPr>
        <p:spPr>
          <a:xfrm>
            <a:off x="2297873" y="4881348"/>
            <a:ext cx="3179704" cy="194274"/>
          </a:xfrm>
        </p:spPr>
        <p:txBody>
          <a:bodyPr/>
          <a:lstStyle/>
          <a:p>
            <a:r>
              <a:rPr lang="en-US"/>
              <a:t>FY21 Operating Budget Forum</a:t>
            </a:r>
          </a:p>
        </p:txBody>
      </p:sp>
      <p:sp>
        <p:nvSpPr>
          <p:cNvPr id="8" name="Picture Placeholder 7"/>
          <p:cNvSpPr>
            <a:spLocks noGrp="1"/>
          </p:cNvSpPr>
          <p:nvPr>
            <p:ph type="pic" sz="quarter" idx="13"/>
          </p:nvPr>
        </p:nvSpPr>
        <p:spPr>
          <a:xfrm>
            <a:off x="6995160" y="4903521"/>
            <a:ext cx="562816" cy="149192"/>
          </a:xfrm>
          <a:prstGeom prst="rect">
            <a:avLst/>
          </a:prstGeom>
        </p:spPr>
        <p:txBody>
          <a:bodyPr/>
          <a:lstStyle>
            <a:lvl1pPr>
              <a:defRPr sz="675" b="0" i="0">
                <a:latin typeface="Lato Light" charset="0"/>
                <a:ea typeface="Lato Light" charset="0"/>
                <a:cs typeface="Lato Light" charset="0"/>
              </a:defRPr>
            </a:lvl1pPr>
          </a:lstStyle>
          <a:p>
            <a:endParaRPr lang="en-US"/>
          </a:p>
        </p:txBody>
      </p:sp>
      <p:sp>
        <p:nvSpPr>
          <p:cNvPr id="18" name="Picture Placeholder 3"/>
          <p:cNvSpPr>
            <a:spLocks noGrp="1"/>
          </p:cNvSpPr>
          <p:nvPr>
            <p:ph type="pic" sz="quarter" idx="10"/>
          </p:nvPr>
        </p:nvSpPr>
        <p:spPr>
          <a:xfrm>
            <a:off x="0" y="2"/>
            <a:ext cx="7769219" cy="2193185"/>
          </a:xfrm>
          <a:prstGeom prst="rect">
            <a:avLst/>
          </a:prstGeom>
        </p:spPr>
        <p:txBody>
          <a:bodyPr/>
          <a:lstStyle>
            <a:lvl1pPr>
              <a:defRPr sz="750" b="0" i="0">
                <a:solidFill>
                  <a:schemeClr val="bg2"/>
                </a:solidFill>
                <a:latin typeface="Lato Light" charset="0"/>
                <a:ea typeface="Lato Light" charset="0"/>
                <a:cs typeface="Lato Light" charset="0"/>
              </a:defRPr>
            </a:lvl1pPr>
          </a:lstStyle>
          <a:p>
            <a:endParaRPr lang="en-US"/>
          </a:p>
        </p:txBody>
      </p:sp>
    </p:spTree>
    <p:extLst>
      <p:ext uri="{BB962C8B-B14F-4D97-AF65-F5344CB8AC3E}">
        <p14:creationId xmlns:p14="http://schemas.microsoft.com/office/powerpoint/2010/main" val="29686481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1_Wide Image">
    <p:spTree>
      <p:nvGrpSpPr>
        <p:cNvPr id="1" name=""/>
        <p:cNvGrpSpPr/>
        <p:nvPr/>
      </p:nvGrpSpPr>
      <p:grpSpPr>
        <a:xfrm>
          <a:off x="0" y="0"/>
          <a:ext cx="0" cy="0"/>
          <a:chOff x="0" y="0"/>
          <a:chExt cx="0" cy="0"/>
        </a:xfrm>
      </p:grpSpPr>
      <p:sp>
        <p:nvSpPr>
          <p:cNvPr id="19" name="Rectangle 17"/>
          <p:cNvSpPr>
            <a:spLocks/>
          </p:cNvSpPr>
          <p:nvPr userDrawn="1"/>
        </p:nvSpPr>
        <p:spPr bwMode="auto">
          <a:xfrm rot="10800000" flipH="1">
            <a:off x="1" y="4844526"/>
            <a:ext cx="7775449" cy="297628"/>
          </a:xfrm>
          <a:prstGeom prst="rect">
            <a:avLst/>
          </a:prstGeom>
          <a:solidFill>
            <a:schemeClr val="bg1">
              <a:lumMod val="95000"/>
              <a:alpha val="90000"/>
            </a:schemeClr>
          </a:solidFill>
          <a:ln>
            <a:noFill/>
          </a:ln>
        </p:spPr>
        <p:txBody>
          <a:bodyPr lIns="0" tIns="0" rIns="0" bIns="0"/>
          <a:lstStyle/>
          <a:p>
            <a:endParaRPr lang="en-US" sz="1575" u="sng"/>
          </a:p>
        </p:txBody>
      </p:sp>
      <p:grpSp>
        <p:nvGrpSpPr>
          <p:cNvPr id="20" name="Group 19"/>
          <p:cNvGrpSpPr/>
          <p:nvPr userDrawn="1"/>
        </p:nvGrpSpPr>
        <p:grpSpPr>
          <a:xfrm>
            <a:off x="605173" y="4939155"/>
            <a:ext cx="75299" cy="88468"/>
            <a:chOff x="566572" y="4914901"/>
            <a:chExt cx="123991" cy="123825"/>
          </a:xfrm>
        </p:grpSpPr>
        <p:sp>
          <p:nvSpPr>
            <p:cNvPr id="21" name="Oval 20">
              <a:hlinkClick r:id="" action="ppaction://hlinkshowjump?jump=nextslide"/>
            </p:cNvPr>
            <p:cNvSpPr>
              <a:spLocks/>
            </p:cNvSpPr>
            <p:nvPr/>
          </p:nvSpPr>
          <p:spPr bwMode="auto">
            <a:xfrm>
              <a:off x="566572" y="4914901"/>
              <a:ext cx="123991" cy="123825"/>
            </a:xfrm>
            <a:prstGeom prst="ellipse">
              <a:avLst/>
            </a:prstGeom>
            <a:noFill/>
            <a:ln w="15875" cap="flat">
              <a:solidFill>
                <a:schemeClr val="tx1">
                  <a:alpha val="30000"/>
                </a:schemeClr>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sz="1575" u="none"/>
            </a:p>
          </p:txBody>
        </p:sp>
        <p:sp>
          <p:nvSpPr>
            <p:cNvPr id="22" name="AutoShape 21">
              <a:hlinkClick r:id="" action="ppaction://hlinkshowjump?jump=nextslide"/>
            </p:cNvPr>
            <p:cNvSpPr>
              <a:spLocks/>
            </p:cNvSpPr>
            <p:nvPr/>
          </p:nvSpPr>
          <p:spPr bwMode="auto">
            <a:xfrm rot="5400000">
              <a:off x="600342" y="4955355"/>
              <a:ext cx="63104" cy="40536"/>
            </a:xfrm>
            <a:prstGeom prst="triangle">
              <a:avLst>
                <a:gd name="adj" fmla="val 50000"/>
              </a:avLst>
            </a:prstGeom>
            <a:solidFill>
              <a:schemeClr val="tx1">
                <a:alpha val="30000"/>
              </a:schemeClr>
            </a:solidFill>
            <a:ln>
              <a:noFill/>
            </a:ln>
          </p:spPr>
          <p:txBody>
            <a:bodyPr lIns="0" tIns="0" rIns="0" bIns="0"/>
            <a:lstStyle/>
            <a:p>
              <a:endParaRPr lang="en-US" sz="1575" u="none"/>
            </a:p>
          </p:txBody>
        </p:sp>
      </p:grpSp>
      <p:grpSp>
        <p:nvGrpSpPr>
          <p:cNvPr id="23" name="Group 22"/>
          <p:cNvGrpSpPr/>
          <p:nvPr userDrawn="1"/>
        </p:nvGrpSpPr>
        <p:grpSpPr>
          <a:xfrm>
            <a:off x="213792" y="4938304"/>
            <a:ext cx="75877" cy="89576"/>
            <a:chOff x="247055" y="4914306"/>
            <a:chExt cx="123991" cy="124421"/>
          </a:xfrm>
        </p:grpSpPr>
        <p:sp>
          <p:nvSpPr>
            <p:cNvPr id="24" name="Oval 23">
              <a:hlinkClick r:id="" action="ppaction://hlinkshowjump?jump=previousslide"/>
            </p:cNvPr>
            <p:cNvSpPr>
              <a:spLocks/>
            </p:cNvSpPr>
            <p:nvPr/>
          </p:nvSpPr>
          <p:spPr bwMode="auto">
            <a:xfrm rot="10800000">
              <a:off x="247055" y="4914306"/>
              <a:ext cx="123991" cy="124421"/>
            </a:xfrm>
            <a:prstGeom prst="ellipse">
              <a:avLst/>
            </a:prstGeom>
            <a:noFill/>
            <a:ln w="15875" cap="flat">
              <a:solidFill>
                <a:schemeClr val="tx1">
                  <a:alpha val="30000"/>
                </a:schemeClr>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sz="1575" u="none"/>
            </a:p>
          </p:txBody>
        </p:sp>
        <p:sp>
          <p:nvSpPr>
            <p:cNvPr id="25" name="AutoShape 24">
              <a:hlinkClick r:id="" action="ppaction://hlinkshowjump?jump=previousslide"/>
            </p:cNvPr>
            <p:cNvSpPr>
              <a:spLocks/>
            </p:cNvSpPr>
            <p:nvPr/>
          </p:nvSpPr>
          <p:spPr bwMode="auto">
            <a:xfrm rot="16200000">
              <a:off x="269001" y="4952464"/>
              <a:ext cx="63406" cy="40535"/>
            </a:xfrm>
            <a:prstGeom prst="triangle">
              <a:avLst>
                <a:gd name="adj" fmla="val 50000"/>
              </a:avLst>
            </a:prstGeom>
            <a:solidFill>
              <a:schemeClr val="tx1">
                <a:alpha val="30000"/>
              </a:schemeClr>
            </a:solidFill>
            <a:ln>
              <a:noFill/>
            </a:ln>
          </p:spPr>
          <p:txBody>
            <a:bodyPr lIns="0" tIns="0" rIns="0" bIns="0"/>
            <a:lstStyle/>
            <a:p>
              <a:endParaRPr lang="en-US" sz="1575" u="none"/>
            </a:p>
          </p:txBody>
        </p:sp>
      </p:grpSp>
      <p:sp>
        <p:nvSpPr>
          <p:cNvPr id="3" name="Slide Number Placeholder 2"/>
          <p:cNvSpPr>
            <a:spLocks noGrp="1"/>
          </p:cNvSpPr>
          <p:nvPr>
            <p:ph type="sldNum" sz="quarter" idx="11"/>
          </p:nvPr>
        </p:nvSpPr>
        <p:spPr>
          <a:xfrm>
            <a:off x="276945" y="4860098"/>
            <a:ext cx="341026" cy="193041"/>
          </a:xfrm>
          <a:prstGeom prst="rect">
            <a:avLst/>
          </a:prstGeom>
        </p:spPr>
        <p:txBody>
          <a:bodyPr/>
          <a:lstStyle>
            <a:lvl1pPr>
              <a:defRPr sz="675" b="1" i="0">
                <a:solidFill>
                  <a:schemeClr val="tx1">
                    <a:alpha val="30000"/>
                  </a:schemeClr>
                </a:solidFill>
                <a:latin typeface="Lato" charset="0"/>
                <a:ea typeface="Lato" charset="0"/>
                <a:cs typeface="Lato" charset="0"/>
              </a:defRPr>
            </a:lvl1pPr>
          </a:lstStyle>
          <a:p>
            <a:fld id="{C3929991-3F91-D343-BFF2-32848ABE790B}" type="slidenum">
              <a:rPr lang="en-US" smtClean="0"/>
              <a:pPr/>
              <a:t>‹#›</a:t>
            </a:fld>
            <a:endParaRPr lang="en-US"/>
          </a:p>
        </p:txBody>
      </p:sp>
      <p:sp>
        <p:nvSpPr>
          <p:cNvPr id="6" name="Footer Placeholder 5"/>
          <p:cNvSpPr>
            <a:spLocks noGrp="1"/>
          </p:cNvSpPr>
          <p:nvPr>
            <p:ph type="ftr" sz="quarter" idx="12"/>
          </p:nvPr>
        </p:nvSpPr>
        <p:spPr>
          <a:xfrm>
            <a:off x="2297873" y="4881348"/>
            <a:ext cx="3179704" cy="194274"/>
          </a:xfrm>
        </p:spPr>
        <p:txBody>
          <a:bodyPr/>
          <a:lstStyle/>
          <a:p>
            <a:r>
              <a:rPr lang="en-US"/>
              <a:t>FY21 Operating Budget Forum</a:t>
            </a:r>
          </a:p>
        </p:txBody>
      </p:sp>
      <p:sp>
        <p:nvSpPr>
          <p:cNvPr id="8" name="Picture Placeholder 7"/>
          <p:cNvSpPr>
            <a:spLocks noGrp="1"/>
          </p:cNvSpPr>
          <p:nvPr>
            <p:ph type="pic" sz="quarter" idx="13"/>
          </p:nvPr>
        </p:nvSpPr>
        <p:spPr>
          <a:xfrm>
            <a:off x="6995160" y="4903521"/>
            <a:ext cx="562816" cy="149192"/>
          </a:xfrm>
          <a:prstGeom prst="rect">
            <a:avLst/>
          </a:prstGeom>
        </p:spPr>
        <p:txBody>
          <a:bodyPr/>
          <a:lstStyle>
            <a:lvl1pPr>
              <a:defRPr sz="675" b="0" i="0">
                <a:latin typeface="Lato Light" charset="0"/>
                <a:ea typeface="Lato Light" charset="0"/>
                <a:cs typeface="Lato Light" charset="0"/>
              </a:defRPr>
            </a:lvl1pPr>
          </a:lstStyle>
          <a:p>
            <a:endParaRPr lang="en-US"/>
          </a:p>
        </p:txBody>
      </p:sp>
      <p:sp>
        <p:nvSpPr>
          <p:cNvPr id="18" name="Picture Placeholder 3"/>
          <p:cNvSpPr>
            <a:spLocks noGrp="1"/>
          </p:cNvSpPr>
          <p:nvPr>
            <p:ph type="pic" sz="quarter" idx="10"/>
          </p:nvPr>
        </p:nvSpPr>
        <p:spPr>
          <a:xfrm>
            <a:off x="848082" y="1959769"/>
            <a:ext cx="1238727" cy="1457325"/>
          </a:xfrm>
          <a:prstGeom prst="rect">
            <a:avLst/>
          </a:prstGeom>
        </p:spPr>
        <p:txBody>
          <a:bodyPr/>
          <a:lstStyle>
            <a:lvl1pPr>
              <a:defRPr sz="750" b="0" i="0">
                <a:solidFill>
                  <a:schemeClr val="bg2"/>
                </a:solidFill>
                <a:latin typeface="Lato Light" charset="0"/>
                <a:ea typeface="Lato Light" charset="0"/>
                <a:cs typeface="Lato Light" charset="0"/>
              </a:defRPr>
            </a:lvl1pPr>
          </a:lstStyle>
          <a:p>
            <a:endParaRPr lang="en-US"/>
          </a:p>
        </p:txBody>
      </p:sp>
      <p:sp>
        <p:nvSpPr>
          <p:cNvPr id="29" name="Picture Placeholder 3"/>
          <p:cNvSpPr>
            <a:spLocks noGrp="1"/>
          </p:cNvSpPr>
          <p:nvPr>
            <p:ph type="pic" sz="quarter" idx="14"/>
          </p:nvPr>
        </p:nvSpPr>
        <p:spPr>
          <a:xfrm>
            <a:off x="2466846" y="1959769"/>
            <a:ext cx="1238727" cy="1457325"/>
          </a:xfrm>
          <a:prstGeom prst="rect">
            <a:avLst/>
          </a:prstGeom>
        </p:spPr>
        <p:txBody>
          <a:bodyPr/>
          <a:lstStyle>
            <a:lvl1pPr>
              <a:defRPr sz="750" b="0" i="0">
                <a:solidFill>
                  <a:schemeClr val="bg2"/>
                </a:solidFill>
                <a:latin typeface="Lato Light" charset="0"/>
                <a:ea typeface="Lato Light" charset="0"/>
                <a:cs typeface="Lato Light" charset="0"/>
              </a:defRPr>
            </a:lvl1pPr>
          </a:lstStyle>
          <a:p>
            <a:endParaRPr lang="en-US"/>
          </a:p>
        </p:txBody>
      </p:sp>
      <p:sp>
        <p:nvSpPr>
          <p:cNvPr id="30" name="Picture Placeholder 3"/>
          <p:cNvSpPr>
            <a:spLocks noGrp="1"/>
          </p:cNvSpPr>
          <p:nvPr>
            <p:ph type="pic" sz="quarter" idx="15"/>
          </p:nvPr>
        </p:nvSpPr>
        <p:spPr>
          <a:xfrm>
            <a:off x="4089027" y="1959769"/>
            <a:ext cx="1238727" cy="1457325"/>
          </a:xfrm>
          <a:prstGeom prst="rect">
            <a:avLst/>
          </a:prstGeom>
        </p:spPr>
        <p:txBody>
          <a:bodyPr/>
          <a:lstStyle>
            <a:lvl1pPr>
              <a:defRPr sz="750" b="0" i="0">
                <a:solidFill>
                  <a:schemeClr val="bg2"/>
                </a:solidFill>
                <a:latin typeface="Lato Light" charset="0"/>
                <a:ea typeface="Lato Light" charset="0"/>
                <a:cs typeface="Lato Light" charset="0"/>
              </a:defRPr>
            </a:lvl1pPr>
          </a:lstStyle>
          <a:p>
            <a:endParaRPr lang="en-US"/>
          </a:p>
        </p:txBody>
      </p:sp>
      <p:sp>
        <p:nvSpPr>
          <p:cNvPr id="31" name="Picture Placeholder 3"/>
          <p:cNvSpPr>
            <a:spLocks noGrp="1"/>
          </p:cNvSpPr>
          <p:nvPr>
            <p:ph type="pic" sz="quarter" idx="16"/>
          </p:nvPr>
        </p:nvSpPr>
        <p:spPr>
          <a:xfrm>
            <a:off x="5707791" y="1959769"/>
            <a:ext cx="1238727" cy="1457325"/>
          </a:xfrm>
          <a:prstGeom prst="rect">
            <a:avLst/>
          </a:prstGeom>
        </p:spPr>
        <p:txBody>
          <a:bodyPr/>
          <a:lstStyle>
            <a:lvl1pPr>
              <a:defRPr sz="750" b="0" i="0">
                <a:solidFill>
                  <a:schemeClr val="bg2"/>
                </a:solidFill>
                <a:latin typeface="Lato Light" charset="0"/>
                <a:ea typeface="Lato Light" charset="0"/>
                <a:cs typeface="Lato Light" charset="0"/>
              </a:defRPr>
            </a:lvl1pPr>
          </a:lstStyle>
          <a:p>
            <a:endParaRPr lang="en-US"/>
          </a:p>
        </p:txBody>
      </p:sp>
    </p:spTree>
    <p:extLst>
      <p:ext uri="{BB962C8B-B14F-4D97-AF65-F5344CB8AC3E}">
        <p14:creationId xmlns:p14="http://schemas.microsoft.com/office/powerpoint/2010/main" val="99396763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Square Single">
    <p:spTree>
      <p:nvGrpSpPr>
        <p:cNvPr id="1" name=""/>
        <p:cNvGrpSpPr/>
        <p:nvPr/>
      </p:nvGrpSpPr>
      <p:grpSpPr>
        <a:xfrm>
          <a:off x="0" y="0"/>
          <a:ext cx="0" cy="0"/>
          <a:chOff x="0" y="0"/>
          <a:chExt cx="0" cy="0"/>
        </a:xfrm>
      </p:grpSpPr>
      <p:sp>
        <p:nvSpPr>
          <p:cNvPr id="19" name="Rectangle 17"/>
          <p:cNvSpPr>
            <a:spLocks/>
          </p:cNvSpPr>
          <p:nvPr userDrawn="1"/>
        </p:nvSpPr>
        <p:spPr bwMode="auto">
          <a:xfrm rot="10800000" flipH="1">
            <a:off x="1" y="4844526"/>
            <a:ext cx="7775449" cy="297628"/>
          </a:xfrm>
          <a:prstGeom prst="rect">
            <a:avLst/>
          </a:prstGeom>
          <a:solidFill>
            <a:schemeClr val="bg1">
              <a:lumMod val="95000"/>
              <a:alpha val="90000"/>
            </a:schemeClr>
          </a:solidFill>
          <a:ln>
            <a:noFill/>
          </a:ln>
        </p:spPr>
        <p:txBody>
          <a:bodyPr lIns="0" tIns="0" rIns="0" bIns="0"/>
          <a:lstStyle/>
          <a:p>
            <a:endParaRPr lang="en-US" sz="1575" u="sng"/>
          </a:p>
        </p:txBody>
      </p:sp>
      <p:grpSp>
        <p:nvGrpSpPr>
          <p:cNvPr id="20" name="Group 19"/>
          <p:cNvGrpSpPr/>
          <p:nvPr userDrawn="1"/>
        </p:nvGrpSpPr>
        <p:grpSpPr>
          <a:xfrm>
            <a:off x="605173" y="4939155"/>
            <a:ext cx="75299" cy="88468"/>
            <a:chOff x="566572" y="4914901"/>
            <a:chExt cx="123991" cy="123825"/>
          </a:xfrm>
        </p:grpSpPr>
        <p:sp>
          <p:nvSpPr>
            <p:cNvPr id="21" name="Oval 20">
              <a:hlinkClick r:id="" action="ppaction://hlinkshowjump?jump=nextslide"/>
            </p:cNvPr>
            <p:cNvSpPr>
              <a:spLocks/>
            </p:cNvSpPr>
            <p:nvPr/>
          </p:nvSpPr>
          <p:spPr bwMode="auto">
            <a:xfrm>
              <a:off x="566572" y="4914901"/>
              <a:ext cx="123991" cy="123825"/>
            </a:xfrm>
            <a:prstGeom prst="ellipse">
              <a:avLst/>
            </a:prstGeom>
            <a:noFill/>
            <a:ln w="15875" cap="flat">
              <a:solidFill>
                <a:schemeClr val="tx1">
                  <a:alpha val="30000"/>
                </a:schemeClr>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sz="1575" u="none"/>
            </a:p>
          </p:txBody>
        </p:sp>
        <p:sp>
          <p:nvSpPr>
            <p:cNvPr id="22" name="AutoShape 21">
              <a:hlinkClick r:id="" action="ppaction://hlinkshowjump?jump=nextslide"/>
            </p:cNvPr>
            <p:cNvSpPr>
              <a:spLocks/>
            </p:cNvSpPr>
            <p:nvPr/>
          </p:nvSpPr>
          <p:spPr bwMode="auto">
            <a:xfrm rot="5400000">
              <a:off x="600342" y="4955355"/>
              <a:ext cx="63104" cy="40536"/>
            </a:xfrm>
            <a:prstGeom prst="triangle">
              <a:avLst>
                <a:gd name="adj" fmla="val 50000"/>
              </a:avLst>
            </a:prstGeom>
            <a:solidFill>
              <a:schemeClr val="tx1">
                <a:alpha val="30000"/>
              </a:schemeClr>
            </a:solidFill>
            <a:ln>
              <a:noFill/>
            </a:ln>
          </p:spPr>
          <p:txBody>
            <a:bodyPr lIns="0" tIns="0" rIns="0" bIns="0"/>
            <a:lstStyle/>
            <a:p>
              <a:endParaRPr lang="en-US" sz="1575" u="none"/>
            </a:p>
          </p:txBody>
        </p:sp>
      </p:grpSp>
      <p:grpSp>
        <p:nvGrpSpPr>
          <p:cNvPr id="23" name="Group 22"/>
          <p:cNvGrpSpPr/>
          <p:nvPr userDrawn="1"/>
        </p:nvGrpSpPr>
        <p:grpSpPr>
          <a:xfrm>
            <a:off x="213792" y="4938304"/>
            <a:ext cx="75877" cy="89576"/>
            <a:chOff x="247055" y="4914306"/>
            <a:chExt cx="123991" cy="124421"/>
          </a:xfrm>
        </p:grpSpPr>
        <p:sp>
          <p:nvSpPr>
            <p:cNvPr id="24" name="Oval 23">
              <a:hlinkClick r:id="" action="ppaction://hlinkshowjump?jump=previousslide"/>
            </p:cNvPr>
            <p:cNvSpPr>
              <a:spLocks/>
            </p:cNvSpPr>
            <p:nvPr/>
          </p:nvSpPr>
          <p:spPr bwMode="auto">
            <a:xfrm rot="10800000">
              <a:off x="247055" y="4914306"/>
              <a:ext cx="123991" cy="124421"/>
            </a:xfrm>
            <a:prstGeom prst="ellipse">
              <a:avLst/>
            </a:prstGeom>
            <a:noFill/>
            <a:ln w="15875" cap="flat">
              <a:solidFill>
                <a:schemeClr val="tx1">
                  <a:alpha val="30000"/>
                </a:schemeClr>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sz="1575" u="none"/>
            </a:p>
          </p:txBody>
        </p:sp>
        <p:sp>
          <p:nvSpPr>
            <p:cNvPr id="25" name="AutoShape 24">
              <a:hlinkClick r:id="" action="ppaction://hlinkshowjump?jump=previousslide"/>
            </p:cNvPr>
            <p:cNvSpPr>
              <a:spLocks/>
            </p:cNvSpPr>
            <p:nvPr/>
          </p:nvSpPr>
          <p:spPr bwMode="auto">
            <a:xfrm rot="16200000">
              <a:off x="269001" y="4952464"/>
              <a:ext cx="63406" cy="40535"/>
            </a:xfrm>
            <a:prstGeom prst="triangle">
              <a:avLst>
                <a:gd name="adj" fmla="val 50000"/>
              </a:avLst>
            </a:prstGeom>
            <a:solidFill>
              <a:schemeClr val="tx1">
                <a:alpha val="30000"/>
              </a:schemeClr>
            </a:solidFill>
            <a:ln>
              <a:noFill/>
            </a:ln>
          </p:spPr>
          <p:txBody>
            <a:bodyPr lIns="0" tIns="0" rIns="0" bIns="0"/>
            <a:lstStyle/>
            <a:p>
              <a:endParaRPr lang="en-US" sz="1575" u="none"/>
            </a:p>
          </p:txBody>
        </p:sp>
      </p:grpSp>
      <p:sp>
        <p:nvSpPr>
          <p:cNvPr id="3" name="Slide Number Placeholder 2"/>
          <p:cNvSpPr>
            <a:spLocks noGrp="1"/>
          </p:cNvSpPr>
          <p:nvPr>
            <p:ph type="sldNum" sz="quarter" idx="11"/>
          </p:nvPr>
        </p:nvSpPr>
        <p:spPr>
          <a:xfrm>
            <a:off x="270575" y="4860098"/>
            <a:ext cx="353767" cy="193041"/>
          </a:xfrm>
          <a:prstGeom prst="rect">
            <a:avLst/>
          </a:prstGeom>
        </p:spPr>
        <p:txBody>
          <a:bodyPr/>
          <a:lstStyle>
            <a:lvl1pPr>
              <a:defRPr sz="675" b="1" i="0">
                <a:solidFill>
                  <a:schemeClr val="tx1">
                    <a:alpha val="30000"/>
                  </a:schemeClr>
                </a:solidFill>
                <a:latin typeface="Lato" charset="0"/>
                <a:ea typeface="Lato" charset="0"/>
                <a:cs typeface="Lato" charset="0"/>
              </a:defRPr>
            </a:lvl1pPr>
          </a:lstStyle>
          <a:p>
            <a:fld id="{C3929991-3F91-D343-BFF2-32848ABE790B}" type="slidenum">
              <a:rPr lang="en-US" smtClean="0"/>
              <a:pPr/>
              <a:t>‹#›</a:t>
            </a:fld>
            <a:endParaRPr lang="en-US"/>
          </a:p>
        </p:txBody>
      </p:sp>
      <p:sp>
        <p:nvSpPr>
          <p:cNvPr id="6" name="Footer Placeholder 5"/>
          <p:cNvSpPr>
            <a:spLocks noGrp="1"/>
          </p:cNvSpPr>
          <p:nvPr>
            <p:ph type="ftr" sz="quarter" idx="12"/>
          </p:nvPr>
        </p:nvSpPr>
        <p:spPr>
          <a:xfrm>
            <a:off x="2297873" y="4881348"/>
            <a:ext cx="3179704" cy="194274"/>
          </a:xfrm>
        </p:spPr>
        <p:txBody>
          <a:bodyPr/>
          <a:lstStyle/>
          <a:p>
            <a:r>
              <a:rPr lang="en-US"/>
              <a:t>FY21 Operating Budget Forum</a:t>
            </a:r>
          </a:p>
        </p:txBody>
      </p:sp>
      <p:sp>
        <p:nvSpPr>
          <p:cNvPr id="8" name="Picture Placeholder 7"/>
          <p:cNvSpPr>
            <a:spLocks noGrp="1"/>
          </p:cNvSpPr>
          <p:nvPr>
            <p:ph type="pic" sz="quarter" idx="13"/>
          </p:nvPr>
        </p:nvSpPr>
        <p:spPr>
          <a:xfrm>
            <a:off x="6995160" y="4903521"/>
            <a:ext cx="562816" cy="149192"/>
          </a:xfrm>
          <a:prstGeom prst="rect">
            <a:avLst/>
          </a:prstGeom>
        </p:spPr>
        <p:txBody>
          <a:bodyPr/>
          <a:lstStyle>
            <a:lvl1pPr>
              <a:defRPr sz="675" b="0" i="0">
                <a:latin typeface="Lato Light" charset="0"/>
                <a:ea typeface="Lato Light" charset="0"/>
                <a:cs typeface="Lato Light" charset="0"/>
              </a:defRPr>
            </a:lvl1pPr>
          </a:lstStyle>
          <a:p>
            <a:endParaRPr lang="en-US"/>
          </a:p>
        </p:txBody>
      </p:sp>
      <p:sp>
        <p:nvSpPr>
          <p:cNvPr id="18" name="Picture Placeholder 3"/>
          <p:cNvSpPr>
            <a:spLocks noGrp="1"/>
          </p:cNvSpPr>
          <p:nvPr>
            <p:ph type="pic" sz="quarter" idx="10"/>
          </p:nvPr>
        </p:nvSpPr>
        <p:spPr>
          <a:xfrm>
            <a:off x="854252" y="1945483"/>
            <a:ext cx="1412796" cy="1662113"/>
          </a:xfrm>
          <a:prstGeom prst="rect">
            <a:avLst/>
          </a:prstGeom>
        </p:spPr>
        <p:txBody>
          <a:bodyPr/>
          <a:lstStyle>
            <a:lvl1pPr>
              <a:defRPr sz="750" b="0" i="0">
                <a:solidFill>
                  <a:schemeClr val="bg2"/>
                </a:solidFill>
                <a:latin typeface="Lato Light" charset="0"/>
                <a:ea typeface="Lato Light" charset="0"/>
                <a:cs typeface="Lato Light" charset="0"/>
              </a:defRPr>
            </a:lvl1pPr>
          </a:lstStyle>
          <a:p>
            <a:endParaRPr lang="en-US"/>
          </a:p>
        </p:txBody>
      </p:sp>
    </p:spTree>
    <p:extLst>
      <p:ext uri="{BB962C8B-B14F-4D97-AF65-F5344CB8AC3E}">
        <p14:creationId xmlns:p14="http://schemas.microsoft.com/office/powerpoint/2010/main" val="104737223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Tall Image Page">
    <p:spTree>
      <p:nvGrpSpPr>
        <p:cNvPr id="1" name=""/>
        <p:cNvGrpSpPr/>
        <p:nvPr/>
      </p:nvGrpSpPr>
      <p:grpSpPr>
        <a:xfrm>
          <a:off x="0" y="0"/>
          <a:ext cx="0" cy="0"/>
          <a:chOff x="0" y="0"/>
          <a:chExt cx="0" cy="0"/>
        </a:xfrm>
      </p:grpSpPr>
      <p:sp>
        <p:nvSpPr>
          <p:cNvPr id="18" name="Picture Placeholder 3"/>
          <p:cNvSpPr>
            <a:spLocks noGrp="1"/>
          </p:cNvSpPr>
          <p:nvPr>
            <p:ph type="pic" sz="quarter" idx="10"/>
          </p:nvPr>
        </p:nvSpPr>
        <p:spPr>
          <a:xfrm>
            <a:off x="0" y="0"/>
            <a:ext cx="2460979" cy="5143500"/>
          </a:xfrm>
          <a:prstGeom prst="rect">
            <a:avLst/>
          </a:prstGeom>
        </p:spPr>
        <p:txBody>
          <a:bodyPr/>
          <a:lstStyle>
            <a:lvl1pPr>
              <a:defRPr sz="750" b="0" i="0">
                <a:solidFill>
                  <a:schemeClr val="bg2"/>
                </a:solidFill>
                <a:latin typeface="Lato Light" charset="0"/>
                <a:ea typeface="Lato Light" charset="0"/>
                <a:cs typeface="Lato Light" charset="0"/>
              </a:defRPr>
            </a:lvl1pPr>
          </a:lstStyle>
          <a:p>
            <a:endParaRPr lang="en-US"/>
          </a:p>
        </p:txBody>
      </p:sp>
      <p:sp>
        <p:nvSpPr>
          <p:cNvPr id="19" name="Rectangle 17"/>
          <p:cNvSpPr>
            <a:spLocks/>
          </p:cNvSpPr>
          <p:nvPr userDrawn="1"/>
        </p:nvSpPr>
        <p:spPr bwMode="auto">
          <a:xfrm rot="10800000" flipH="1">
            <a:off x="1" y="4844526"/>
            <a:ext cx="7775449" cy="297628"/>
          </a:xfrm>
          <a:prstGeom prst="rect">
            <a:avLst/>
          </a:prstGeom>
          <a:solidFill>
            <a:schemeClr val="bg1">
              <a:lumMod val="95000"/>
              <a:alpha val="90000"/>
            </a:schemeClr>
          </a:solidFill>
          <a:ln>
            <a:noFill/>
          </a:ln>
        </p:spPr>
        <p:txBody>
          <a:bodyPr lIns="0" tIns="0" rIns="0" bIns="0"/>
          <a:lstStyle/>
          <a:p>
            <a:endParaRPr lang="en-US" sz="1575" u="sng"/>
          </a:p>
        </p:txBody>
      </p:sp>
      <p:grpSp>
        <p:nvGrpSpPr>
          <p:cNvPr id="20" name="Group 19"/>
          <p:cNvGrpSpPr/>
          <p:nvPr userDrawn="1"/>
        </p:nvGrpSpPr>
        <p:grpSpPr>
          <a:xfrm>
            <a:off x="605173" y="4939155"/>
            <a:ext cx="75299" cy="88468"/>
            <a:chOff x="566572" y="4914901"/>
            <a:chExt cx="123991" cy="123825"/>
          </a:xfrm>
        </p:grpSpPr>
        <p:sp>
          <p:nvSpPr>
            <p:cNvPr id="21" name="Oval 20">
              <a:hlinkClick r:id="" action="ppaction://hlinkshowjump?jump=nextslide"/>
            </p:cNvPr>
            <p:cNvSpPr>
              <a:spLocks/>
            </p:cNvSpPr>
            <p:nvPr/>
          </p:nvSpPr>
          <p:spPr bwMode="auto">
            <a:xfrm>
              <a:off x="566572" y="4914901"/>
              <a:ext cx="123991" cy="123825"/>
            </a:xfrm>
            <a:prstGeom prst="ellipse">
              <a:avLst/>
            </a:prstGeom>
            <a:noFill/>
            <a:ln w="15875" cap="flat">
              <a:solidFill>
                <a:schemeClr val="tx1">
                  <a:alpha val="30000"/>
                </a:schemeClr>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sz="1575" u="none"/>
            </a:p>
          </p:txBody>
        </p:sp>
        <p:sp>
          <p:nvSpPr>
            <p:cNvPr id="22" name="AutoShape 21">
              <a:hlinkClick r:id="" action="ppaction://hlinkshowjump?jump=nextslide"/>
            </p:cNvPr>
            <p:cNvSpPr>
              <a:spLocks/>
            </p:cNvSpPr>
            <p:nvPr/>
          </p:nvSpPr>
          <p:spPr bwMode="auto">
            <a:xfrm rot="5400000">
              <a:off x="600342" y="4955355"/>
              <a:ext cx="63104" cy="40536"/>
            </a:xfrm>
            <a:prstGeom prst="triangle">
              <a:avLst>
                <a:gd name="adj" fmla="val 50000"/>
              </a:avLst>
            </a:prstGeom>
            <a:solidFill>
              <a:schemeClr val="tx1">
                <a:alpha val="30000"/>
              </a:schemeClr>
            </a:solidFill>
            <a:ln>
              <a:noFill/>
            </a:ln>
          </p:spPr>
          <p:txBody>
            <a:bodyPr lIns="0" tIns="0" rIns="0" bIns="0"/>
            <a:lstStyle/>
            <a:p>
              <a:endParaRPr lang="en-US" sz="1575" u="none"/>
            </a:p>
          </p:txBody>
        </p:sp>
      </p:grpSp>
      <p:grpSp>
        <p:nvGrpSpPr>
          <p:cNvPr id="23" name="Group 22"/>
          <p:cNvGrpSpPr/>
          <p:nvPr userDrawn="1"/>
        </p:nvGrpSpPr>
        <p:grpSpPr>
          <a:xfrm>
            <a:off x="213792" y="4938304"/>
            <a:ext cx="75877" cy="89576"/>
            <a:chOff x="247055" y="4914306"/>
            <a:chExt cx="123991" cy="124421"/>
          </a:xfrm>
        </p:grpSpPr>
        <p:sp>
          <p:nvSpPr>
            <p:cNvPr id="24" name="Oval 23">
              <a:hlinkClick r:id="" action="ppaction://hlinkshowjump?jump=previousslide"/>
            </p:cNvPr>
            <p:cNvSpPr>
              <a:spLocks/>
            </p:cNvSpPr>
            <p:nvPr/>
          </p:nvSpPr>
          <p:spPr bwMode="auto">
            <a:xfrm rot="10800000">
              <a:off x="247055" y="4914306"/>
              <a:ext cx="123991" cy="124421"/>
            </a:xfrm>
            <a:prstGeom prst="ellipse">
              <a:avLst/>
            </a:prstGeom>
            <a:noFill/>
            <a:ln w="15875" cap="flat">
              <a:solidFill>
                <a:schemeClr val="tx1">
                  <a:alpha val="30000"/>
                </a:schemeClr>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sz="1575" u="none"/>
            </a:p>
          </p:txBody>
        </p:sp>
        <p:sp>
          <p:nvSpPr>
            <p:cNvPr id="25" name="AutoShape 24">
              <a:hlinkClick r:id="" action="ppaction://hlinkshowjump?jump=previousslide"/>
            </p:cNvPr>
            <p:cNvSpPr>
              <a:spLocks/>
            </p:cNvSpPr>
            <p:nvPr/>
          </p:nvSpPr>
          <p:spPr bwMode="auto">
            <a:xfrm rot="16200000">
              <a:off x="269001" y="4952464"/>
              <a:ext cx="63406" cy="40535"/>
            </a:xfrm>
            <a:prstGeom prst="triangle">
              <a:avLst>
                <a:gd name="adj" fmla="val 50000"/>
              </a:avLst>
            </a:prstGeom>
            <a:solidFill>
              <a:schemeClr val="tx1">
                <a:alpha val="30000"/>
              </a:schemeClr>
            </a:solidFill>
            <a:ln>
              <a:noFill/>
            </a:ln>
          </p:spPr>
          <p:txBody>
            <a:bodyPr lIns="0" tIns="0" rIns="0" bIns="0"/>
            <a:lstStyle/>
            <a:p>
              <a:endParaRPr lang="en-US" sz="1575" u="none"/>
            </a:p>
          </p:txBody>
        </p:sp>
      </p:grpSp>
      <p:sp>
        <p:nvSpPr>
          <p:cNvPr id="3" name="Slide Number Placeholder 2"/>
          <p:cNvSpPr>
            <a:spLocks noGrp="1"/>
          </p:cNvSpPr>
          <p:nvPr>
            <p:ph type="sldNum" sz="quarter" idx="11"/>
          </p:nvPr>
        </p:nvSpPr>
        <p:spPr>
          <a:xfrm>
            <a:off x="270575" y="4860098"/>
            <a:ext cx="353767" cy="193041"/>
          </a:xfrm>
          <a:prstGeom prst="rect">
            <a:avLst/>
          </a:prstGeom>
        </p:spPr>
        <p:txBody>
          <a:bodyPr/>
          <a:lstStyle>
            <a:lvl1pPr>
              <a:defRPr sz="675" b="1" i="0">
                <a:solidFill>
                  <a:schemeClr val="tx1">
                    <a:alpha val="30000"/>
                  </a:schemeClr>
                </a:solidFill>
                <a:latin typeface="Lato" charset="0"/>
                <a:ea typeface="Lato" charset="0"/>
                <a:cs typeface="Lato" charset="0"/>
              </a:defRPr>
            </a:lvl1pPr>
          </a:lstStyle>
          <a:p>
            <a:fld id="{C3929991-3F91-D343-BFF2-32848ABE790B}" type="slidenum">
              <a:rPr lang="en-US" smtClean="0"/>
              <a:pPr/>
              <a:t>‹#›</a:t>
            </a:fld>
            <a:endParaRPr lang="en-US"/>
          </a:p>
        </p:txBody>
      </p:sp>
      <p:sp>
        <p:nvSpPr>
          <p:cNvPr id="6" name="Footer Placeholder 5"/>
          <p:cNvSpPr>
            <a:spLocks noGrp="1"/>
          </p:cNvSpPr>
          <p:nvPr>
            <p:ph type="ftr" sz="quarter" idx="12"/>
          </p:nvPr>
        </p:nvSpPr>
        <p:spPr>
          <a:xfrm>
            <a:off x="2297873" y="4881348"/>
            <a:ext cx="3179704" cy="194274"/>
          </a:xfrm>
        </p:spPr>
        <p:txBody>
          <a:bodyPr/>
          <a:lstStyle/>
          <a:p>
            <a:r>
              <a:rPr lang="en-US"/>
              <a:t>FY21 Operating Budget Forum</a:t>
            </a:r>
          </a:p>
        </p:txBody>
      </p:sp>
      <p:sp>
        <p:nvSpPr>
          <p:cNvPr id="8" name="Picture Placeholder 7"/>
          <p:cNvSpPr>
            <a:spLocks noGrp="1"/>
          </p:cNvSpPr>
          <p:nvPr>
            <p:ph type="pic" sz="quarter" idx="13"/>
          </p:nvPr>
        </p:nvSpPr>
        <p:spPr>
          <a:xfrm>
            <a:off x="6995160" y="4903521"/>
            <a:ext cx="562816" cy="149192"/>
          </a:xfrm>
          <a:prstGeom prst="rect">
            <a:avLst/>
          </a:prstGeom>
        </p:spPr>
        <p:txBody>
          <a:bodyPr/>
          <a:lstStyle>
            <a:lvl1pPr>
              <a:defRPr sz="675" b="0" i="0">
                <a:latin typeface="Lato Light" charset="0"/>
                <a:ea typeface="Lato Light" charset="0"/>
                <a:cs typeface="Lato Light" charset="0"/>
              </a:defRPr>
            </a:lvl1pPr>
          </a:lstStyle>
          <a:p>
            <a:endParaRPr lang="en-US"/>
          </a:p>
        </p:txBody>
      </p:sp>
    </p:spTree>
    <p:extLst>
      <p:ext uri="{BB962C8B-B14F-4D97-AF65-F5344CB8AC3E}">
        <p14:creationId xmlns:p14="http://schemas.microsoft.com/office/powerpoint/2010/main" val="161593571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Wide Small Image">
    <p:spTree>
      <p:nvGrpSpPr>
        <p:cNvPr id="1" name=""/>
        <p:cNvGrpSpPr/>
        <p:nvPr/>
      </p:nvGrpSpPr>
      <p:grpSpPr>
        <a:xfrm>
          <a:off x="0" y="0"/>
          <a:ext cx="0" cy="0"/>
          <a:chOff x="0" y="0"/>
          <a:chExt cx="0" cy="0"/>
        </a:xfrm>
      </p:grpSpPr>
      <p:sp>
        <p:nvSpPr>
          <p:cNvPr id="18" name="Picture Placeholder 3"/>
          <p:cNvSpPr>
            <a:spLocks noGrp="1"/>
          </p:cNvSpPr>
          <p:nvPr>
            <p:ph type="pic" sz="quarter" idx="10"/>
          </p:nvPr>
        </p:nvSpPr>
        <p:spPr>
          <a:xfrm>
            <a:off x="852408" y="2062164"/>
            <a:ext cx="2711794" cy="779009"/>
          </a:xfrm>
          <a:prstGeom prst="rect">
            <a:avLst/>
          </a:prstGeom>
        </p:spPr>
        <p:txBody>
          <a:bodyPr/>
          <a:lstStyle>
            <a:lvl1pPr>
              <a:defRPr sz="750" b="0" i="0">
                <a:solidFill>
                  <a:schemeClr val="bg2"/>
                </a:solidFill>
                <a:latin typeface="Lato Light" charset="0"/>
                <a:ea typeface="Lato Light" charset="0"/>
                <a:cs typeface="Lato Light" charset="0"/>
              </a:defRPr>
            </a:lvl1pPr>
          </a:lstStyle>
          <a:p>
            <a:endParaRPr lang="en-US"/>
          </a:p>
        </p:txBody>
      </p:sp>
      <p:sp>
        <p:nvSpPr>
          <p:cNvPr id="19" name="Rectangle 17"/>
          <p:cNvSpPr>
            <a:spLocks/>
          </p:cNvSpPr>
          <p:nvPr userDrawn="1"/>
        </p:nvSpPr>
        <p:spPr bwMode="auto">
          <a:xfrm rot="10800000" flipH="1">
            <a:off x="1" y="4844526"/>
            <a:ext cx="7775449" cy="297628"/>
          </a:xfrm>
          <a:prstGeom prst="rect">
            <a:avLst/>
          </a:prstGeom>
          <a:solidFill>
            <a:schemeClr val="bg1">
              <a:lumMod val="95000"/>
              <a:alpha val="90000"/>
            </a:schemeClr>
          </a:solidFill>
          <a:ln>
            <a:noFill/>
          </a:ln>
        </p:spPr>
        <p:txBody>
          <a:bodyPr lIns="0" tIns="0" rIns="0" bIns="0"/>
          <a:lstStyle/>
          <a:p>
            <a:endParaRPr lang="en-US" sz="1575" u="sng"/>
          </a:p>
        </p:txBody>
      </p:sp>
      <p:grpSp>
        <p:nvGrpSpPr>
          <p:cNvPr id="20" name="Group 19"/>
          <p:cNvGrpSpPr/>
          <p:nvPr userDrawn="1"/>
        </p:nvGrpSpPr>
        <p:grpSpPr>
          <a:xfrm>
            <a:off x="605173" y="4939155"/>
            <a:ext cx="75299" cy="88468"/>
            <a:chOff x="566572" y="4914901"/>
            <a:chExt cx="123991" cy="123825"/>
          </a:xfrm>
        </p:grpSpPr>
        <p:sp>
          <p:nvSpPr>
            <p:cNvPr id="21" name="Oval 20">
              <a:hlinkClick r:id="" action="ppaction://hlinkshowjump?jump=nextslide"/>
            </p:cNvPr>
            <p:cNvSpPr>
              <a:spLocks/>
            </p:cNvSpPr>
            <p:nvPr/>
          </p:nvSpPr>
          <p:spPr bwMode="auto">
            <a:xfrm>
              <a:off x="566572" y="4914901"/>
              <a:ext cx="123991" cy="123825"/>
            </a:xfrm>
            <a:prstGeom prst="ellipse">
              <a:avLst/>
            </a:prstGeom>
            <a:noFill/>
            <a:ln w="15875" cap="flat">
              <a:solidFill>
                <a:schemeClr val="tx1">
                  <a:alpha val="30000"/>
                </a:schemeClr>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sz="1575" u="none"/>
            </a:p>
          </p:txBody>
        </p:sp>
        <p:sp>
          <p:nvSpPr>
            <p:cNvPr id="22" name="AutoShape 21">
              <a:hlinkClick r:id="" action="ppaction://hlinkshowjump?jump=nextslide"/>
            </p:cNvPr>
            <p:cNvSpPr>
              <a:spLocks/>
            </p:cNvSpPr>
            <p:nvPr/>
          </p:nvSpPr>
          <p:spPr bwMode="auto">
            <a:xfrm rot="5400000">
              <a:off x="600342" y="4955355"/>
              <a:ext cx="63104" cy="40536"/>
            </a:xfrm>
            <a:prstGeom prst="triangle">
              <a:avLst>
                <a:gd name="adj" fmla="val 50000"/>
              </a:avLst>
            </a:prstGeom>
            <a:solidFill>
              <a:schemeClr val="tx1">
                <a:alpha val="30000"/>
              </a:schemeClr>
            </a:solidFill>
            <a:ln>
              <a:noFill/>
            </a:ln>
          </p:spPr>
          <p:txBody>
            <a:bodyPr lIns="0" tIns="0" rIns="0" bIns="0"/>
            <a:lstStyle/>
            <a:p>
              <a:endParaRPr lang="en-US" sz="1575" u="none"/>
            </a:p>
          </p:txBody>
        </p:sp>
      </p:grpSp>
      <p:grpSp>
        <p:nvGrpSpPr>
          <p:cNvPr id="23" name="Group 22"/>
          <p:cNvGrpSpPr/>
          <p:nvPr userDrawn="1"/>
        </p:nvGrpSpPr>
        <p:grpSpPr>
          <a:xfrm>
            <a:off x="213792" y="4938304"/>
            <a:ext cx="75877" cy="89576"/>
            <a:chOff x="247055" y="4914306"/>
            <a:chExt cx="123991" cy="124421"/>
          </a:xfrm>
        </p:grpSpPr>
        <p:sp>
          <p:nvSpPr>
            <p:cNvPr id="24" name="Oval 23">
              <a:hlinkClick r:id="" action="ppaction://hlinkshowjump?jump=previousslide"/>
            </p:cNvPr>
            <p:cNvSpPr>
              <a:spLocks/>
            </p:cNvSpPr>
            <p:nvPr/>
          </p:nvSpPr>
          <p:spPr bwMode="auto">
            <a:xfrm rot="10800000">
              <a:off x="247055" y="4914306"/>
              <a:ext cx="123991" cy="124421"/>
            </a:xfrm>
            <a:prstGeom prst="ellipse">
              <a:avLst/>
            </a:prstGeom>
            <a:noFill/>
            <a:ln w="15875" cap="flat">
              <a:solidFill>
                <a:schemeClr val="tx1">
                  <a:alpha val="30000"/>
                </a:schemeClr>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sz="1575" u="none"/>
            </a:p>
          </p:txBody>
        </p:sp>
        <p:sp>
          <p:nvSpPr>
            <p:cNvPr id="25" name="AutoShape 24">
              <a:hlinkClick r:id="" action="ppaction://hlinkshowjump?jump=previousslide"/>
            </p:cNvPr>
            <p:cNvSpPr>
              <a:spLocks/>
            </p:cNvSpPr>
            <p:nvPr/>
          </p:nvSpPr>
          <p:spPr bwMode="auto">
            <a:xfrm rot="16200000">
              <a:off x="269001" y="4952464"/>
              <a:ext cx="63406" cy="40535"/>
            </a:xfrm>
            <a:prstGeom prst="triangle">
              <a:avLst>
                <a:gd name="adj" fmla="val 50000"/>
              </a:avLst>
            </a:prstGeom>
            <a:solidFill>
              <a:schemeClr val="tx1">
                <a:alpha val="30000"/>
              </a:schemeClr>
            </a:solidFill>
            <a:ln>
              <a:noFill/>
            </a:ln>
          </p:spPr>
          <p:txBody>
            <a:bodyPr lIns="0" tIns="0" rIns="0" bIns="0"/>
            <a:lstStyle/>
            <a:p>
              <a:endParaRPr lang="en-US" sz="1575" u="none"/>
            </a:p>
          </p:txBody>
        </p:sp>
      </p:grpSp>
      <p:sp>
        <p:nvSpPr>
          <p:cNvPr id="3" name="Slide Number Placeholder 2"/>
          <p:cNvSpPr>
            <a:spLocks noGrp="1"/>
          </p:cNvSpPr>
          <p:nvPr>
            <p:ph type="sldNum" sz="quarter" idx="11"/>
          </p:nvPr>
        </p:nvSpPr>
        <p:spPr>
          <a:xfrm>
            <a:off x="270575" y="4860098"/>
            <a:ext cx="353767" cy="193041"/>
          </a:xfrm>
          <a:prstGeom prst="rect">
            <a:avLst/>
          </a:prstGeom>
        </p:spPr>
        <p:txBody>
          <a:bodyPr/>
          <a:lstStyle>
            <a:lvl1pPr>
              <a:defRPr sz="675" b="1" i="0">
                <a:solidFill>
                  <a:schemeClr val="tx1">
                    <a:alpha val="30000"/>
                  </a:schemeClr>
                </a:solidFill>
                <a:latin typeface="Lato" charset="0"/>
                <a:ea typeface="Lato" charset="0"/>
                <a:cs typeface="Lato" charset="0"/>
              </a:defRPr>
            </a:lvl1pPr>
          </a:lstStyle>
          <a:p>
            <a:fld id="{C3929991-3F91-D343-BFF2-32848ABE790B}" type="slidenum">
              <a:rPr lang="en-US" smtClean="0"/>
              <a:pPr/>
              <a:t>‹#›</a:t>
            </a:fld>
            <a:endParaRPr lang="en-US"/>
          </a:p>
        </p:txBody>
      </p:sp>
      <p:sp>
        <p:nvSpPr>
          <p:cNvPr id="6" name="Footer Placeholder 5"/>
          <p:cNvSpPr>
            <a:spLocks noGrp="1"/>
          </p:cNvSpPr>
          <p:nvPr>
            <p:ph type="ftr" sz="quarter" idx="12"/>
          </p:nvPr>
        </p:nvSpPr>
        <p:spPr>
          <a:xfrm>
            <a:off x="2297873" y="4881348"/>
            <a:ext cx="3179704" cy="194274"/>
          </a:xfrm>
        </p:spPr>
        <p:txBody>
          <a:bodyPr/>
          <a:lstStyle/>
          <a:p>
            <a:r>
              <a:rPr lang="en-US"/>
              <a:t>FY21 Operating Budget Forum</a:t>
            </a:r>
          </a:p>
        </p:txBody>
      </p:sp>
      <p:sp>
        <p:nvSpPr>
          <p:cNvPr id="8" name="Picture Placeholder 7"/>
          <p:cNvSpPr>
            <a:spLocks noGrp="1"/>
          </p:cNvSpPr>
          <p:nvPr>
            <p:ph type="pic" sz="quarter" idx="13"/>
          </p:nvPr>
        </p:nvSpPr>
        <p:spPr>
          <a:xfrm>
            <a:off x="6995160" y="4903521"/>
            <a:ext cx="562816" cy="149192"/>
          </a:xfrm>
          <a:prstGeom prst="rect">
            <a:avLst/>
          </a:prstGeom>
        </p:spPr>
        <p:txBody>
          <a:bodyPr/>
          <a:lstStyle>
            <a:lvl1pPr>
              <a:defRPr sz="675" b="0" i="0">
                <a:latin typeface="Lato Light" charset="0"/>
                <a:ea typeface="Lato Light" charset="0"/>
                <a:cs typeface="Lato Light" charset="0"/>
              </a:defRPr>
            </a:lvl1pPr>
          </a:lstStyle>
          <a:p>
            <a:endParaRPr lang="en-US"/>
          </a:p>
        </p:txBody>
      </p:sp>
    </p:spTree>
    <p:extLst>
      <p:ext uri="{BB962C8B-B14F-4D97-AF65-F5344CB8AC3E}">
        <p14:creationId xmlns:p14="http://schemas.microsoft.com/office/powerpoint/2010/main" val="1167133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Square Small Image">
    <p:spTree>
      <p:nvGrpSpPr>
        <p:cNvPr id="1" name=""/>
        <p:cNvGrpSpPr/>
        <p:nvPr/>
      </p:nvGrpSpPr>
      <p:grpSpPr>
        <a:xfrm>
          <a:off x="0" y="0"/>
          <a:ext cx="0" cy="0"/>
          <a:chOff x="0" y="0"/>
          <a:chExt cx="0" cy="0"/>
        </a:xfrm>
      </p:grpSpPr>
      <p:sp>
        <p:nvSpPr>
          <p:cNvPr id="18" name="Picture Placeholder 3"/>
          <p:cNvSpPr>
            <a:spLocks noGrp="1"/>
          </p:cNvSpPr>
          <p:nvPr>
            <p:ph type="pic" sz="quarter" idx="10"/>
          </p:nvPr>
        </p:nvSpPr>
        <p:spPr>
          <a:xfrm>
            <a:off x="1145620" y="2947987"/>
            <a:ext cx="1145620" cy="1347788"/>
          </a:xfrm>
          <a:prstGeom prst="rect">
            <a:avLst/>
          </a:prstGeom>
        </p:spPr>
        <p:txBody>
          <a:bodyPr/>
          <a:lstStyle>
            <a:lvl1pPr>
              <a:defRPr sz="750" b="0" i="0">
                <a:solidFill>
                  <a:schemeClr val="bg2"/>
                </a:solidFill>
                <a:latin typeface="Lato Light" charset="0"/>
                <a:ea typeface="Lato Light" charset="0"/>
                <a:cs typeface="Lato Light" charset="0"/>
              </a:defRPr>
            </a:lvl1pPr>
          </a:lstStyle>
          <a:p>
            <a:endParaRPr lang="en-US"/>
          </a:p>
        </p:txBody>
      </p:sp>
      <p:sp>
        <p:nvSpPr>
          <p:cNvPr id="19" name="Rectangle 17"/>
          <p:cNvSpPr>
            <a:spLocks/>
          </p:cNvSpPr>
          <p:nvPr userDrawn="1"/>
        </p:nvSpPr>
        <p:spPr bwMode="auto">
          <a:xfrm rot="10800000" flipH="1">
            <a:off x="1" y="4844526"/>
            <a:ext cx="7775449" cy="297628"/>
          </a:xfrm>
          <a:prstGeom prst="rect">
            <a:avLst/>
          </a:prstGeom>
          <a:solidFill>
            <a:schemeClr val="bg1">
              <a:lumMod val="95000"/>
              <a:alpha val="90000"/>
            </a:schemeClr>
          </a:solidFill>
          <a:ln>
            <a:noFill/>
          </a:ln>
        </p:spPr>
        <p:txBody>
          <a:bodyPr lIns="0" tIns="0" rIns="0" bIns="0"/>
          <a:lstStyle/>
          <a:p>
            <a:endParaRPr lang="en-US" sz="1575" u="sng"/>
          </a:p>
        </p:txBody>
      </p:sp>
      <p:grpSp>
        <p:nvGrpSpPr>
          <p:cNvPr id="20" name="Group 19"/>
          <p:cNvGrpSpPr/>
          <p:nvPr userDrawn="1"/>
        </p:nvGrpSpPr>
        <p:grpSpPr>
          <a:xfrm>
            <a:off x="605173" y="4939155"/>
            <a:ext cx="75299" cy="88468"/>
            <a:chOff x="566572" y="4914901"/>
            <a:chExt cx="123991" cy="123825"/>
          </a:xfrm>
        </p:grpSpPr>
        <p:sp>
          <p:nvSpPr>
            <p:cNvPr id="21" name="Oval 20">
              <a:hlinkClick r:id="" action="ppaction://hlinkshowjump?jump=nextslide"/>
            </p:cNvPr>
            <p:cNvSpPr>
              <a:spLocks/>
            </p:cNvSpPr>
            <p:nvPr/>
          </p:nvSpPr>
          <p:spPr bwMode="auto">
            <a:xfrm>
              <a:off x="566572" y="4914901"/>
              <a:ext cx="123991" cy="123825"/>
            </a:xfrm>
            <a:prstGeom prst="ellipse">
              <a:avLst/>
            </a:prstGeom>
            <a:noFill/>
            <a:ln w="15875" cap="flat">
              <a:solidFill>
                <a:schemeClr val="tx1">
                  <a:alpha val="30000"/>
                </a:schemeClr>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sz="1575" u="none"/>
            </a:p>
          </p:txBody>
        </p:sp>
        <p:sp>
          <p:nvSpPr>
            <p:cNvPr id="22" name="AutoShape 21">
              <a:hlinkClick r:id="" action="ppaction://hlinkshowjump?jump=nextslide"/>
            </p:cNvPr>
            <p:cNvSpPr>
              <a:spLocks/>
            </p:cNvSpPr>
            <p:nvPr/>
          </p:nvSpPr>
          <p:spPr bwMode="auto">
            <a:xfrm rot="5400000">
              <a:off x="600342" y="4955355"/>
              <a:ext cx="63104" cy="40536"/>
            </a:xfrm>
            <a:prstGeom prst="triangle">
              <a:avLst>
                <a:gd name="adj" fmla="val 50000"/>
              </a:avLst>
            </a:prstGeom>
            <a:solidFill>
              <a:schemeClr val="tx1">
                <a:alpha val="30000"/>
              </a:schemeClr>
            </a:solidFill>
            <a:ln>
              <a:noFill/>
            </a:ln>
          </p:spPr>
          <p:txBody>
            <a:bodyPr lIns="0" tIns="0" rIns="0" bIns="0"/>
            <a:lstStyle/>
            <a:p>
              <a:endParaRPr lang="en-US" sz="1575" u="none"/>
            </a:p>
          </p:txBody>
        </p:sp>
      </p:grpSp>
      <p:grpSp>
        <p:nvGrpSpPr>
          <p:cNvPr id="23" name="Group 22"/>
          <p:cNvGrpSpPr/>
          <p:nvPr userDrawn="1"/>
        </p:nvGrpSpPr>
        <p:grpSpPr>
          <a:xfrm>
            <a:off x="213792" y="4938304"/>
            <a:ext cx="75877" cy="89576"/>
            <a:chOff x="247055" y="4914306"/>
            <a:chExt cx="123991" cy="124421"/>
          </a:xfrm>
        </p:grpSpPr>
        <p:sp>
          <p:nvSpPr>
            <p:cNvPr id="24" name="Oval 23">
              <a:hlinkClick r:id="" action="ppaction://hlinkshowjump?jump=previousslide"/>
            </p:cNvPr>
            <p:cNvSpPr>
              <a:spLocks/>
            </p:cNvSpPr>
            <p:nvPr/>
          </p:nvSpPr>
          <p:spPr bwMode="auto">
            <a:xfrm rot="10800000">
              <a:off x="247055" y="4914306"/>
              <a:ext cx="123991" cy="124421"/>
            </a:xfrm>
            <a:prstGeom prst="ellipse">
              <a:avLst/>
            </a:prstGeom>
            <a:noFill/>
            <a:ln w="15875" cap="flat">
              <a:solidFill>
                <a:schemeClr val="tx1">
                  <a:alpha val="30000"/>
                </a:schemeClr>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sz="1575" u="none"/>
            </a:p>
          </p:txBody>
        </p:sp>
        <p:sp>
          <p:nvSpPr>
            <p:cNvPr id="25" name="AutoShape 24">
              <a:hlinkClick r:id="" action="ppaction://hlinkshowjump?jump=previousslide"/>
            </p:cNvPr>
            <p:cNvSpPr>
              <a:spLocks/>
            </p:cNvSpPr>
            <p:nvPr/>
          </p:nvSpPr>
          <p:spPr bwMode="auto">
            <a:xfrm rot="16200000">
              <a:off x="269001" y="4952464"/>
              <a:ext cx="63406" cy="40535"/>
            </a:xfrm>
            <a:prstGeom prst="triangle">
              <a:avLst>
                <a:gd name="adj" fmla="val 50000"/>
              </a:avLst>
            </a:prstGeom>
            <a:solidFill>
              <a:schemeClr val="tx1">
                <a:alpha val="30000"/>
              </a:schemeClr>
            </a:solidFill>
            <a:ln>
              <a:noFill/>
            </a:ln>
          </p:spPr>
          <p:txBody>
            <a:bodyPr lIns="0" tIns="0" rIns="0" bIns="0"/>
            <a:lstStyle/>
            <a:p>
              <a:endParaRPr lang="en-US" sz="1575" u="none"/>
            </a:p>
          </p:txBody>
        </p:sp>
      </p:grpSp>
      <p:sp>
        <p:nvSpPr>
          <p:cNvPr id="3" name="Slide Number Placeholder 2"/>
          <p:cNvSpPr>
            <a:spLocks noGrp="1"/>
          </p:cNvSpPr>
          <p:nvPr>
            <p:ph type="sldNum" sz="quarter" idx="11"/>
          </p:nvPr>
        </p:nvSpPr>
        <p:spPr>
          <a:xfrm>
            <a:off x="276945" y="4860098"/>
            <a:ext cx="341026" cy="193041"/>
          </a:xfrm>
          <a:prstGeom prst="rect">
            <a:avLst/>
          </a:prstGeom>
        </p:spPr>
        <p:txBody>
          <a:bodyPr/>
          <a:lstStyle>
            <a:lvl1pPr>
              <a:defRPr sz="675" b="1" i="0">
                <a:solidFill>
                  <a:schemeClr val="tx1">
                    <a:alpha val="30000"/>
                  </a:schemeClr>
                </a:solidFill>
                <a:latin typeface="Lato" charset="0"/>
                <a:ea typeface="Lato" charset="0"/>
                <a:cs typeface="Lato" charset="0"/>
              </a:defRPr>
            </a:lvl1pPr>
          </a:lstStyle>
          <a:p>
            <a:fld id="{C3929991-3F91-D343-BFF2-32848ABE790B}" type="slidenum">
              <a:rPr lang="en-US" smtClean="0"/>
              <a:pPr/>
              <a:t>‹#›</a:t>
            </a:fld>
            <a:endParaRPr lang="en-US"/>
          </a:p>
        </p:txBody>
      </p:sp>
      <p:sp>
        <p:nvSpPr>
          <p:cNvPr id="6" name="Footer Placeholder 5"/>
          <p:cNvSpPr>
            <a:spLocks noGrp="1"/>
          </p:cNvSpPr>
          <p:nvPr>
            <p:ph type="ftr" sz="quarter" idx="12"/>
          </p:nvPr>
        </p:nvSpPr>
        <p:spPr>
          <a:xfrm>
            <a:off x="2297873" y="4881348"/>
            <a:ext cx="3179704" cy="194274"/>
          </a:xfrm>
        </p:spPr>
        <p:txBody>
          <a:bodyPr/>
          <a:lstStyle/>
          <a:p>
            <a:r>
              <a:rPr lang="en-US"/>
              <a:t>FY21 Operating Budget Forum</a:t>
            </a:r>
          </a:p>
        </p:txBody>
      </p:sp>
      <p:sp>
        <p:nvSpPr>
          <p:cNvPr id="8" name="Picture Placeholder 7"/>
          <p:cNvSpPr>
            <a:spLocks noGrp="1"/>
          </p:cNvSpPr>
          <p:nvPr>
            <p:ph type="pic" sz="quarter" idx="13"/>
          </p:nvPr>
        </p:nvSpPr>
        <p:spPr>
          <a:xfrm>
            <a:off x="6995160" y="4903521"/>
            <a:ext cx="562816" cy="149192"/>
          </a:xfrm>
          <a:prstGeom prst="rect">
            <a:avLst/>
          </a:prstGeom>
        </p:spPr>
        <p:txBody>
          <a:bodyPr/>
          <a:lstStyle>
            <a:lvl1pPr>
              <a:defRPr sz="675" b="0" i="0">
                <a:latin typeface="Lato Light" charset="0"/>
                <a:ea typeface="Lato Light" charset="0"/>
                <a:cs typeface="Lato Light" charset="0"/>
              </a:defRPr>
            </a:lvl1pPr>
          </a:lstStyle>
          <a:p>
            <a:endParaRPr lang="en-US"/>
          </a:p>
        </p:txBody>
      </p:sp>
    </p:spTree>
    <p:extLst>
      <p:ext uri="{BB962C8B-B14F-4D97-AF65-F5344CB8AC3E}">
        <p14:creationId xmlns:p14="http://schemas.microsoft.com/office/powerpoint/2010/main" val="83680267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Wide small 2">
    <p:spTree>
      <p:nvGrpSpPr>
        <p:cNvPr id="1" name=""/>
        <p:cNvGrpSpPr/>
        <p:nvPr/>
      </p:nvGrpSpPr>
      <p:grpSpPr>
        <a:xfrm>
          <a:off x="0" y="0"/>
          <a:ext cx="0" cy="0"/>
          <a:chOff x="0" y="0"/>
          <a:chExt cx="0" cy="0"/>
        </a:xfrm>
      </p:grpSpPr>
      <p:sp>
        <p:nvSpPr>
          <p:cNvPr id="19" name="Rectangle 17"/>
          <p:cNvSpPr>
            <a:spLocks/>
          </p:cNvSpPr>
          <p:nvPr userDrawn="1"/>
        </p:nvSpPr>
        <p:spPr bwMode="auto">
          <a:xfrm rot="10800000" flipH="1">
            <a:off x="1" y="4844526"/>
            <a:ext cx="7775449" cy="297628"/>
          </a:xfrm>
          <a:prstGeom prst="rect">
            <a:avLst/>
          </a:prstGeom>
          <a:solidFill>
            <a:schemeClr val="bg1">
              <a:lumMod val="95000"/>
              <a:alpha val="90000"/>
            </a:schemeClr>
          </a:solidFill>
          <a:ln>
            <a:noFill/>
          </a:ln>
        </p:spPr>
        <p:txBody>
          <a:bodyPr lIns="0" tIns="0" rIns="0" bIns="0"/>
          <a:lstStyle/>
          <a:p>
            <a:endParaRPr lang="en-US" sz="1575" u="sng"/>
          </a:p>
        </p:txBody>
      </p:sp>
      <p:grpSp>
        <p:nvGrpSpPr>
          <p:cNvPr id="20" name="Group 19"/>
          <p:cNvGrpSpPr/>
          <p:nvPr userDrawn="1"/>
        </p:nvGrpSpPr>
        <p:grpSpPr>
          <a:xfrm>
            <a:off x="605173" y="4939155"/>
            <a:ext cx="75299" cy="88468"/>
            <a:chOff x="566572" y="4914901"/>
            <a:chExt cx="123991" cy="123825"/>
          </a:xfrm>
        </p:grpSpPr>
        <p:sp>
          <p:nvSpPr>
            <p:cNvPr id="21" name="Oval 20">
              <a:hlinkClick r:id="" action="ppaction://hlinkshowjump?jump=nextslide"/>
            </p:cNvPr>
            <p:cNvSpPr>
              <a:spLocks/>
            </p:cNvSpPr>
            <p:nvPr/>
          </p:nvSpPr>
          <p:spPr bwMode="auto">
            <a:xfrm>
              <a:off x="566572" y="4914901"/>
              <a:ext cx="123991" cy="123825"/>
            </a:xfrm>
            <a:prstGeom prst="ellipse">
              <a:avLst/>
            </a:prstGeom>
            <a:noFill/>
            <a:ln w="15875" cap="flat">
              <a:solidFill>
                <a:schemeClr val="tx1">
                  <a:alpha val="30000"/>
                </a:schemeClr>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sz="1575" u="none"/>
            </a:p>
          </p:txBody>
        </p:sp>
        <p:sp>
          <p:nvSpPr>
            <p:cNvPr id="22" name="AutoShape 21">
              <a:hlinkClick r:id="" action="ppaction://hlinkshowjump?jump=nextslide"/>
            </p:cNvPr>
            <p:cNvSpPr>
              <a:spLocks/>
            </p:cNvSpPr>
            <p:nvPr/>
          </p:nvSpPr>
          <p:spPr bwMode="auto">
            <a:xfrm rot="5400000">
              <a:off x="600342" y="4955355"/>
              <a:ext cx="63104" cy="40536"/>
            </a:xfrm>
            <a:prstGeom prst="triangle">
              <a:avLst>
                <a:gd name="adj" fmla="val 50000"/>
              </a:avLst>
            </a:prstGeom>
            <a:solidFill>
              <a:schemeClr val="tx1">
                <a:alpha val="30000"/>
              </a:schemeClr>
            </a:solidFill>
            <a:ln>
              <a:noFill/>
            </a:ln>
          </p:spPr>
          <p:txBody>
            <a:bodyPr lIns="0" tIns="0" rIns="0" bIns="0"/>
            <a:lstStyle/>
            <a:p>
              <a:endParaRPr lang="en-US" sz="1575" u="none"/>
            </a:p>
          </p:txBody>
        </p:sp>
      </p:grpSp>
      <p:grpSp>
        <p:nvGrpSpPr>
          <p:cNvPr id="23" name="Group 22"/>
          <p:cNvGrpSpPr/>
          <p:nvPr userDrawn="1"/>
        </p:nvGrpSpPr>
        <p:grpSpPr>
          <a:xfrm>
            <a:off x="213792" y="4938304"/>
            <a:ext cx="75877" cy="89576"/>
            <a:chOff x="247055" y="4914306"/>
            <a:chExt cx="123991" cy="124421"/>
          </a:xfrm>
        </p:grpSpPr>
        <p:sp>
          <p:nvSpPr>
            <p:cNvPr id="24" name="Oval 23">
              <a:hlinkClick r:id="" action="ppaction://hlinkshowjump?jump=previousslide"/>
            </p:cNvPr>
            <p:cNvSpPr>
              <a:spLocks/>
            </p:cNvSpPr>
            <p:nvPr/>
          </p:nvSpPr>
          <p:spPr bwMode="auto">
            <a:xfrm rot="10800000">
              <a:off x="247055" y="4914306"/>
              <a:ext cx="123991" cy="124421"/>
            </a:xfrm>
            <a:prstGeom prst="ellipse">
              <a:avLst/>
            </a:prstGeom>
            <a:noFill/>
            <a:ln w="15875" cap="flat">
              <a:solidFill>
                <a:schemeClr val="tx1">
                  <a:alpha val="30000"/>
                </a:schemeClr>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sz="1575" u="none"/>
            </a:p>
          </p:txBody>
        </p:sp>
        <p:sp>
          <p:nvSpPr>
            <p:cNvPr id="25" name="AutoShape 24">
              <a:hlinkClick r:id="" action="ppaction://hlinkshowjump?jump=previousslide"/>
            </p:cNvPr>
            <p:cNvSpPr>
              <a:spLocks/>
            </p:cNvSpPr>
            <p:nvPr/>
          </p:nvSpPr>
          <p:spPr bwMode="auto">
            <a:xfrm rot="16200000">
              <a:off x="269001" y="4952464"/>
              <a:ext cx="63406" cy="40535"/>
            </a:xfrm>
            <a:prstGeom prst="triangle">
              <a:avLst>
                <a:gd name="adj" fmla="val 50000"/>
              </a:avLst>
            </a:prstGeom>
            <a:solidFill>
              <a:schemeClr val="tx1">
                <a:alpha val="30000"/>
              </a:schemeClr>
            </a:solidFill>
            <a:ln>
              <a:noFill/>
            </a:ln>
          </p:spPr>
          <p:txBody>
            <a:bodyPr lIns="0" tIns="0" rIns="0" bIns="0"/>
            <a:lstStyle/>
            <a:p>
              <a:endParaRPr lang="en-US" sz="1575" u="none"/>
            </a:p>
          </p:txBody>
        </p:sp>
      </p:grpSp>
      <p:sp>
        <p:nvSpPr>
          <p:cNvPr id="3" name="Slide Number Placeholder 2"/>
          <p:cNvSpPr>
            <a:spLocks noGrp="1"/>
          </p:cNvSpPr>
          <p:nvPr>
            <p:ph type="sldNum" sz="quarter" idx="11"/>
          </p:nvPr>
        </p:nvSpPr>
        <p:spPr>
          <a:xfrm>
            <a:off x="270575" y="4860098"/>
            <a:ext cx="353767" cy="193041"/>
          </a:xfrm>
          <a:prstGeom prst="rect">
            <a:avLst/>
          </a:prstGeom>
        </p:spPr>
        <p:txBody>
          <a:bodyPr/>
          <a:lstStyle>
            <a:lvl1pPr>
              <a:defRPr sz="675" b="1" i="0">
                <a:solidFill>
                  <a:schemeClr val="tx1">
                    <a:alpha val="30000"/>
                  </a:schemeClr>
                </a:solidFill>
                <a:latin typeface="Lato" charset="0"/>
                <a:ea typeface="Lato" charset="0"/>
                <a:cs typeface="Lato" charset="0"/>
              </a:defRPr>
            </a:lvl1pPr>
          </a:lstStyle>
          <a:p>
            <a:fld id="{C3929991-3F91-D343-BFF2-32848ABE790B}" type="slidenum">
              <a:rPr lang="en-US" smtClean="0"/>
              <a:pPr/>
              <a:t>‹#›</a:t>
            </a:fld>
            <a:endParaRPr lang="en-US"/>
          </a:p>
        </p:txBody>
      </p:sp>
      <p:sp>
        <p:nvSpPr>
          <p:cNvPr id="6" name="Footer Placeholder 5"/>
          <p:cNvSpPr>
            <a:spLocks noGrp="1"/>
          </p:cNvSpPr>
          <p:nvPr>
            <p:ph type="ftr" sz="quarter" idx="12"/>
          </p:nvPr>
        </p:nvSpPr>
        <p:spPr>
          <a:xfrm>
            <a:off x="2297873" y="4881348"/>
            <a:ext cx="3179704" cy="194274"/>
          </a:xfrm>
        </p:spPr>
        <p:txBody>
          <a:bodyPr/>
          <a:lstStyle/>
          <a:p>
            <a:r>
              <a:rPr lang="en-US"/>
              <a:t>FY21 Operating Budget Forum</a:t>
            </a:r>
          </a:p>
        </p:txBody>
      </p:sp>
      <p:sp>
        <p:nvSpPr>
          <p:cNvPr id="8" name="Picture Placeholder 7"/>
          <p:cNvSpPr>
            <a:spLocks noGrp="1"/>
          </p:cNvSpPr>
          <p:nvPr>
            <p:ph type="pic" sz="quarter" idx="13"/>
          </p:nvPr>
        </p:nvSpPr>
        <p:spPr>
          <a:xfrm>
            <a:off x="6995160" y="4903521"/>
            <a:ext cx="562816" cy="149192"/>
          </a:xfrm>
          <a:prstGeom prst="rect">
            <a:avLst/>
          </a:prstGeom>
        </p:spPr>
        <p:txBody>
          <a:bodyPr/>
          <a:lstStyle>
            <a:lvl1pPr>
              <a:defRPr sz="675" b="0" i="0">
                <a:latin typeface="Lato Light" charset="0"/>
                <a:ea typeface="Lato Light" charset="0"/>
                <a:cs typeface="Lato Light" charset="0"/>
              </a:defRPr>
            </a:lvl1pPr>
          </a:lstStyle>
          <a:p>
            <a:endParaRPr lang="en-US"/>
          </a:p>
        </p:txBody>
      </p:sp>
      <p:sp>
        <p:nvSpPr>
          <p:cNvPr id="15" name="Picture Placeholder 3"/>
          <p:cNvSpPr>
            <a:spLocks noGrp="1"/>
          </p:cNvSpPr>
          <p:nvPr>
            <p:ph type="pic" sz="quarter" idx="10"/>
          </p:nvPr>
        </p:nvSpPr>
        <p:spPr>
          <a:xfrm>
            <a:off x="1332411" y="2112160"/>
            <a:ext cx="5013198" cy="1415184"/>
          </a:xfrm>
          <a:prstGeom prst="rect">
            <a:avLst/>
          </a:prstGeom>
        </p:spPr>
        <p:txBody>
          <a:bodyPr/>
          <a:lstStyle>
            <a:lvl1pPr>
              <a:defRPr sz="750" b="0" i="0">
                <a:solidFill>
                  <a:schemeClr val="bg2"/>
                </a:solidFill>
                <a:latin typeface="Lato Light" charset="0"/>
                <a:ea typeface="Lato Light" charset="0"/>
                <a:cs typeface="Lato Light" charset="0"/>
              </a:defRPr>
            </a:lvl1pPr>
          </a:lstStyle>
          <a:p>
            <a:endParaRPr lang="en-US"/>
          </a:p>
        </p:txBody>
      </p:sp>
    </p:spTree>
    <p:extLst>
      <p:ext uri="{BB962C8B-B14F-4D97-AF65-F5344CB8AC3E}">
        <p14:creationId xmlns:p14="http://schemas.microsoft.com/office/powerpoint/2010/main" val="78603902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Tall Image without footer">
    <p:spTree>
      <p:nvGrpSpPr>
        <p:cNvPr id="1" name=""/>
        <p:cNvGrpSpPr/>
        <p:nvPr/>
      </p:nvGrpSpPr>
      <p:grpSpPr>
        <a:xfrm>
          <a:off x="0" y="0"/>
          <a:ext cx="0" cy="0"/>
          <a:chOff x="0" y="0"/>
          <a:chExt cx="0" cy="0"/>
        </a:xfrm>
      </p:grpSpPr>
      <p:sp>
        <p:nvSpPr>
          <p:cNvPr id="18" name="Picture Placeholder 3"/>
          <p:cNvSpPr>
            <a:spLocks noGrp="1"/>
          </p:cNvSpPr>
          <p:nvPr>
            <p:ph type="pic" sz="quarter" idx="10"/>
          </p:nvPr>
        </p:nvSpPr>
        <p:spPr>
          <a:xfrm>
            <a:off x="0" y="0"/>
            <a:ext cx="2460979" cy="5143500"/>
          </a:xfrm>
          <a:prstGeom prst="rect">
            <a:avLst/>
          </a:prstGeom>
        </p:spPr>
        <p:txBody>
          <a:bodyPr/>
          <a:lstStyle>
            <a:lvl1pPr>
              <a:defRPr sz="750" b="0" i="0">
                <a:solidFill>
                  <a:schemeClr val="bg2"/>
                </a:solidFill>
                <a:latin typeface="Lato Light" charset="0"/>
                <a:ea typeface="Lato Light" charset="0"/>
                <a:cs typeface="Lato Light" charset="0"/>
              </a:defRPr>
            </a:lvl1pPr>
          </a:lstStyle>
          <a:p>
            <a:endParaRPr lang="en-US"/>
          </a:p>
        </p:txBody>
      </p:sp>
      <p:sp>
        <p:nvSpPr>
          <p:cNvPr id="6" name="Footer Placeholder 5"/>
          <p:cNvSpPr>
            <a:spLocks noGrp="1"/>
          </p:cNvSpPr>
          <p:nvPr>
            <p:ph type="ftr" sz="quarter" idx="12"/>
          </p:nvPr>
        </p:nvSpPr>
        <p:spPr>
          <a:xfrm>
            <a:off x="2297873" y="4881348"/>
            <a:ext cx="3179704" cy="194274"/>
          </a:xfrm>
        </p:spPr>
        <p:txBody>
          <a:bodyPr/>
          <a:lstStyle/>
          <a:p>
            <a:r>
              <a:rPr lang="en-US"/>
              <a:t>FY21 Operating Budget Forum</a:t>
            </a:r>
          </a:p>
        </p:txBody>
      </p:sp>
    </p:spTree>
    <p:extLst>
      <p:ext uri="{BB962C8B-B14F-4D97-AF65-F5344CB8AC3E}">
        <p14:creationId xmlns:p14="http://schemas.microsoft.com/office/powerpoint/2010/main" val="176489243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Custom Mocup 1">
    <p:spTree>
      <p:nvGrpSpPr>
        <p:cNvPr id="1" name=""/>
        <p:cNvGrpSpPr/>
        <p:nvPr/>
      </p:nvGrpSpPr>
      <p:grpSpPr>
        <a:xfrm>
          <a:off x="0" y="0"/>
          <a:ext cx="0" cy="0"/>
          <a:chOff x="0" y="0"/>
          <a:chExt cx="0" cy="0"/>
        </a:xfrm>
      </p:grpSpPr>
      <p:sp>
        <p:nvSpPr>
          <p:cNvPr id="19" name="Rectangle 17"/>
          <p:cNvSpPr>
            <a:spLocks/>
          </p:cNvSpPr>
          <p:nvPr userDrawn="1"/>
        </p:nvSpPr>
        <p:spPr bwMode="auto">
          <a:xfrm rot="10800000" flipH="1">
            <a:off x="1" y="4844526"/>
            <a:ext cx="7775449" cy="297628"/>
          </a:xfrm>
          <a:prstGeom prst="rect">
            <a:avLst/>
          </a:prstGeom>
          <a:solidFill>
            <a:schemeClr val="bg1">
              <a:lumMod val="95000"/>
              <a:alpha val="90000"/>
            </a:schemeClr>
          </a:solidFill>
          <a:ln>
            <a:noFill/>
          </a:ln>
        </p:spPr>
        <p:txBody>
          <a:bodyPr lIns="0" tIns="0" rIns="0" bIns="0"/>
          <a:lstStyle/>
          <a:p>
            <a:endParaRPr lang="en-US" sz="1575" u="sng"/>
          </a:p>
        </p:txBody>
      </p:sp>
      <p:grpSp>
        <p:nvGrpSpPr>
          <p:cNvPr id="20" name="Group 19"/>
          <p:cNvGrpSpPr/>
          <p:nvPr userDrawn="1"/>
        </p:nvGrpSpPr>
        <p:grpSpPr>
          <a:xfrm>
            <a:off x="605173" y="4939155"/>
            <a:ext cx="75299" cy="88468"/>
            <a:chOff x="566572" y="4914901"/>
            <a:chExt cx="123991" cy="123825"/>
          </a:xfrm>
        </p:grpSpPr>
        <p:sp>
          <p:nvSpPr>
            <p:cNvPr id="21" name="Oval 20">
              <a:hlinkClick r:id="" action="ppaction://hlinkshowjump?jump=nextslide"/>
            </p:cNvPr>
            <p:cNvSpPr>
              <a:spLocks/>
            </p:cNvSpPr>
            <p:nvPr/>
          </p:nvSpPr>
          <p:spPr bwMode="auto">
            <a:xfrm>
              <a:off x="566572" y="4914901"/>
              <a:ext cx="123991" cy="123825"/>
            </a:xfrm>
            <a:prstGeom prst="ellipse">
              <a:avLst/>
            </a:prstGeom>
            <a:noFill/>
            <a:ln w="15875" cap="flat">
              <a:solidFill>
                <a:schemeClr val="tx1">
                  <a:alpha val="30000"/>
                </a:schemeClr>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sz="1575" u="none"/>
            </a:p>
          </p:txBody>
        </p:sp>
        <p:sp>
          <p:nvSpPr>
            <p:cNvPr id="22" name="AutoShape 21">
              <a:hlinkClick r:id="" action="ppaction://hlinkshowjump?jump=nextslide"/>
            </p:cNvPr>
            <p:cNvSpPr>
              <a:spLocks/>
            </p:cNvSpPr>
            <p:nvPr/>
          </p:nvSpPr>
          <p:spPr bwMode="auto">
            <a:xfrm rot="5400000">
              <a:off x="600342" y="4955355"/>
              <a:ext cx="63104" cy="40536"/>
            </a:xfrm>
            <a:prstGeom prst="triangle">
              <a:avLst>
                <a:gd name="adj" fmla="val 50000"/>
              </a:avLst>
            </a:prstGeom>
            <a:solidFill>
              <a:schemeClr val="tx1">
                <a:alpha val="30000"/>
              </a:schemeClr>
            </a:solidFill>
            <a:ln>
              <a:noFill/>
            </a:ln>
          </p:spPr>
          <p:txBody>
            <a:bodyPr lIns="0" tIns="0" rIns="0" bIns="0"/>
            <a:lstStyle/>
            <a:p>
              <a:endParaRPr lang="en-US" sz="1575" u="none"/>
            </a:p>
          </p:txBody>
        </p:sp>
      </p:grpSp>
      <p:grpSp>
        <p:nvGrpSpPr>
          <p:cNvPr id="23" name="Group 22"/>
          <p:cNvGrpSpPr/>
          <p:nvPr userDrawn="1"/>
        </p:nvGrpSpPr>
        <p:grpSpPr>
          <a:xfrm>
            <a:off x="213792" y="4938304"/>
            <a:ext cx="75877" cy="89576"/>
            <a:chOff x="247055" y="4914306"/>
            <a:chExt cx="123991" cy="124421"/>
          </a:xfrm>
        </p:grpSpPr>
        <p:sp>
          <p:nvSpPr>
            <p:cNvPr id="24" name="Oval 23">
              <a:hlinkClick r:id="" action="ppaction://hlinkshowjump?jump=previousslide"/>
            </p:cNvPr>
            <p:cNvSpPr>
              <a:spLocks/>
            </p:cNvSpPr>
            <p:nvPr/>
          </p:nvSpPr>
          <p:spPr bwMode="auto">
            <a:xfrm rot="10800000">
              <a:off x="247055" y="4914306"/>
              <a:ext cx="123991" cy="124421"/>
            </a:xfrm>
            <a:prstGeom prst="ellipse">
              <a:avLst/>
            </a:prstGeom>
            <a:noFill/>
            <a:ln w="15875" cap="flat">
              <a:solidFill>
                <a:schemeClr val="tx1">
                  <a:alpha val="30000"/>
                </a:schemeClr>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sz="1575" u="none"/>
            </a:p>
          </p:txBody>
        </p:sp>
        <p:sp>
          <p:nvSpPr>
            <p:cNvPr id="25" name="AutoShape 24">
              <a:hlinkClick r:id="" action="ppaction://hlinkshowjump?jump=previousslide"/>
            </p:cNvPr>
            <p:cNvSpPr>
              <a:spLocks/>
            </p:cNvSpPr>
            <p:nvPr/>
          </p:nvSpPr>
          <p:spPr bwMode="auto">
            <a:xfrm rot="16200000">
              <a:off x="269001" y="4952464"/>
              <a:ext cx="63406" cy="40535"/>
            </a:xfrm>
            <a:prstGeom prst="triangle">
              <a:avLst>
                <a:gd name="adj" fmla="val 50000"/>
              </a:avLst>
            </a:prstGeom>
            <a:solidFill>
              <a:schemeClr val="tx1">
                <a:alpha val="30000"/>
              </a:schemeClr>
            </a:solidFill>
            <a:ln>
              <a:noFill/>
            </a:ln>
          </p:spPr>
          <p:txBody>
            <a:bodyPr lIns="0" tIns="0" rIns="0" bIns="0"/>
            <a:lstStyle/>
            <a:p>
              <a:endParaRPr lang="en-US" sz="1575" u="none"/>
            </a:p>
          </p:txBody>
        </p:sp>
      </p:grpSp>
      <p:sp>
        <p:nvSpPr>
          <p:cNvPr id="3" name="Slide Number Placeholder 2"/>
          <p:cNvSpPr>
            <a:spLocks noGrp="1"/>
          </p:cNvSpPr>
          <p:nvPr>
            <p:ph type="sldNum" sz="quarter" idx="11"/>
          </p:nvPr>
        </p:nvSpPr>
        <p:spPr>
          <a:xfrm>
            <a:off x="270575" y="4860098"/>
            <a:ext cx="353767" cy="193041"/>
          </a:xfrm>
          <a:prstGeom prst="rect">
            <a:avLst/>
          </a:prstGeom>
        </p:spPr>
        <p:txBody>
          <a:bodyPr/>
          <a:lstStyle>
            <a:lvl1pPr>
              <a:defRPr sz="675" b="1" i="0">
                <a:solidFill>
                  <a:schemeClr val="tx1">
                    <a:alpha val="30000"/>
                  </a:schemeClr>
                </a:solidFill>
                <a:latin typeface="Lato" charset="0"/>
                <a:ea typeface="Lato" charset="0"/>
                <a:cs typeface="Lato" charset="0"/>
              </a:defRPr>
            </a:lvl1pPr>
          </a:lstStyle>
          <a:p>
            <a:fld id="{C3929991-3F91-D343-BFF2-32848ABE790B}" type="slidenum">
              <a:rPr lang="en-US" smtClean="0"/>
              <a:pPr/>
              <a:t>‹#›</a:t>
            </a:fld>
            <a:endParaRPr lang="en-US"/>
          </a:p>
        </p:txBody>
      </p:sp>
      <p:sp>
        <p:nvSpPr>
          <p:cNvPr id="6" name="Footer Placeholder 5"/>
          <p:cNvSpPr>
            <a:spLocks noGrp="1"/>
          </p:cNvSpPr>
          <p:nvPr>
            <p:ph type="ftr" sz="quarter" idx="12"/>
          </p:nvPr>
        </p:nvSpPr>
        <p:spPr>
          <a:xfrm>
            <a:off x="2297873" y="4881348"/>
            <a:ext cx="3179704" cy="194274"/>
          </a:xfrm>
        </p:spPr>
        <p:txBody>
          <a:bodyPr/>
          <a:lstStyle/>
          <a:p>
            <a:r>
              <a:rPr lang="en-US"/>
              <a:t>FY21 Operating Budget Forum</a:t>
            </a:r>
          </a:p>
        </p:txBody>
      </p:sp>
      <p:sp>
        <p:nvSpPr>
          <p:cNvPr id="8" name="Picture Placeholder 7"/>
          <p:cNvSpPr>
            <a:spLocks noGrp="1"/>
          </p:cNvSpPr>
          <p:nvPr>
            <p:ph type="pic" sz="quarter" idx="13"/>
          </p:nvPr>
        </p:nvSpPr>
        <p:spPr>
          <a:xfrm>
            <a:off x="6995160" y="4903521"/>
            <a:ext cx="562816" cy="149192"/>
          </a:xfrm>
          <a:prstGeom prst="rect">
            <a:avLst/>
          </a:prstGeom>
        </p:spPr>
        <p:txBody>
          <a:bodyPr/>
          <a:lstStyle>
            <a:lvl1pPr>
              <a:defRPr sz="675" b="0" i="0">
                <a:latin typeface="Lato Light" charset="0"/>
                <a:ea typeface="Lato Light" charset="0"/>
                <a:cs typeface="Lato Light" charset="0"/>
              </a:defRPr>
            </a:lvl1pPr>
          </a:lstStyle>
          <a:p>
            <a:endParaRPr lang="en-US"/>
          </a:p>
        </p:txBody>
      </p:sp>
      <p:sp>
        <p:nvSpPr>
          <p:cNvPr id="15" name="Picture Placeholder 3"/>
          <p:cNvSpPr>
            <a:spLocks noGrp="1"/>
          </p:cNvSpPr>
          <p:nvPr>
            <p:ph type="pic" sz="quarter" idx="10"/>
          </p:nvPr>
        </p:nvSpPr>
        <p:spPr>
          <a:xfrm>
            <a:off x="1496134" y="627536"/>
            <a:ext cx="4777131" cy="2858787"/>
          </a:xfrm>
          <a:prstGeom prst="rect">
            <a:avLst/>
          </a:prstGeom>
        </p:spPr>
        <p:txBody>
          <a:bodyPr/>
          <a:lstStyle>
            <a:lvl1pPr>
              <a:defRPr sz="750" b="0" i="0">
                <a:solidFill>
                  <a:schemeClr val="bg2"/>
                </a:solidFill>
                <a:latin typeface="Lato Light" charset="0"/>
                <a:ea typeface="Lato Light" charset="0"/>
                <a:cs typeface="Lato Light" charset="0"/>
              </a:defRPr>
            </a:lvl1pPr>
          </a:lstStyle>
          <a:p>
            <a:endParaRPr lang="en-US"/>
          </a:p>
        </p:txBody>
      </p:sp>
    </p:spTree>
    <p:extLst>
      <p:ext uri="{BB962C8B-B14F-4D97-AF65-F5344CB8AC3E}">
        <p14:creationId xmlns:p14="http://schemas.microsoft.com/office/powerpoint/2010/main" val="1735065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Tx" preserve="1">
  <p:cSld name="2_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829A18-FD91-08B2-D206-B6C16EF13AF6}"/>
              </a:ext>
            </a:extLst>
          </p:cNvPr>
          <p:cNvSpPr>
            <a:spLocks noGrp="1"/>
          </p:cNvSpPr>
          <p:nvPr>
            <p:ph type="title"/>
          </p:nvPr>
        </p:nvSpPr>
        <p:spPr>
          <a:xfrm>
            <a:off x="535365" y="342900"/>
            <a:ext cx="2506801" cy="1200150"/>
          </a:xfrm>
        </p:spPr>
        <p:txBody>
          <a:bodyPr anchor="b"/>
          <a:lstStyle>
            <a:lvl1pPr>
              <a:defRPr sz="2040">
                <a:solidFill>
                  <a:schemeClr val="accent1">
                    <a:lumMod val="50000"/>
                  </a:schemeClr>
                </a:solidFill>
                <a:latin typeface="Segoe UI" panose="020B0502040204020203" pitchFamily="34" charset="0"/>
                <a:ea typeface="Segoe UI Black" panose="020B0A02040204020203" pitchFamily="34" charset="0"/>
                <a:cs typeface="Segoe UI" panose="020B0502040204020203" pitchFamily="34" charset="0"/>
              </a:defRPr>
            </a:lvl1pPr>
          </a:lstStyle>
          <a:p>
            <a:r>
              <a:rPr lang="en-US"/>
              <a:t>Click to edit Master title style</a:t>
            </a:r>
          </a:p>
        </p:txBody>
      </p:sp>
      <p:sp>
        <p:nvSpPr>
          <p:cNvPr id="3" name="Content Placeholder 2">
            <a:extLst>
              <a:ext uri="{FF2B5EF4-FFF2-40B4-BE49-F238E27FC236}">
                <a16:creationId xmlns:a16="http://schemas.microsoft.com/office/drawing/2014/main" id="{08691078-18B8-C388-1B25-FECD2D84AB53}"/>
              </a:ext>
            </a:extLst>
          </p:cNvPr>
          <p:cNvSpPr>
            <a:spLocks noGrp="1"/>
          </p:cNvSpPr>
          <p:nvPr>
            <p:ph idx="1"/>
          </p:nvPr>
        </p:nvSpPr>
        <p:spPr>
          <a:xfrm>
            <a:off x="3304282" y="740569"/>
            <a:ext cx="3934778" cy="3655219"/>
          </a:xfrm>
        </p:spPr>
        <p:txBody>
          <a:bodyPr/>
          <a:lstStyle>
            <a:lvl1pPr>
              <a:defRPr sz="2040"/>
            </a:lvl1pPr>
            <a:lvl2pPr>
              <a:defRPr sz="1785"/>
            </a:lvl2pPr>
            <a:lvl3pPr>
              <a:defRPr sz="1530"/>
            </a:lvl3pPr>
            <a:lvl4pPr>
              <a:defRPr sz="1275"/>
            </a:lvl4pPr>
            <a:lvl5pPr>
              <a:defRPr sz="1275"/>
            </a:lvl5pPr>
            <a:lvl6pPr>
              <a:defRPr sz="1275"/>
            </a:lvl6pPr>
            <a:lvl7pPr>
              <a:defRPr sz="1275"/>
            </a:lvl7pPr>
            <a:lvl8pPr>
              <a:defRPr sz="1275"/>
            </a:lvl8pPr>
            <a:lvl9pPr>
              <a:defRPr sz="1275"/>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E982380-4986-6E18-C389-FFBE52FFEC1A}"/>
              </a:ext>
            </a:extLst>
          </p:cNvPr>
          <p:cNvSpPr>
            <a:spLocks noGrp="1"/>
          </p:cNvSpPr>
          <p:nvPr>
            <p:ph type="body" sz="half" idx="2"/>
          </p:nvPr>
        </p:nvSpPr>
        <p:spPr>
          <a:xfrm>
            <a:off x="535365" y="1543050"/>
            <a:ext cx="2506801" cy="2858691"/>
          </a:xfrm>
        </p:spPr>
        <p:txBody>
          <a:bodyPr/>
          <a:lstStyle>
            <a:lvl1pPr marL="0" indent="0">
              <a:buNone/>
              <a:defRPr sz="1020"/>
            </a:lvl1pPr>
            <a:lvl2pPr marL="291465" indent="0">
              <a:buNone/>
              <a:defRPr sz="893"/>
            </a:lvl2pPr>
            <a:lvl3pPr marL="582930" indent="0">
              <a:buNone/>
              <a:defRPr sz="765"/>
            </a:lvl3pPr>
            <a:lvl4pPr marL="874395" indent="0">
              <a:buNone/>
              <a:defRPr sz="638"/>
            </a:lvl4pPr>
            <a:lvl5pPr marL="1165860" indent="0">
              <a:buNone/>
              <a:defRPr sz="638"/>
            </a:lvl5pPr>
            <a:lvl6pPr marL="1457325" indent="0">
              <a:buNone/>
              <a:defRPr sz="638"/>
            </a:lvl6pPr>
            <a:lvl7pPr marL="1748790" indent="0">
              <a:buNone/>
              <a:defRPr sz="638"/>
            </a:lvl7pPr>
            <a:lvl8pPr marL="2040255" indent="0">
              <a:buNone/>
              <a:defRPr sz="638"/>
            </a:lvl8pPr>
            <a:lvl9pPr marL="2331720" indent="0">
              <a:buNone/>
              <a:defRPr sz="638"/>
            </a:lvl9pPr>
          </a:lstStyle>
          <a:p>
            <a:pPr lvl="0"/>
            <a:r>
              <a:rPr lang="en-US"/>
              <a:t>Click to edit Master text styles</a:t>
            </a:r>
          </a:p>
        </p:txBody>
      </p:sp>
      <p:cxnSp>
        <p:nvCxnSpPr>
          <p:cNvPr id="9" name="Straight Connector 8">
            <a:extLst>
              <a:ext uri="{FF2B5EF4-FFF2-40B4-BE49-F238E27FC236}">
                <a16:creationId xmlns:a16="http://schemas.microsoft.com/office/drawing/2014/main" id="{C89B4780-08D6-CEFA-3BDB-930BF646BBC2}"/>
              </a:ext>
            </a:extLst>
          </p:cNvPr>
          <p:cNvCxnSpPr/>
          <p:nvPr/>
        </p:nvCxnSpPr>
        <p:spPr>
          <a:xfrm>
            <a:off x="0" y="4771788"/>
            <a:ext cx="7772400" cy="0"/>
          </a:xfrm>
          <a:prstGeom prst="line">
            <a:avLst/>
          </a:prstGeom>
          <a:ln w="762000">
            <a:gradFill flip="none" rotWithShape="1">
              <a:gsLst>
                <a:gs pos="0">
                  <a:srgbClr val="0BAABB"/>
                </a:gs>
                <a:gs pos="100000">
                  <a:schemeClr val="bg1"/>
                </a:gs>
              </a:gsLst>
              <a:lin ang="10800000" scaled="1"/>
              <a:tileRect/>
            </a:gradFill>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2E7F3C3C-FBCE-DAB6-B83B-95D0BD37C0E7}"/>
              </a:ext>
            </a:extLst>
          </p:cNvPr>
          <p:cNvSpPr txBox="1"/>
          <p:nvPr/>
        </p:nvSpPr>
        <p:spPr>
          <a:xfrm>
            <a:off x="46122" y="4535143"/>
            <a:ext cx="3258161" cy="484748"/>
          </a:xfrm>
          <a:prstGeom prst="rect">
            <a:avLst/>
          </a:prstGeom>
          <a:noFill/>
        </p:spPr>
        <p:txBody>
          <a:bodyPr wrap="square" rtlCol="0">
            <a:spAutoFit/>
          </a:bodyPr>
          <a:lstStyle/>
          <a:p>
            <a:r>
              <a:rPr lang="en-US" sz="2550" i="1">
                <a:solidFill>
                  <a:schemeClr val="accent1">
                    <a:lumMod val="50000"/>
                  </a:schemeClr>
                </a:solidFill>
                <a:latin typeface="Ink Free" panose="03080402000500000000" pitchFamily="66" charset="0"/>
              </a:rPr>
              <a:t>Outgoing Grants</a:t>
            </a:r>
          </a:p>
        </p:txBody>
      </p:sp>
      <p:pic>
        <p:nvPicPr>
          <p:cNvPr id="5" name="Picture 4" descr="Text&#10;&#10;Description automatically generated with medium confidence">
            <a:extLst>
              <a:ext uri="{FF2B5EF4-FFF2-40B4-BE49-F238E27FC236}">
                <a16:creationId xmlns:a16="http://schemas.microsoft.com/office/drawing/2014/main" id="{BBF1CFF1-278D-515C-2B9E-8ECCBEA1B8F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97793" y="4507150"/>
            <a:ext cx="2369206" cy="530915"/>
          </a:xfrm>
          <a:prstGeom prst="rect">
            <a:avLst/>
          </a:prstGeom>
        </p:spPr>
      </p:pic>
    </p:spTree>
    <p:extLst>
      <p:ext uri="{BB962C8B-B14F-4D97-AF65-F5344CB8AC3E}">
        <p14:creationId xmlns:p14="http://schemas.microsoft.com/office/powerpoint/2010/main" val="3274075491"/>
      </p:ext>
    </p:extLst>
  </p:cSld>
  <p:clrMapOvr>
    <a:masterClrMapping/>
  </p:clrMapOvr>
  <p:hf sldNum="0" hdr="0" dt="0"/>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3 Small Image">
    <p:spTree>
      <p:nvGrpSpPr>
        <p:cNvPr id="1" name=""/>
        <p:cNvGrpSpPr/>
        <p:nvPr/>
      </p:nvGrpSpPr>
      <p:grpSpPr>
        <a:xfrm>
          <a:off x="0" y="0"/>
          <a:ext cx="0" cy="0"/>
          <a:chOff x="0" y="0"/>
          <a:chExt cx="0" cy="0"/>
        </a:xfrm>
      </p:grpSpPr>
      <p:sp>
        <p:nvSpPr>
          <p:cNvPr id="19" name="Rectangle 17"/>
          <p:cNvSpPr>
            <a:spLocks/>
          </p:cNvSpPr>
          <p:nvPr userDrawn="1"/>
        </p:nvSpPr>
        <p:spPr bwMode="auto">
          <a:xfrm rot="10800000" flipH="1">
            <a:off x="1" y="4844526"/>
            <a:ext cx="7775449" cy="297628"/>
          </a:xfrm>
          <a:prstGeom prst="rect">
            <a:avLst/>
          </a:prstGeom>
          <a:solidFill>
            <a:schemeClr val="bg1">
              <a:lumMod val="95000"/>
              <a:alpha val="90000"/>
            </a:schemeClr>
          </a:solidFill>
          <a:ln>
            <a:noFill/>
          </a:ln>
        </p:spPr>
        <p:txBody>
          <a:bodyPr lIns="0" tIns="0" rIns="0" bIns="0"/>
          <a:lstStyle/>
          <a:p>
            <a:endParaRPr lang="en-US" sz="1575" u="sng"/>
          </a:p>
        </p:txBody>
      </p:sp>
      <p:grpSp>
        <p:nvGrpSpPr>
          <p:cNvPr id="20" name="Group 19"/>
          <p:cNvGrpSpPr/>
          <p:nvPr userDrawn="1"/>
        </p:nvGrpSpPr>
        <p:grpSpPr>
          <a:xfrm>
            <a:off x="605173" y="4939155"/>
            <a:ext cx="75299" cy="88468"/>
            <a:chOff x="566572" y="4914901"/>
            <a:chExt cx="123991" cy="123825"/>
          </a:xfrm>
        </p:grpSpPr>
        <p:sp>
          <p:nvSpPr>
            <p:cNvPr id="21" name="Oval 20">
              <a:hlinkClick r:id="" action="ppaction://hlinkshowjump?jump=nextslide"/>
            </p:cNvPr>
            <p:cNvSpPr>
              <a:spLocks/>
            </p:cNvSpPr>
            <p:nvPr/>
          </p:nvSpPr>
          <p:spPr bwMode="auto">
            <a:xfrm>
              <a:off x="566572" y="4914901"/>
              <a:ext cx="123991" cy="123825"/>
            </a:xfrm>
            <a:prstGeom prst="ellipse">
              <a:avLst/>
            </a:prstGeom>
            <a:noFill/>
            <a:ln w="15875" cap="flat">
              <a:solidFill>
                <a:schemeClr val="tx1">
                  <a:alpha val="30000"/>
                </a:schemeClr>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sz="1575" u="none"/>
            </a:p>
          </p:txBody>
        </p:sp>
        <p:sp>
          <p:nvSpPr>
            <p:cNvPr id="22" name="AutoShape 21">
              <a:hlinkClick r:id="" action="ppaction://hlinkshowjump?jump=nextslide"/>
            </p:cNvPr>
            <p:cNvSpPr>
              <a:spLocks/>
            </p:cNvSpPr>
            <p:nvPr/>
          </p:nvSpPr>
          <p:spPr bwMode="auto">
            <a:xfrm rot="5400000">
              <a:off x="600342" y="4955355"/>
              <a:ext cx="63104" cy="40536"/>
            </a:xfrm>
            <a:prstGeom prst="triangle">
              <a:avLst>
                <a:gd name="adj" fmla="val 50000"/>
              </a:avLst>
            </a:prstGeom>
            <a:solidFill>
              <a:schemeClr val="tx1">
                <a:alpha val="30000"/>
              </a:schemeClr>
            </a:solidFill>
            <a:ln>
              <a:noFill/>
            </a:ln>
          </p:spPr>
          <p:txBody>
            <a:bodyPr lIns="0" tIns="0" rIns="0" bIns="0"/>
            <a:lstStyle/>
            <a:p>
              <a:endParaRPr lang="en-US" sz="1575" u="none"/>
            </a:p>
          </p:txBody>
        </p:sp>
      </p:grpSp>
      <p:grpSp>
        <p:nvGrpSpPr>
          <p:cNvPr id="23" name="Group 22"/>
          <p:cNvGrpSpPr/>
          <p:nvPr userDrawn="1"/>
        </p:nvGrpSpPr>
        <p:grpSpPr>
          <a:xfrm>
            <a:off x="213792" y="4938304"/>
            <a:ext cx="75877" cy="89576"/>
            <a:chOff x="247055" y="4914306"/>
            <a:chExt cx="123991" cy="124421"/>
          </a:xfrm>
        </p:grpSpPr>
        <p:sp>
          <p:nvSpPr>
            <p:cNvPr id="24" name="Oval 23">
              <a:hlinkClick r:id="" action="ppaction://hlinkshowjump?jump=previousslide"/>
            </p:cNvPr>
            <p:cNvSpPr>
              <a:spLocks/>
            </p:cNvSpPr>
            <p:nvPr/>
          </p:nvSpPr>
          <p:spPr bwMode="auto">
            <a:xfrm rot="10800000">
              <a:off x="247055" y="4914306"/>
              <a:ext cx="123991" cy="124421"/>
            </a:xfrm>
            <a:prstGeom prst="ellipse">
              <a:avLst/>
            </a:prstGeom>
            <a:noFill/>
            <a:ln w="15875" cap="flat">
              <a:solidFill>
                <a:schemeClr val="tx1">
                  <a:alpha val="30000"/>
                </a:schemeClr>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sz="1575" u="none"/>
            </a:p>
          </p:txBody>
        </p:sp>
        <p:sp>
          <p:nvSpPr>
            <p:cNvPr id="25" name="AutoShape 24">
              <a:hlinkClick r:id="" action="ppaction://hlinkshowjump?jump=previousslide"/>
            </p:cNvPr>
            <p:cNvSpPr>
              <a:spLocks/>
            </p:cNvSpPr>
            <p:nvPr/>
          </p:nvSpPr>
          <p:spPr bwMode="auto">
            <a:xfrm rot="16200000">
              <a:off x="269001" y="4952464"/>
              <a:ext cx="63406" cy="40535"/>
            </a:xfrm>
            <a:prstGeom prst="triangle">
              <a:avLst>
                <a:gd name="adj" fmla="val 50000"/>
              </a:avLst>
            </a:prstGeom>
            <a:solidFill>
              <a:schemeClr val="tx1">
                <a:alpha val="30000"/>
              </a:schemeClr>
            </a:solidFill>
            <a:ln>
              <a:noFill/>
            </a:ln>
          </p:spPr>
          <p:txBody>
            <a:bodyPr lIns="0" tIns="0" rIns="0" bIns="0"/>
            <a:lstStyle/>
            <a:p>
              <a:endParaRPr lang="en-US" sz="1575" u="none"/>
            </a:p>
          </p:txBody>
        </p:sp>
      </p:grpSp>
      <p:sp>
        <p:nvSpPr>
          <p:cNvPr id="3" name="Slide Number Placeholder 2"/>
          <p:cNvSpPr>
            <a:spLocks noGrp="1"/>
          </p:cNvSpPr>
          <p:nvPr>
            <p:ph type="sldNum" sz="quarter" idx="11"/>
          </p:nvPr>
        </p:nvSpPr>
        <p:spPr>
          <a:xfrm>
            <a:off x="283315" y="4860098"/>
            <a:ext cx="328284" cy="193041"/>
          </a:xfrm>
          <a:prstGeom prst="rect">
            <a:avLst/>
          </a:prstGeom>
        </p:spPr>
        <p:txBody>
          <a:bodyPr/>
          <a:lstStyle>
            <a:lvl1pPr>
              <a:defRPr sz="675" b="1" i="0">
                <a:solidFill>
                  <a:schemeClr val="tx1">
                    <a:alpha val="30000"/>
                  </a:schemeClr>
                </a:solidFill>
                <a:latin typeface="Lato" charset="0"/>
                <a:ea typeface="Lato" charset="0"/>
                <a:cs typeface="Lato" charset="0"/>
              </a:defRPr>
            </a:lvl1pPr>
          </a:lstStyle>
          <a:p>
            <a:fld id="{C3929991-3F91-D343-BFF2-32848ABE790B}" type="slidenum">
              <a:rPr lang="en-US" smtClean="0"/>
              <a:pPr/>
              <a:t>‹#›</a:t>
            </a:fld>
            <a:endParaRPr lang="en-US"/>
          </a:p>
        </p:txBody>
      </p:sp>
      <p:sp>
        <p:nvSpPr>
          <p:cNvPr id="6" name="Footer Placeholder 5"/>
          <p:cNvSpPr>
            <a:spLocks noGrp="1"/>
          </p:cNvSpPr>
          <p:nvPr>
            <p:ph type="ftr" sz="quarter" idx="12"/>
          </p:nvPr>
        </p:nvSpPr>
        <p:spPr>
          <a:xfrm>
            <a:off x="2297873" y="4881348"/>
            <a:ext cx="3179704" cy="194274"/>
          </a:xfrm>
        </p:spPr>
        <p:txBody>
          <a:bodyPr/>
          <a:lstStyle/>
          <a:p>
            <a:r>
              <a:rPr lang="en-US"/>
              <a:t>FY21 Operating Budget Forum</a:t>
            </a:r>
          </a:p>
        </p:txBody>
      </p:sp>
      <p:sp>
        <p:nvSpPr>
          <p:cNvPr id="8" name="Picture Placeholder 7"/>
          <p:cNvSpPr>
            <a:spLocks noGrp="1"/>
          </p:cNvSpPr>
          <p:nvPr>
            <p:ph type="pic" sz="quarter" idx="13"/>
          </p:nvPr>
        </p:nvSpPr>
        <p:spPr>
          <a:xfrm>
            <a:off x="6995160" y="4903521"/>
            <a:ext cx="562816" cy="149192"/>
          </a:xfrm>
          <a:prstGeom prst="rect">
            <a:avLst/>
          </a:prstGeom>
        </p:spPr>
        <p:txBody>
          <a:bodyPr/>
          <a:lstStyle>
            <a:lvl1pPr>
              <a:defRPr sz="675" b="0" i="0">
                <a:latin typeface="Lato Light" charset="0"/>
                <a:ea typeface="Lato Light" charset="0"/>
                <a:cs typeface="Lato Light" charset="0"/>
              </a:defRPr>
            </a:lvl1pPr>
          </a:lstStyle>
          <a:p>
            <a:endParaRPr lang="en-US"/>
          </a:p>
        </p:txBody>
      </p:sp>
      <p:sp>
        <p:nvSpPr>
          <p:cNvPr id="15" name="Picture Placeholder 3"/>
          <p:cNvSpPr>
            <a:spLocks noGrp="1"/>
          </p:cNvSpPr>
          <p:nvPr>
            <p:ph type="pic" sz="quarter" idx="10"/>
          </p:nvPr>
        </p:nvSpPr>
        <p:spPr>
          <a:xfrm>
            <a:off x="3238500" y="1824039"/>
            <a:ext cx="1019904" cy="677466"/>
          </a:xfrm>
          <a:prstGeom prst="rect">
            <a:avLst/>
          </a:prstGeom>
        </p:spPr>
        <p:txBody>
          <a:bodyPr/>
          <a:lstStyle>
            <a:lvl1pPr>
              <a:defRPr sz="750" b="0" i="0">
                <a:solidFill>
                  <a:schemeClr val="bg2"/>
                </a:solidFill>
                <a:latin typeface="Lato Light" charset="0"/>
                <a:ea typeface="Lato Light" charset="0"/>
                <a:cs typeface="Lato Light" charset="0"/>
              </a:defRPr>
            </a:lvl1pPr>
          </a:lstStyle>
          <a:p>
            <a:endParaRPr lang="en-US"/>
          </a:p>
        </p:txBody>
      </p:sp>
      <p:sp>
        <p:nvSpPr>
          <p:cNvPr id="18" name="Picture Placeholder 3"/>
          <p:cNvSpPr>
            <a:spLocks noGrp="1"/>
          </p:cNvSpPr>
          <p:nvPr>
            <p:ph type="pic" sz="quarter" idx="14"/>
          </p:nvPr>
        </p:nvSpPr>
        <p:spPr>
          <a:xfrm>
            <a:off x="4575182" y="1824039"/>
            <a:ext cx="1019904" cy="677466"/>
          </a:xfrm>
          <a:prstGeom prst="rect">
            <a:avLst/>
          </a:prstGeom>
        </p:spPr>
        <p:txBody>
          <a:bodyPr/>
          <a:lstStyle>
            <a:lvl1pPr>
              <a:defRPr sz="750" b="0" i="0">
                <a:solidFill>
                  <a:schemeClr val="bg2"/>
                </a:solidFill>
                <a:latin typeface="Lato Light" charset="0"/>
                <a:ea typeface="Lato Light" charset="0"/>
                <a:cs typeface="Lato Light" charset="0"/>
              </a:defRPr>
            </a:lvl1pPr>
          </a:lstStyle>
          <a:p>
            <a:endParaRPr lang="en-US"/>
          </a:p>
        </p:txBody>
      </p:sp>
      <p:sp>
        <p:nvSpPr>
          <p:cNvPr id="26" name="Picture Placeholder 3"/>
          <p:cNvSpPr>
            <a:spLocks noGrp="1"/>
          </p:cNvSpPr>
          <p:nvPr>
            <p:ph type="pic" sz="quarter" idx="15"/>
          </p:nvPr>
        </p:nvSpPr>
        <p:spPr>
          <a:xfrm>
            <a:off x="5916134" y="1824039"/>
            <a:ext cx="1019904" cy="677466"/>
          </a:xfrm>
          <a:prstGeom prst="rect">
            <a:avLst/>
          </a:prstGeom>
        </p:spPr>
        <p:txBody>
          <a:bodyPr/>
          <a:lstStyle>
            <a:lvl1pPr>
              <a:defRPr sz="750" b="0" i="0">
                <a:solidFill>
                  <a:schemeClr val="bg2"/>
                </a:solidFill>
                <a:latin typeface="Lato Light" charset="0"/>
                <a:ea typeface="Lato Light" charset="0"/>
                <a:cs typeface="Lato Light" charset="0"/>
              </a:defRPr>
            </a:lvl1pPr>
          </a:lstStyle>
          <a:p>
            <a:endParaRPr lang="en-US"/>
          </a:p>
        </p:txBody>
      </p:sp>
    </p:spTree>
    <p:extLst>
      <p:ext uri="{BB962C8B-B14F-4D97-AF65-F5344CB8AC3E}">
        <p14:creationId xmlns:p14="http://schemas.microsoft.com/office/powerpoint/2010/main" val="122234344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Mocup Img">
    <p:spTree>
      <p:nvGrpSpPr>
        <p:cNvPr id="1" name=""/>
        <p:cNvGrpSpPr/>
        <p:nvPr/>
      </p:nvGrpSpPr>
      <p:grpSpPr>
        <a:xfrm>
          <a:off x="0" y="0"/>
          <a:ext cx="0" cy="0"/>
          <a:chOff x="0" y="0"/>
          <a:chExt cx="0" cy="0"/>
        </a:xfrm>
      </p:grpSpPr>
      <p:sp>
        <p:nvSpPr>
          <p:cNvPr id="19" name="Rectangle 17"/>
          <p:cNvSpPr>
            <a:spLocks/>
          </p:cNvSpPr>
          <p:nvPr userDrawn="1"/>
        </p:nvSpPr>
        <p:spPr bwMode="auto">
          <a:xfrm rot="10800000" flipH="1">
            <a:off x="1" y="4844526"/>
            <a:ext cx="7775449" cy="297628"/>
          </a:xfrm>
          <a:prstGeom prst="rect">
            <a:avLst/>
          </a:prstGeom>
          <a:solidFill>
            <a:schemeClr val="bg1">
              <a:lumMod val="95000"/>
              <a:alpha val="90000"/>
            </a:schemeClr>
          </a:solidFill>
          <a:ln>
            <a:noFill/>
          </a:ln>
        </p:spPr>
        <p:txBody>
          <a:bodyPr lIns="0" tIns="0" rIns="0" bIns="0"/>
          <a:lstStyle/>
          <a:p>
            <a:endParaRPr lang="en-US" sz="1575" u="sng"/>
          </a:p>
        </p:txBody>
      </p:sp>
      <p:grpSp>
        <p:nvGrpSpPr>
          <p:cNvPr id="20" name="Group 19"/>
          <p:cNvGrpSpPr/>
          <p:nvPr userDrawn="1"/>
        </p:nvGrpSpPr>
        <p:grpSpPr>
          <a:xfrm>
            <a:off x="605173" y="4939155"/>
            <a:ext cx="75299" cy="88468"/>
            <a:chOff x="566572" y="4914901"/>
            <a:chExt cx="123991" cy="123825"/>
          </a:xfrm>
        </p:grpSpPr>
        <p:sp>
          <p:nvSpPr>
            <p:cNvPr id="21" name="Oval 20">
              <a:hlinkClick r:id="" action="ppaction://hlinkshowjump?jump=nextslide"/>
            </p:cNvPr>
            <p:cNvSpPr>
              <a:spLocks/>
            </p:cNvSpPr>
            <p:nvPr/>
          </p:nvSpPr>
          <p:spPr bwMode="auto">
            <a:xfrm>
              <a:off x="566572" y="4914901"/>
              <a:ext cx="123991" cy="123825"/>
            </a:xfrm>
            <a:prstGeom prst="ellipse">
              <a:avLst/>
            </a:prstGeom>
            <a:noFill/>
            <a:ln w="15875" cap="flat">
              <a:solidFill>
                <a:schemeClr val="tx1">
                  <a:alpha val="30000"/>
                </a:schemeClr>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sz="1575" u="none"/>
            </a:p>
          </p:txBody>
        </p:sp>
        <p:sp>
          <p:nvSpPr>
            <p:cNvPr id="22" name="AutoShape 21">
              <a:hlinkClick r:id="" action="ppaction://hlinkshowjump?jump=nextslide"/>
            </p:cNvPr>
            <p:cNvSpPr>
              <a:spLocks/>
            </p:cNvSpPr>
            <p:nvPr/>
          </p:nvSpPr>
          <p:spPr bwMode="auto">
            <a:xfrm rot="5400000">
              <a:off x="600342" y="4955355"/>
              <a:ext cx="63104" cy="40536"/>
            </a:xfrm>
            <a:prstGeom prst="triangle">
              <a:avLst>
                <a:gd name="adj" fmla="val 50000"/>
              </a:avLst>
            </a:prstGeom>
            <a:solidFill>
              <a:schemeClr val="tx1">
                <a:alpha val="30000"/>
              </a:schemeClr>
            </a:solidFill>
            <a:ln>
              <a:noFill/>
            </a:ln>
          </p:spPr>
          <p:txBody>
            <a:bodyPr lIns="0" tIns="0" rIns="0" bIns="0"/>
            <a:lstStyle/>
            <a:p>
              <a:endParaRPr lang="en-US" sz="1575" u="none"/>
            </a:p>
          </p:txBody>
        </p:sp>
      </p:grpSp>
      <p:grpSp>
        <p:nvGrpSpPr>
          <p:cNvPr id="23" name="Group 22"/>
          <p:cNvGrpSpPr/>
          <p:nvPr userDrawn="1"/>
        </p:nvGrpSpPr>
        <p:grpSpPr>
          <a:xfrm>
            <a:off x="213792" y="4938304"/>
            <a:ext cx="75877" cy="89576"/>
            <a:chOff x="247055" y="4914306"/>
            <a:chExt cx="123991" cy="124421"/>
          </a:xfrm>
        </p:grpSpPr>
        <p:sp>
          <p:nvSpPr>
            <p:cNvPr id="24" name="Oval 23">
              <a:hlinkClick r:id="" action="ppaction://hlinkshowjump?jump=previousslide"/>
            </p:cNvPr>
            <p:cNvSpPr>
              <a:spLocks/>
            </p:cNvSpPr>
            <p:nvPr/>
          </p:nvSpPr>
          <p:spPr bwMode="auto">
            <a:xfrm rot="10800000">
              <a:off x="247055" y="4914306"/>
              <a:ext cx="123991" cy="124421"/>
            </a:xfrm>
            <a:prstGeom prst="ellipse">
              <a:avLst/>
            </a:prstGeom>
            <a:noFill/>
            <a:ln w="15875" cap="flat">
              <a:solidFill>
                <a:schemeClr val="tx1">
                  <a:alpha val="30000"/>
                </a:schemeClr>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sz="1575" u="none"/>
            </a:p>
          </p:txBody>
        </p:sp>
        <p:sp>
          <p:nvSpPr>
            <p:cNvPr id="25" name="AutoShape 24">
              <a:hlinkClick r:id="" action="ppaction://hlinkshowjump?jump=previousslide"/>
            </p:cNvPr>
            <p:cNvSpPr>
              <a:spLocks/>
            </p:cNvSpPr>
            <p:nvPr/>
          </p:nvSpPr>
          <p:spPr bwMode="auto">
            <a:xfrm rot="16200000">
              <a:off x="269001" y="4952464"/>
              <a:ext cx="63406" cy="40535"/>
            </a:xfrm>
            <a:prstGeom prst="triangle">
              <a:avLst>
                <a:gd name="adj" fmla="val 50000"/>
              </a:avLst>
            </a:prstGeom>
            <a:solidFill>
              <a:schemeClr val="tx1">
                <a:alpha val="30000"/>
              </a:schemeClr>
            </a:solidFill>
            <a:ln>
              <a:noFill/>
            </a:ln>
          </p:spPr>
          <p:txBody>
            <a:bodyPr lIns="0" tIns="0" rIns="0" bIns="0"/>
            <a:lstStyle/>
            <a:p>
              <a:endParaRPr lang="en-US" sz="1575" u="none"/>
            </a:p>
          </p:txBody>
        </p:sp>
      </p:grpSp>
      <p:sp>
        <p:nvSpPr>
          <p:cNvPr id="3" name="Slide Number Placeholder 2"/>
          <p:cNvSpPr>
            <a:spLocks noGrp="1"/>
          </p:cNvSpPr>
          <p:nvPr>
            <p:ph type="sldNum" sz="quarter" idx="11"/>
          </p:nvPr>
        </p:nvSpPr>
        <p:spPr>
          <a:xfrm>
            <a:off x="276945" y="4860098"/>
            <a:ext cx="341026" cy="193041"/>
          </a:xfrm>
          <a:prstGeom prst="rect">
            <a:avLst/>
          </a:prstGeom>
        </p:spPr>
        <p:txBody>
          <a:bodyPr/>
          <a:lstStyle>
            <a:lvl1pPr>
              <a:defRPr sz="675" b="1" i="0">
                <a:solidFill>
                  <a:schemeClr val="tx1">
                    <a:alpha val="30000"/>
                  </a:schemeClr>
                </a:solidFill>
                <a:latin typeface="Lato" charset="0"/>
                <a:ea typeface="Lato" charset="0"/>
                <a:cs typeface="Lato" charset="0"/>
              </a:defRPr>
            </a:lvl1pPr>
          </a:lstStyle>
          <a:p>
            <a:fld id="{C3929991-3F91-D343-BFF2-32848ABE790B}" type="slidenum">
              <a:rPr lang="en-US" smtClean="0"/>
              <a:pPr/>
              <a:t>‹#›</a:t>
            </a:fld>
            <a:endParaRPr lang="en-US"/>
          </a:p>
        </p:txBody>
      </p:sp>
      <p:sp>
        <p:nvSpPr>
          <p:cNvPr id="6" name="Footer Placeholder 5"/>
          <p:cNvSpPr>
            <a:spLocks noGrp="1"/>
          </p:cNvSpPr>
          <p:nvPr>
            <p:ph type="ftr" sz="quarter" idx="12"/>
          </p:nvPr>
        </p:nvSpPr>
        <p:spPr>
          <a:xfrm>
            <a:off x="2297873" y="4881348"/>
            <a:ext cx="3179704" cy="194274"/>
          </a:xfrm>
        </p:spPr>
        <p:txBody>
          <a:bodyPr/>
          <a:lstStyle/>
          <a:p>
            <a:r>
              <a:rPr lang="en-US"/>
              <a:t>FY21 Operating Budget Forum</a:t>
            </a:r>
          </a:p>
        </p:txBody>
      </p:sp>
      <p:sp>
        <p:nvSpPr>
          <p:cNvPr id="8" name="Picture Placeholder 7"/>
          <p:cNvSpPr>
            <a:spLocks noGrp="1"/>
          </p:cNvSpPr>
          <p:nvPr>
            <p:ph type="pic" sz="quarter" idx="13"/>
          </p:nvPr>
        </p:nvSpPr>
        <p:spPr>
          <a:xfrm>
            <a:off x="6995160" y="4903521"/>
            <a:ext cx="562816" cy="149192"/>
          </a:xfrm>
          <a:prstGeom prst="rect">
            <a:avLst/>
          </a:prstGeom>
        </p:spPr>
        <p:txBody>
          <a:bodyPr/>
          <a:lstStyle>
            <a:lvl1pPr>
              <a:defRPr sz="675" b="0" i="0">
                <a:latin typeface="Lato Light" charset="0"/>
                <a:ea typeface="Lato Light" charset="0"/>
                <a:cs typeface="Lato Light" charset="0"/>
              </a:defRPr>
            </a:lvl1pPr>
          </a:lstStyle>
          <a:p>
            <a:endParaRPr lang="en-US"/>
          </a:p>
        </p:txBody>
      </p:sp>
      <p:sp>
        <p:nvSpPr>
          <p:cNvPr id="15" name="Picture Placeholder 3"/>
          <p:cNvSpPr>
            <a:spLocks noGrp="1"/>
          </p:cNvSpPr>
          <p:nvPr>
            <p:ph type="pic" sz="quarter" idx="10"/>
          </p:nvPr>
        </p:nvSpPr>
        <p:spPr>
          <a:xfrm>
            <a:off x="1045798" y="839449"/>
            <a:ext cx="2189521" cy="3726786"/>
          </a:xfrm>
          <a:prstGeom prst="rect">
            <a:avLst/>
          </a:prstGeom>
        </p:spPr>
        <p:txBody>
          <a:bodyPr/>
          <a:lstStyle>
            <a:lvl1pPr>
              <a:defRPr sz="750" b="0" i="0">
                <a:solidFill>
                  <a:schemeClr val="bg2"/>
                </a:solidFill>
                <a:latin typeface="Lato Light" charset="0"/>
                <a:ea typeface="Lato Light" charset="0"/>
                <a:cs typeface="Lato Light" charset="0"/>
              </a:defRPr>
            </a:lvl1pPr>
          </a:lstStyle>
          <a:p>
            <a:endParaRPr lang="en-US"/>
          </a:p>
        </p:txBody>
      </p:sp>
    </p:spTree>
    <p:extLst>
      <p:ext uri="{BB962C8B-B14F-4D97-AF65-F5344CB8AC3E}">
        <p14:creationId xmlns:p14="http://schemas.microsoft.com/office/powerpoint/2010/main" val="191566422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Couple Img Mockup">
    <p:spTree>
      <p:nvGrpSpPr>
        <p:cNvPr id="1" name=""/>
        <p:cNvGrpSpPr/>
        <p:nvPr/>
      </p:nvGrpSpPr>
      <p:grpSpPr>
        <a:xfrm>
          <a:off x="0" y="0"/>
          <a:ext cx="0" cy="0"/>
          <a:chOff x="0" y="0"/>
          <a:chExt cx="0" cy="0"/>
        </a:xfrm>
      </p:grpSpPr>
      <p:sp>
        <p:nvSpPr>
          <p:cNvPr id="19" name="Rectangle 17"/>
          <p:cNvSpPr>
            <a:spLocks/>
          </p:cNvSpPr>
          <p:nvPr userDrawn="1"/>
        </p:nvSpPr>
        <p:spPr bwMode="auto">
          <a:xfrm rot="10800000" flipH="1">
            <a:off x="1" y="4844526"/>
            <a:ext cx="7775449" cy="297628"/>
          </a:xfrm>
          <a:prstGeom prst="rect">
            <a:avLst/>
          </a:prstGeom>
          <a:solidFill>
            <a:schemeClr val="bg1">
              <a:lumMod val="95000"/>
              <a:alpha val="90000"/>
            </a:schemeClr>
          </a:solidFill>
          <a:ln>
            <a:noFill/>
          </a:ln>
        </p:spPr>
        <p:txBody>
          <a:bodyPr lIns="0" tIns="0" rIns="0" bIns="0"/>
          <a:lstStyle/>
          <a:p>
            <a:endParaRPr lang="en-US" sz="1575" u="sng"/>
          </a:p>
        </p:txBody>
      </p:sp>
      <p:grpSp>
        <p:nvGrpSpPr>
          <p:cNvPr id="20" name="Group 19"/>
          <p:cNvGrpSpPr/>
          <p:nvPr userDrawn="1"/>
        </p:nvGrpSpPr>
        <p:grpSpPr>
          <a:xfrm>
            <a:off x="605173" y="4939155"/>
            <a:ext cx="75299" cy="88468"/>
            <a:chOff x="566572" y="4914901"/>
            <a:chExt cx="123991" cy="123825"/>
          </a:xfrm>
        </p:grpSpPr>
        <p:sp>
          <p:nvSpPr>
            <p:cNvPr id="21" name="Oval 20">
              <a:hlinkClick r:id="" action="ppaction://hlinkshowjump?jump=nextslide"/>
            </p:cNvPr>
            <p:cNvSpPr>
              <a:spLocks/>
            </p:cNvSpPr>
            <p:nvPr/>
          </p:nvSpPr>
          <p:spPr bwMode="auto">
            <a:xfrm>
              <a:off x="566572" y="4914901"/>
              <a:ext cx="123991" cy="123825"/>
            </a:xfrm>
            <a:prstGeom prst="ellipse">
              <a:avLst/>
            </a:prstGeom>
            <a:noFill/>
            <a:ln w="15875" cap="flat">
              <a:solidFill>
                <a:schemeClr val="tx1">
                  <a:alpha val="30000"/>
                </a:schemeClr>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sz="1575" u="none"/>
            </a:p>
          </p:txBody>
        </p:sp>
        <p:sp>
          <p:nvSpPr>
            <p:cNvPr id="22" name="AutoShape 21">
              <a:hlinkClick r:id="" action="ppaction://hlinkshowjump?jump=nextslide"/>
            </p:cNvPr>
            <p:cNvSpPr>
              <a:spLocks/>
            </p:cNvSpPr>
            <p:nvPr/>
          </p:nvSpPr>
          <p:spPr bwMode="auto">
            <a:xfrm rot="5400000">
              <a:off x="600342" y="4955355"/>
              <a:ext cx="63104" cy="40536"/>
            </a:xfrm>
            <a:prstGeom prst="triangle">
              <a:avLst>
                <a:gd name="adj" fmla="val 50000"/>
              </a:avLst>
            </a:prstGeom>
            <a:solidFill>
              <a:schemeClr val="tx1">
                <a:alpha val="30000"/>
              </a:schemeClr>
            </a:solidFill>
            <a:ln>
              <a:noFill/>
            </a:ln>
          </p:spPr>
          <p:txBody>
            <a:bodyPr lIns="0" tIns="0" rIns="0" bIns="0"/>
            <a:lstStyle/>
            <a:p>
              <a:endParaRPr lang="en-US" sz="1575" u="none"/>
            </a:p>
          </p:txBody>
        </p:sp>
      </p:grpSp>
      <p:grpSp>
        <p:nvGrpSpPr>
          <p:cNvPr id="23" name="Group 22"/>
          <p:cNvGrpSpPr/>
          <p:nvPr userDrawn="1"/>
        </p:nvGrpSpPr>
        <p:grpSpPr>
          <a:xfrm>
            <a:off x="213792" y="4938304"/>
            <a:ext cx="75877" cy="89576"/>
            <a:chOff x="247055" y="4914306"/>
            <a:chExt cx="123991" cy="124421"/>
          </a:xfrm>
        </p:grpSpPr>
        <p:sp>
          <p:nvSpPr>
            <p:cNvPr id="24" name="Oval 23">
              <a:hlinkClick r:id="" action="ppaction://hlinkshowjump?jump=previousslide"/>
            </p:cNvPr>
            <p:cNvSpPr>
              <a:spLocks/>
            </p:cNvSpPr>
            <p:nvPr/>
          </p:nvSpPr>
          <p:spPr bwMode="auto">
            <a:xfrm rot="10800000">
              <a:off x="247055" y="4914306"/>
              <a:ext cx="123991" cy="124421"/>
            </a:xfrm>
            <a:prstGeom prst="ellipse">
              <a:avLst/>
            </a:prstGeom>
            <a:noFill/>
            <a:ln w="15875" cap="flat">
              <a:solidFill>
                <a:schemeClr val="tx1">
                  <a:alpha val="30000"/>
                </a:schemeClr>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sz="1575" u="none"/>
            </a:p>
          </p:txBody>
        </p:sp>
        <p:sp>
          <p:nvSpPr>
            <p:cNvPr id="25" name="AutoShape 24">
              <a:hlinkClick r:id="" action="ppaction://hlinkshowjump?jump=previousslide"/>
            </p:cNvPr>
            <p:cNvSpPr>
              <a:spLocks/>
            </p:cNvSpPr>
            <p:nvPr/>
          </p:nvSpPr>
          <p:spPr bwMode="auto">
            <a:xfrm rot="16200000">
              <a:off x="269001" y="4952464"/>
              <a:ext cx="63406" cy="40535"/>
            </a:xfrm>
            <a:prstGeom prst="triangle">
              <a:avLst>
                <a:gd name="adj" fmla="val 50000"/>
              </a:avLst>
            </a:prstGeom>
            <a:solidFill>
              <a:schemeClr val="tx1">
                <a:alpha val="30000"/>
              </a:schemeClr>
            </a:solidFill>
            <a:ln>
              <a:noFill/>
            </a:ln>
          </p:spPr>
          <p:txBody>
            <a:bodyPr lIns="0" tIns="0" rIns="0" bIns="0"/>
            <a:lstStyle/>
            <a:p>
              <a:endParaRPr lang="en-US" sz="1575" u="none"/>
            </a:p>
          </p:txBody>
        </p:sp>
      </p:grpSp>
      <p:sp>
        <p:nvSpPr>
          <p:cNvPr id="3" name="Slide Number Placeholder 2"/>
          <p:cNvSpPr>
            <a:spLocks noGrp="1"/>
          </p:cNvSpPr>
          <p:nvPr>
            <p:ph type="sldNum" sz="quarter" idx="11"/>
          </p:nvPr>
        </p:nvSpPr>
        <p:spPr>
          <a:xfrm>
            <a:off x="276945" y="4860098"/>
            <a:ext cx="341026" cy="193041"/>
          </a:xfrm>
          <a:prstGeom prst="rect">
            <a:avLst/>
          </a:prstGeom>
        </p:spPr>
        <p:txBody>
          <a:bodyPr/>
          <a:lstStyle>
            <a:lvl1pPr>
              <a:defRPr sz="675" b="1" i="0">
                <a:solidFill>
                  <a:schemeClr val="tx1">
                    <a:alpha val="30000"/>
                  </a:schemeClr>
                </a:solidFill>
                <a:latin typeface="Lato" charset="0"/>
                <a:ea typeface="Lato" charset="0"/>
                <a:cs typeface="Lato" charset="0"/>
              </a:defRPr>
            </a:lvl1pPr>
          </a:lstStyle>
          <a:p>
            <a:fld id="{C3929991-3F91-D343-BFF2-32848ABE790B}" type="slidenum">
              <a:rPr lang="en-US" smtClean="0"/>
              <a:pPr/>
              <a:t>‹#›</a:t>
            </a:fld>
            <a:endParaRPr lang="en-US"/>
          </a:p>
        </p:txBody>
      </p:sp>
      <p:sp>
        <p:nvSpPr>
          <p:cNvPr id="6" name="Footer Placeholder 5"/>
          <p:cNvSpPr>
            <a:spLocks noGrp="1"/>
          </p:cNvSpPr>
          <p:nvPr>
            <p:ph type="ftr" sz="quarter" idx="12"/>
          </p:nvPr>
        </p:nvSpPr>
        <p:spPr>
          <a:xfrm>
            <a:off x="2297873" y="4881348"/>
            <a:ext cx="3179704" cy="194274"/>
          </a:xfrm>
        </p:spPr>
        <p:txBody>
          <a:bodyPr/>
          <a:lstStyle/>
          <a:p>
            <a:r>
              <a:rPr lang="en-US"/>
              <a:t>FY21 Operating Budget Forum</a:t>
            </a:r>
          </a:p>
        </p:txBody>
      </p:sp>
      <p:sp>
        <p:nvSpPr>
          <p:cNvPr id="8" name="Picture Placeholder 7"/>
          <p:cNvSpPr>
            <a:spLocks noGrp="1"/>
          </p:cNvSpPr>
          <p:nvPr>
            <p:ph type="pic" sz="quarter" idx="13"/>
          </p:nvPr>
        </p:nvSpPr>
        <p:spPr>
          <a:xfrm>
            <a:off x="6995160" y="4903521"/>
            <a:ext cx="562816" cy="149192"/>
          </a:xfrm>
          <a:prstGeom prst="rect">
            <a:avLst/>
          </a:prstGeom>
        </p:spPr>
        <p:txBody>
          <a:bodyPr/>
          <a:lstStyle>
            <a:lvl1pPr>
              <a:defRPr sz="675" b="0" i="0">
                <a:latin typeface="Lato Light" charset="0"/>
                <a:ea typeface="Lato Light" charset="0"/>
                <a:cs typeface="Lato Light" charset="0"/>
              </a:defRPr>
            </a:lvl1pPr>
          </a:lstStyle>
          <a:p>
            <a:endParaRPr lang="en-US"/>
          </a:p>
        </p:txBody>
      </p:sp>
      <p:sp>
        <p:nvSpPr>
          <p:cNvPr id="15" name="Picture Placeholder 3"/>
          <p:cNvSpPr>
            <a:spLocks noGrp="1"/>
          </p:cNvSpPr>
          <p:nvPr>
            <p:ph type="pic" sz="quarter" idx="10"/>
          </p:nvPr>
        </p:nvSpPr>
        <p:spPr>
          <a:xfrm>
            <a:off x="2247712" y="2000251"/>
            <a:ext cx="1403697" cy="1647825"/>
          </a:xfrm>
          <a:prstGeom prst="rect">
            <a:avLst/>
          </a:prstGeom>
        </p:spPr>
        <p:txBody>
          <a:bodyPr/>
          <a:lstStyle>
            <a:lvl1pPr>
              <a:defRPr sz="750" b="0" i="0">
                <a:solidFill>
                  <a:schemeClr val="bg2"/>
                </a:solidFill>
                <a:latin typeface="Lato Light" charset="0"/>
                <a:ea typeface="Lato Light" charset="0"/>
                <a:cs typeface="Lato Light" charset="0"/>
              </a:defRPr>
            </a:lvl1pPr>
          </a:lstStyle>
          <a:p>
            <a:endParaRPr lang="en-US"/>
          </a:p>
        </p:txBody>
      </p:sp>
      <p:sp>
        <p:nvSpPr>
          <p:cNvPr id="17" name="Picture Placeholder 3"/>
          <p:cNvSpPr>
            <a:spLocks noGrp="1"/>
          </p:cNvSpPr>
          <p:nvPr>
            <p:ph type="pic" sz="quarter" idx="14"/>
          </p:nvPr>
        </p:nvSpPr>
        <p:spPr>
          <a:xfrm>
            <a:off x="2247712" y="661394"/>
            <a:ext cx="843529" cy="1337765"/>
          </a:xfrm>
          <a:prstGeom prst="rect">
            <a:avLst/>
          </a:prstGeom>
        </p:spPr>
        <p:txBody>
          <a:bodyPr/>
          <a:lstStyle>
            <a:lvl1pPr>
              <a:defRPr sz="750" b="0" i="0">
                <a:solidFill>
                  <a:schemeClr val="bg2"/>
                </a:solidFill>
                <a:latin typeface="Lato Light" charset="0"/>
                <a:ea typeface="Lato Light" charset="0"/>
                <a:cs typeface="Lato Light" charset="0"/>
              </a:defRPr>
            </a:lvl1pPr>
          </a:lstStyle>
          <a:p>
            <a:endParaRPr lang="en-US"/>
          </a:p>
        </p:txBody>
      </p:sp>
    </p:spTree>
    <p:extLst>
      <p:ext uri="{BB962C8B-B14F-4D97-AF65-F5344CB8AC3E}">
        <p14:creationId xmlns:p14="http://schemas.microsoft.com/office/powerpoint/2010/main" val="1542537541"/>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Custom Mockup 2">
    <p:spTree>
      <p:nvGrpSpPr>
        <p:cNvPr id="1" name=""/>
        <p:cNvGrpSpPr/>
        <p:nvPr/>
      </p:nvGrpSpPr>
      <p:grpSpPr>
        <a:xfrm>
          <a:off x="0" y="0"/>
          <a:ext cx="0" cy="0"/>
          <a:chOff x="0" y="0"/>
          <a:chExt cx="0" cy="0"/>
        </a:xfrm>
      </p:grpSpPr>
      <p:sp>
        <p:nvSpPr>
          <p:cNvPr id="19" name="Rectangle 17"/>
          <p:cNvSpPr>
            <a:spLocks/>
          </p:cNvSpPr>
          <p:nvPr userDrawn="1"/>
        </p:nvSpPr>
        <p:spPr bwMode="auto">
          <a:xfrm rot="10800000" flipH="1">
            <a:off x="1" y="4844526"/>
            <a:ext cx="7775449" cy="297628"/>
          </a:xfrm>
          <a:prstGeom prst="rect">
            <a:avLst/>
          </a:prstGeom>
          <a:solidFill>
            <a:schemeClr val="bg1">
              <a:lumMod val="95000"/>
              <a:alpha val="90000"/>
            </a:schemeClr>
          </a:solidFill>
          <a:ln>
            <a:noFill/>
          </a:ln>
        </p:spPr>
        <p:txBody>
          <a:bodyPr lIns="0" tIns="0" rIns="0" bIns="0"/>
          <a:lstStyle/>
          <a:p>
            <a:endParaRPr lang="en-US" sz="1575" u="sng"/>
          </a:p>
        </p:txBody>
      </p:sp>
      <p:grpSp>
        <p:nvGrpSpPr>
          <p:cNvPr id="20" name="Group 19"/>
          <p:cNvGrpSpPr/>
          <p:nvPr userDrawn="1"/>
        </p:nvGrpSpPr>
        <p:grpSpPr>
          <a:xfrm>
            <a:off x="605173" y="4939155"/>
            <a:ext cx="75299" cy="88468"/>
            <a:chOff x="566572" y="4914901"/>
            <a:chExt cx="123991" cy="123825"/>
          </a:xfrm>
        </p:grpSpPr>
        <p:sp>
          <p:nvSpPr>
            <p:cNvPr id="21" name="Oval 20">
              <a:hlinkClick r:id="" action="ppaction://hlinkshowjump?jump=nextslide"/>
            </p:cNvPr>
            <p:cNvSpPr>
              <a:spLocks/>
            </p:cNvSpPr>
            <p:nvPr/>
          </p:nvSpPr>
          <p:spPr bwMode="auto">
            <a:xfrm>
              <a:off x="566572" y="4914901"/>
              <a:ext cx="123991" cy="123825"/>
            </a:xfrm>
            <a:prstGeom prst="ellipse">
              <a:avLst/>
            </a:prstGeom>
            <a:noFill/>
            <a:ln w="15875" cap="flat">
              <a:solidFill>
                <a:schemeClr val="tx1">
                  <a:alpha val="30000"/>
                </a:schemeClr>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sz="1575" u="none"/>
            </a:p>
          </p:txBody>
        </p:sp>
        <p:sp>
          <p:nvSpPr>
            <p:cNvPr id="22" name="AutoShape 21">
              <a:hlinkClick r:id="" action="ppaction://hlinkshowjump?jump=nextslide"/>
            </p:cNvPr>
            <p:cNvSpPr>
              <a:spLocks/>
            </p:cNvSpPr>
            <p:nvPr/>
          </p:nvSpPr>
          <p:spPr bwMode="auto">
            <a:xfrm rot="5400000">
              <a:off x="600342" y="4955355"/>
              <a:ext cx="63104" cy="40536"/>
            </a:xfrm>
            <a:prstGeom prst="triangle">
              <a:avLst>
                <a:gd name="adj" fmla="val 50000"/>
              </a:avLst>
            </a:prstGeom>
            <a:solidFill>
              <a:schemeClr val="tx1">
                <a:alpha val="30000"/>
              </a:schemeClr>
            </a:solidFill>
            <a:ln>
              <a:noFill/>
            </a:ln>
          </p:spPr>
          <p:txBody>
            <a:bodyPr lIns="0" tIns="0" rIns="0" bIns="0"/>
            <a:lstStyle/>
            <a:p>
              <a:endParaRPr lang="en-US" sz="1575" u="none"/>
            </a:p>
          </p:txBody>
        </p:sp>
      </p:grpSp>
      <p:grpSp>
        <p:nvGrpSpPr>
          <p:cNvPr id="23" name="Group 22"/>
          <p:cNvGrpSpPr/>
          <p:nvPr userDrawn="1"/>
        </p:nvGrpSpPr>
        <p:grpSpPr>
          <a:xfrm>
            <a:off x="213792" y="4938304"/>
            <a:ext cx="75877" cy="89576"/>
            <a:chOff x="247055" y="4914306"/>
            <a:chExt cx="123991" cy="124421"/>
          </a:xfrm>
        </p:grpSpPr>
        <p:sp>
          <p:nvSpPr>
            <p:cNvPr id="24" name="Oval 23">
              <a:hlinkClick r:id="" action="ppaction://hlinkshowjump?jump=previousslide"/>
            </p:cNvPr>
            <p:cNvSpPr>
              <a:spLocks/>
            </p:cNvSpPr>
            <p:nvPr/>
          </p:nvSpPr>
          <p:spPr bwMode="auto">
            <a:xfrm rot="10800000">
              <a:off x="247055" y="4914306"/>
              <a:ext cx="123991" cy="124421"/>
            </a:xfrm>
            <a:prstGeom prst="ellipse">
              <a:avLst/>
            </a:prstGeom>
            <a:noFill/>
            <a:ln w="15875" cap="flat">
              <a:solidFill>
                <a:schemeClr val="tx1">
                  <a:alpha val="30000"/>
                </a:schemeClr>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sz="1575" u="none"/>
            </a:p>
          </p:txBody>
        </p:sp>
        <p:sp>
          <p:nvSpPr>
            <p:cNvPr id="25" name="AutoShape 24">
              <a:hlinkClick r:id="" action="ppaction://hlinkshowjump?jump=previousslide"/>
            </p:cNvPr>
            <p:cNvSpPr>
              <a:spLocks/>
            </p:cNvSpPr>
            <p:nvPr/>
          </p:nvSpPr>
          <p:spPr bwMode="auto">
            <a:xfrm rot="16200000">
              <a:off x="269001" y="4952464"/>
              <a:ext cx="63406" cy="40535"/>
            </a:xfrm>
            <a:prstGeom prst="triangle">
              <a:avLst>
                <a:gd name="adj" fmla="val 50000"/>
              </a:avLst>
            </a:prstGeom>
            <a:solidFill>
              <a:schemeClr val="tx1">
                <a:alpha val="30000"/>
              </a:schemeClr>
            </a:solidFill>
            <a:ln>
              <a:noFill/>
            </a:ln>
          </p:spPr>
          <p:txBody>
            <a:bodyPr lIns="0" tIns="0" rIns="0" bIns="0"/>
            <a:lstStyle/>
            <a:p>
              <a:endParaRPr lang="en-US" sz="1575" u="none"/>
            </a:p>
          </p:txBody>
        </p:sp>
      </p:grpSp>
      <p:sp>
        <p:nvSpPr>
          <p:cNvPr id="3" name="Slide Number Placeholder 2"/>
          <p:cNvSpPr>
            <a:spLocks noGrp="1"/>
          </p:cNvSpPr>
          <p:nvPr>
            <p:ph type="sldNum" sz="quarter" idx="11"/>
          </p:nvPr>
        </p:nvSpPr>
        <p:spPr>
          <a:xfrm>
            <a:off x="276945" y="4860098"/>
            <a:ext cx="341026" cy="193041"/>
          </a:xfrm>
          <a:prstGeom prst="rect">
            <a:avLst/>
          </a:prstGeom>
        </p:spPr>
        <p:txBody>
          <a:bodyPr/>
          <a:lstStyle>
            <a:lvl1pPr>
              <a:defRPr sz="675" b="1" i="0">
                <a:solidFill>
                  <a:schemeClr val="tx1">
                    <a:alpha val="30000"/>
                  </a:schemeClr>
                </a:solidFill>
                <a:latin typeface="Lato" charset="0"/>
                <a:ea typeface="Lato" charset="0"/>
                <a:cs typeface="Lato" charset="0"/>
              </a:defRPr>
            </a:lvl1pPr>
          </a:lstStyle>
          <a:p>
            <a:fld id="{C3929991-3F91-D343-BFF2-32848ABE790B}" type="slidenum">
              <a:rPr lang="en-US" smtClean="0"/>
              <a:pPr/>
              <a:t>‹#›</a:t>
            </a:fld>
            <a:endParaRPr lang="en-US"/>
          </a:p>
        </p:txBody>
      </p:sp>
      <p:sp>
        <p:nvSpPr>
          <p:cNvPr id="6" name="Footer Placeholder 5"/>
          <p:cNvSpPr>
            <a:spLocks noGrp="1"/>
          </p:cNvSpPr>
          <p:nvPr>
            <p:ph type="ftr" sz="quarter" idx="12"/>
          </p:nvPr>
        </p:nvSpPr>
        <p:spPr>
          <a:xfrm>
            <a:off x="2297873" y="4881348"/>
            <a:ext cx="3179704" cy="194274"/>
          </a:xfrm>
        </p:spPr>
        <p:txBody>
          <a:bodyPr/>
          <a:lstStyle/>
          <a:p>
            <a:r>
              <a:rPr lang="en-US"/>
              <a:t>FY21 Operating Budget Forum</a:t>
            </a:r>
          </a:p>
        </p:txBody>
      </p:sp>
      <p:sp>
        <p:nvSpPr>
          <p:cNvPr id="8" name="Picture Placeholder 7"/>
          <p:cNvSpPr>
            <a:spLocks noGrp="1"/>
          </p:cNvSpPr>
          <p:nvPr>
            <p:ph type="pic" sz="quarter" idx="13"/>
          </p:nvPr>
        </p:nvSpPr>
        <p:spPr>
          <a:xfrm>
            <a:off x="6995160" y="4903521"/>
            <a:ext cx="562816" cy="149192"/>
          </a:xfrm>
          <a:prstGeom prst="rect">
            <a:avLst/>
          </a:prstGeom>
        </p:spPr>
        <p:txBody>
          <a:bodyPr/>
          <a:lstStyle>
            <a:lvl1pPr>
              <a:defRPr sz="675" b="0" i="0">
                <a:latin typeface="Lato Light" charset="0"/>
                <a:ea typeface="Lato Light" charset="0"/>
                <a:cs typeface="Lato Light" charset="0"/>
              </a:defRPr>
            </a:lvl1pPr>
          </a:lstStyle>
          <a:p>
            <a:endParaRPr lang="en-US"/>
          </a:p>
        </p:txBody>
      </p:sp>
      <p:sp>
        <p:nvSpPr>
          <p:cNvPr id="17" name="Picture Placeholder 3"/>
          <p:cNvSpPr>
            <a:spLocks noGrp="1"/>
          </p:cNvSpPr>
          <p:nvPr>
            <p:ph type="pic" sz="quarter" idx="14"/>
          </p:nvPr>
        </p:nvSpPr>
        <p:spPr>
          <a:xfrm>
            <a:off x="2581037" y="699543"/>
            <a:ext cx="3277107" cy="2607926"/>
          </a:xfrm>
          <a:prstGeom prst="rect">
            <a:avLst/>
          </a:prstGeom>
        </p:spPr>
        <p:txBody>
          <a:bodyPr/>
          <a:lstStyle>
            <a:lvl1pPr>
              <a:defRPr sz="750" b="0" i="0">
                <a:solidFill>
                  <a:schemeClr val="bg2"/>
                </a:solidFill>
                <a:latin typeface="Lato Light" charset="0"/>
                <a:ea typeface="Lato Light" charset="0"/>
                <a:cs typeface="Lato Light" charset="0"/>
              </a:defRPr>
            </a:lvl1pPr>
          </a:lstStyle>
          <a:p>
            <a:endParaRPr lang="en-US"/>
          </a:p>
        </p:txBody>
      </p:sp>
    </p:spTree>
    <p:extLst>
      <p:ext uri="{BB962C8B-B14F-4D97-AF65-F5344CB8AC3E}">
        <p14:creationId xmlns:p14="http://schemas.microsoft.com/office/powerpoint/2010/main" val="602297893"/>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Couple Mockup Img">
    <p:spTree>
      <p:nvGrpSpPr>
        <p:cNvPr id="1" name=""/>
        <p:cNvGrpSpPr/>
        <p:nvPr/>
      </p:nvGrpSpPr>
      <p:grpSpPr>
        <a:xfrm>
          <a:off x="0" y="0"/>
          <a:ext cx="0" cy="0"/>
          <a:chOff x="0" y="0"/>
          <a:chExt cx="0" cy="0"/>
        </a:xfrm>
      </p:grpSpPr>
      <p:sp>
        <p:nvSpPr>
          <p:cNvPr id="16" name="Picture Placeholder 3"/>
          <p:cNvSpPr>
            <a:spLocks noGrp="1"/>
          </p:cNvSpPr>
          <p:nvPr>
            <p:ph type="pic" sz="quarter" idx="10"/>
          </p:nvPr>
        </p:nvSpPr>
        <p:spPr>
          <a:xfrm>
            <a:off x="1605446" y="1183036"/>
            <a:ext cx="4574249" cy="1291273"/>
          </a:xfrm>
          <a:prstGeom prst="rect">
            <a:avLst/>
          </a:prstGeom>
        </p:spPr>
        <p:txBody>
          <a:bodyPr/>
          <a:lstStyle>
            <a:lvl1pPr>
              <a:defRPr sz="750" b="0" i="0">
                <a:solidFill>
                  <a:schemeClr val="bg2"/>
                </a:solidFill>
                <a:latin typeface="Lato Light" charset="0"/>
                <a:ea typeface="Lato Light" charset="0"/>
                <a:cs typeface="Lato Light" charset="0"/>
              </a:defRPr>
            </a:lvl1pPr>
          </a:lstStyle>
          <a:p>
            <a:endParaRPr lang="en-US"/>
          </a:p>
        </p:txBody>
      </p:sp>
      <p:sp>
        <p:nvSpPr>
          <p:cNvPr id="19" name="Rectangle 17"/>
          <p:cNvSpPr>
            <a:spLocks/>
          </p:cNvSpPr>
          <p:nvPr userDrawn="1"/>
        </p:nvSpPr>
        <p:spPr bwMode="auto">
          <a:xfrm rot="10800000" flipH="1">
            <a:off x="1" y="4844526"/>
            <a:ext cx="7775449" cy="297628"/>
          </a:xfrm>
          <a:prstGeom prst="rect">
            <a:avLst/>
          </a:prstGeom>
          <a:solidFill>
            <a:schemeClr val="bg1">
              <a:lumMod val="95000"/>
              <a:alpha val="90000"/>
            </a:schemeClr>
          </a:solidFill>
          <a:ln>
            <a:noFill/>
          </a:ln>
        </p:spPr>
        <p:txBody>
          <a:bodyPr lIns="0" tIns="0" rIns="0" bIns="0"/>
          <a:lstStyle/>
          <a:p>
            <a:endParaRPr lang="en-US" sz="1575" u="sng"/>
          </a:p>
        </p:txBody>
      </p:sp>
      <p:grpSp>
        <p:nvGrpSpPr>
          <p:cNvPr id="20" name="Group 19"/>
          <p:cNvGrpSpPr/>
          <p:nvPr userDrawn="1"/>
        </p:nvGrpSpPr>
        <p:grpSpPr>
          <a:xfrm>
            <a:off x="605173" y="4939155"/>
            <a:ext cx="75299" cy="88468"/>
            <a:chOff x="566572" y="4914901"/>
            <a:chExt cx="123991" cy="123825"/>
          </a:xfrm>
        </p:grpSpPr>
        <p:sp>
          <p:nvSpPr>
            <p:cNvPr id="21" name="Oval 20">
              <a:hlinkClick r:id="" action="ppaction://hlinkshowjump?jump=nextslide"/>
            </p:cNvPr>
            <p:cNvSpPr>
              <a:spLocks/>
            </p:cNvSpPr>
            <p:nvPr/>
          </p:nvSpPr>
          <p:spPr bwMode="auto">
            <a:xfrm>
              <a:off x="566572" y="4914901"/>
              <a:ext cx="123991" cy="123825"/>
            </a:xfrm>
            <a:prstGeom prst="ellipse">
              <a:avLst/>
            </a:prstGeom>
            <a:noFill/>
            <a:ln w="15875" cap="flat">
              <a:solidFill>
                <a:schemeClr val="tx1">
                  <a:alpha val="30000"/>
                </a:schemeClr>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sz="1575" u="none"/>
            </a:p>
          </p:txBody>
        </p:sp>
        <p:sp>
          <p:nvSpPr>
            <p:cNvPr id="22" name="AutoShape 21">
              <a:hlinkClick r:id="" action="ppaction://hlinkshowjump?jump=nextslide"/>
            </p:cNvPr>
            <p:cNvSpPr>
              <a:spLocks/>
            </p:cNvSpPr>
            <p:nvPr/>
          </p:nvSpPr>
          <p:spPr bwMode="auto">
            <a:xfrm rot="5400000">
              <a:off x="600342" y="4955355"/>
              <a:ext cx="63104" cy="40536"/>
            </a:xfrm>
            <a:prstGeom prst="triangle">
              <a:avLst>
                <a:gd name="adj" fmla="val 50000"/>
              </a:avLst>
            </a:prstGeom>
            <a:solidFill>
              <a:schemeClr val="tx1">
                <a:alpha val="30000"/>
              </a:schemeClr>
            </a:solidFill>
            <a:ln>
              <a:noFill/>
            </a:ln>
          </p:spPr>
          <p:txBody>
            <a:bodyPr lIns="0" tIns="0" rIns="0" bIns="0"/>
            <a:lstStyle/>
            <a:p>
              <a:endParaRPr lang="en-US" sz="1575" u="none"/>
            </a:p>
          </p:txBody>
        </p:sp>
      </p:grpSp>
      <p:grpSp>
        <p:nvGrpSpPr>
          <p:cNvPr id="23" name="Group 22"/>
          <p:cNvGrpSpPr/>
          <p:nvPr userDrawn="1"/>
        </p:nvGrpSpPr>
        <p:grpSpPr>
          <a:xfrm>
            <a:off x="213792" y="4938304"/>
            <a:ext cx="75877" cy="89576"/>
            <a:chOff x="247055" y="4914306"/>
            <a:chExt cx="123991" cy="124421"/>
          </a:xfrm>
        </p:grpSpPr>
        <p:sp>
          <p:nvSpPr>
            <p:cNvPr id="24" name="Oval 23">
              <a:hlinkClick r:id="" action="ppaction://hlinkshowjump?jump=previousslide"/>
            </p:cNvPr>
            <p:cNvSpPr>
              <a:spLocks/>
            </p:cNvSpPr>
            <p:nvPr/>
          </p:nvSpPr>
          <p:spPr bwMode="auto">
            <a:xfrm rot="10800000">
              <a:off x="247055" y="4914306"/>
              <a:ext cx="123991" cy="124421"/>
            </a:xfrm>
            <a:prstGeom prst="ellipse">
              <a:avLst/>
            </a:prstGeom>
            <a:noFill/>
            <a:ln w="15875" cap="flat">
              <a:solidFill>
                <a:schemeClr val="tx1">
                  <a:alpha val="30000"/>
                </a:schemeClr>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sz="1575" u="none"/>
            </a:p>
          </p:txBody>
        </p:sp>
        <p:sp>
          <p:nvSpPr>
            <p:cNvPr id="25" name="AutoShape 24">
              <a:hlinkClick r:id="" action="ppaction://hlinkshowjump?jump=previousslide"/>
            </p:cNvPr>
            <p:cNvSpPr>
              <a:spLocks/>
            </p:cNvSpPr>
            <p:nvPr/>
          </p:nvSpPr>
          <p:spPr bwMode="auto">
            <a:xfrm rot="16200000">
              <a:off x="269001" y="4952464"/>
              <a:ext cx="63406" cy="40535"/>
            </a:xfrm>
            <a:prstGeom prst="triangle">
              <a:avLst>
                <a:gd name="adj" fmla="val 50000"/>
              </a:avLst>
            </a:prstGeom>
            <a:solidFill>
              <a:schemeClr val="tx1">
                <a:alpha val="30000"/>
              </a:schemeClr>
            </a:solidFill>
            <a:ln>
              <a:noFill/>
            </a:ln>
          </p:spPr>
          <p:txBody>
            <a:bodyPr lIns="0" tIns="0" rIns="0" bIns="0"/>
            <a:lstStyle/>
            <a:p>
              <a:endParaRPr lang="en-US" sz="1575" u="none"/>
            </a:p>
          </p:txBody>
        </p:sp>
      </p:grpSp>
      <p:sp>
        <p:nvSpPr>
          <p:cNvPr id="3" name="Slide Number Placeholder 2"/>
          <p:cNvSpPr>
            <a:spLocks noGrp="1"/>
          </p:cNvSpPr>
          <p:nvPr>
            <p:ph type="sldNum" sz="quarter" idx="11"/>
          </p:nvPr>
        </p:nvSpPr>
        <p:spPr>
          <a:xfrm>
            <a:off x="283315" y="4860098"/>
            <a:ext cx="328284" cy="193041"/>
          </a:xfrm>
          <a:prstGeom prst="rect">
            <a:avLst/>
          </a:prstGeom>
        </p:spPr>
        <p:txBody>
          <a:bodyPr/>
          <a:lstStyle>
            <a:lvl1pPr>
              <a:defRPr sz="675" b="1" i="0">
                <a:solidFill>
                  <a:schemeClr val="tx1">
                    <a:alpha val="30000"/>
                  </a:schemeClr>
                </a:solidFill>
                <a:latin typeface="Lato" charset="0"/>
                <a:ea typeface="Lato" charset="0"/>
                <a:cs typeface="Lato" charset="0"/>
              </a:defRPr>
            </a:lvl1pPr>
          </a:lstStyle>
          <a:p>
            <a:fld id="{C3929991-3F91-D343-BFF2-32848ABE790B}" type="slidenum">
              <a:rPr lang="en-US" smtClean="0"/>
              <a:pPr/>
              <a:t>‹#›</a:t>
            </a:fld>
            <a:endParaRPr lang="en-US"/>
          </a:p>
        </p:txBody>
      </p:sp>
      <p:sp>
        <p:nvSpPr>
          <p:cNvPr id="6" name="Footer Placeholder 5"/>
          <p:cNvSpPr>
            <a:spLocks noGrp="1"/>
          </p:cNvSpPr>
          <p:nvPr>
            <p:ph type="ftr" sz="quarter" idx="12"/>
          </p:nvPr>
        </p:nvSpPr>
        <p:spPr>
          <a:xfrm>
            <a:off x="2297873" y="4881348"/>
            <a:ext cx="3179704" cy="194274"/>
          </a:xfrm>
        </p:spPr>
        <p:txBody>
          <a:bodyPr/>
          <a:lstStyle/>
          <a:p>
            <a:r>
              <a:rPr lang="en-US"/>
              <a:t>FY21 Operating Budget Forum</a:t>
            </a:r>
          </a:p>
        </p:txBody>
      </p:sp>
      <p:sp>
        <p:nvSpPr>
          <p:cNvPr id="8" name="Picture Placeholder 7"/>
          <p:cNvSpPr>
            <a:spLocks noGrp="1"/>
          </p:cNvSpPr>
          <p:nvPr>
            <p:ph type="pic" sz="quarter" idx="13"/>
          </p:nvPr>
        </p:nvSpPr>
        <p:spPr>
          <a:xfrm>
            <a:off x="6995160" y="4903521"/>
            <a:ext cx="562816" cy="149192"/>
          </a:xfrm>
          <a:prstGeom prst="rect">
            <a:avLst/>
          </a:prstGeom>
        </p:spPr>
        <p:txBody>
          <a:bodyPr/>
          <a:lstStyle>
            <a:lvl1pPr>
              <a:defRPr sz="675" b="0" i="0">
                <a:latin typeface="Lato Light" charset="0"/>
                <a:ea typeface="Lato Light" charset="0"/>
                <a:cs typeface="Lato Light" charset="0"/>
              </a:defRPr>
            </a:lvl1pPr>
          </a:lstStyle>
          <a:p>
            <a:endParaRPr lang="en-US"/>
          </a:p>
        </p:txBody>
      </p:sp>
      <p:sp>
        <p:nvSpPr>
          <p:cNvPr id="17" name="Picture Placeholder 3"/>
          <p:cNvSpPr>
            <a:spLocks noGrp="1"/>
          </p:cNvSpPr>
          <p:nvPr>
            <p:ph type="pic" sz="quarter" idx="14"/>
          </p:nvPr>
        </p:nvSpPr>
        <p:spPr>
          <a:xfrm>
            <a:off x="4485057" y="1761344"/>
            <a:ext cx="2081809" cy="1851287"/>
          </a:xfrm>
          <a:prstGeom prst="rect">
            <a:avLst/>
          </a:prstGeom>
        </p:spPr>
        <p:txBody>
          <a:bodyPr/>
          <a:lstStyle>
            <a:lvl1pPr>
              <a:defRPr sz="750" b="0" i="0">
                <a:solidFill>
                  <a:schemeClr val="bg2"/>
                </a:solidFill>
                <a:latin typeface="Lato Light" charset="0"/>
                <a:ea typeface="Lato Light" charset="0"/>
                <a:cs typeface="Lato Light" charset="0"/>
              </a:defRPr>
            </a:lvl1pPr>
          </a:lstStyle>
          <a:p>
            <a:endParaRPr lang="en-US"/>
          </a:p>
        </p:txBody>
      </p:sp>
    </p:spTree>
    <p:extLst>
      <p:ext uri="{BB962C8B-B14F-4D97-AF65-F5344CB8AC3E}">
        <p14:creationId xmlns:p14="http://schemas.microsoft.com/office/powerpoint/2010/main" val="826782912"/>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Custom Mockup 3">
    <p:spTree>
      <p:nvGrpSpPr>
        <p:cNvPr id="1" name=""/>
        <p:cNvGrpSpPr/>
        <p:nvPr/>
      </p:nvGrpSpPr>
      <p:grpSpPr>
        <a:xfrm>
          <a:off x="0" y="0"/>
          <a:ext cx="0" cy="0"/>
          <a:chOff x="0" y="0"/>
          <a:chExt cx="0" cy="0"/>
        </a:xfrm>
      </p:grpSpPr>
      <p:sp>
        <p:nvSpPr>
          <p:cNvPr id="16" name="Picture Placeholder 3"/>
          <p:cNvSpPr>
            <a:spLocks noGrp="1"/>
          </p:cNvSpPr>
          <p:nvPr>
            <p:ph type="pic" sz="quarter" idx="10"/>
          </p:nvPr>
        </p:nvSpPr>
        <p:spPr>
          <a:xfrm>
            <a:off x="2835016" y="571804"/>
            <a:ext cx="2854127" cy="2763507"/>
          </a:xfrm>
          <a:prstGeom prst="rect">
            <a:avLst/>
          </a:prstGeom>
        </p:spPr>
        <p:txBody>
          <a:bodyPr/>
          <a:lstStyle>
            <a:lvl1pPr>
              <a:defRPr sz="750" b="0" i="0">
                <a:solidFill>
                  <a:schemeClr val="bg2"/>
                </a:solidFill>
                <a:latin typeface="Lato Light" charset="0"/>
                <a:ea typeface="Lato Light" charset="0"/>
                <a:cs typeface="Lato Light" charset="0"/>
              </a:defRPr>
            </a:lvl1pPr>
          </a:lstStyle>
          <a:p>
            <a:endParaRPr lang="en-US"/>
          </a:p>
        </p:txBody>
      </p:sp>
      <p:sp>
        <p:nvSpPr>
          <p:cNvPr id="19" name="Rectangle 17"/>
          <p:cNvSpPr>
            <a:spLocks/>
          </p:cNvSpPr>
          <p:nvPr userDrawn="1"/>
        </p:nvSpPr>
        <p:spPr bwMode="auto">
          <a:xfrm rot="10800000" flipH="1">
            <a:off x="1" y="4844526"/>
            <a:ext cx="7775449" cy="297628"/>
          </a:xfrm>
          <a:prstGeom prst="rect">
            <a:avLst/>
          </a:prstGeom>
          <a:solidFill>
            <a:schemeClr val="bg1">
              <a:lumMod val="95000"/>
              <a:alpha val="90000"/>
            </a:schemeClr>
          </a:solidFill>
          <a:ln>
            <a:noFill/>
          </a:ln>
        </p:spPr>
        <p:txBody>
          <a:bodyPr lIns="0" tIns="0" rIns="0" bIns="0"/>
          <a:lstStyle/>
          <a:p>
            <a:endParaRPr lang="en-US" sz="1575" u="sng"/>
          </a:p>
        </p:txBody>
      </p:sp>
      <p:grpSp>
        <p:nvGrpSpPr>
          <p:cNvPr id="20" name="Group 19"/>
          <p:cNvGrpSpPr/>
          <p:nvPr userDrawn="1"/>
        </p:nvGrpSpPr>
        <p:grpSpPr>
          <a:xfrm>
            <a:off x="605173" y="4939155"/>
            <a:ext cx="75299" cy="88468"/>
            <a:chOff x="566572" y="4914901"/>
            <a:chExt cx="123991" cy="123825"/>
          </a:xfrm>
        </p:grpSpPr>
        <p:sp>
          <p:nvSpPr>
            <p:cNvPr id="21" name="Oval 20">
              <a:hlinkClick r:id="" action="ppaction://hlinkshowjump?jump=nextslide"/>
            </p:cNvPr>
            <p:cNvSpPr>
              <a:spLocks/>
            </p:cNvSpPr>
            <p:nvPr/>
          </p:nvSpPr>
          <p:spPr bwMode="auto">
            <a:xfrm>
              <a:off x="566572" y="4914901"/>
              <a:ext cx="123991" cy="123825"/>
            </a:xfrm>
            <a:prstGeom prst="ellipse">
              <a:avLst/>
            </a:prstGeom>
            <a:noFill/>
            <a:ln w="15875" cap="flat">
              <a:solidFill>
                <a:schemeClr val="tx1">
                  <a:alpha val="30000"/>
                </a:schemeClr>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sz="1575" u="none"/>
            </a:p>
          </p:txBody>
        </p:sp>
        <p:sp>
          <p:nvSpPr>
            <p:cNvPr id="22" name="AutoShape 21">
              <a:hlinkClick r:id="" action="ppaction://hlinkshowjump?jump=nextslide"/>
            </p:cNvPr>
            <p:cNvSpPr>
              <a:spLocks/>
            </p:cNvSpPr>
            <p:nvPr/>
          </p:nvSpPr>
          <p:spPr bwMode="auto">
            <a:xfrm rot="5400000">
              <a:off x="600342" y="4955355"/>
              <a:ext cx="63104" cy="40536"/>
            </a:xfrm>
            <a:prstGeom prst="triangle">
              <a:avLst>
                <a:gd name="adj" fmla="val 50000"/>
              </a:avLst>
            </a:prstGeom>
            <a:solidFill>
              <a:schemeClr val="tx1">
                <a:alpha val="30000"/>
              </a:schemeClr>
            </a:solidFill>
            <a:ln>
              <a:noFill/>
            </a:ln>
          </p:spPr>
          <p:txBody>
            <a:bodyPr lIns="0" tIns="0" rIns="0" bIns="0"/>
            <a:lstStyle/>
            <a:p>
              <a:endParaRPr lang="en-US" sz="1575" u="none"/>
            </a:p>
          </p:txBody>
        </p:sp>
      </p:grpSp>
      <p:grpSp>
        <p:nvGrpSpPr>
          <p:cNvPr id="23" name="Group 22"/>
          <p:cNvGrpSpPr/>
          <p:nvPr userDrawn="1"/>
        </p:nvGrpSpPr>
        <p:grpSpPr>
          <a:xfrm>
            <a:off x="213792" y="4938304"/>
            <a:ext cx="75877" cy="89576"/>
            <a:chOff x="247055" y="4914306"/>
            <a:chExt cx="123991" cy="124421"/>
          </a:xfrm>
        </p:grpSpPr>
        <p:sp>
          <p:nvSpPr>
            <p:cNvPr id="24" name="Oval 23">
              <a:hlinkClick r:id="" action="ppaction://hlinkshowjump?jump=previousslide"/>
            </p:cNvPr>
            <p:cNvSpPr>
              <a:spLocks/>
            </p:cNvSpPr>
            <p:nvPr/>
          </p:nvSpPr>
          <p:spPr bwMode="auto">
            <a:xfrm rot="10800000">
              <a:off x="247055" y="4914306"/>
              <a:ext cx="123991" cy="124421"/>
            </a:xfrm>
            <a:prstGeom prst="ellipse">
              <a:avLst/>
            </a:prstGeom>
            <a:noFill/>
            <a:ln w="15875" cap="flat">
              <a:solidFill>
                <a:schemeClr val="tx1">
                  <a:alpha val="30000"/>
                </a:schemeClr>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sz="1575" u="none"/>
            </a:p>
          </p:txBody>
        </p:sp>
        <p:sp>
          <p:nvSpPr>
            <p:cNvPr id="25" name="AutoShape 24">
              <a:hlinkClick r:id="" action="ppaction://hlinkshowjump?jump=previousslide"/>
            </p:cNvPr>
            <p:cNvSpPr>
              <a:spLocks/>
            </p:cNvSpPr>
            <p:nvPr/>
          </p:nvSpPr>
          <p:spPr bwMode="auto">
            <a:xfrm rot="16200000">
              <a:off x="269001" y="4952464"/>
              <a:ext cx="63406" cy="40535"/>
            </a:xfrm>
            <a:prstGeom prst="triangle">
              <a:avLst>
                <a:gd name="adj" fmla="val 50000"/>
              </a:avLst>
            </a:prstGeom>
            <a:solidFill>
              <a:schemeClr val="tx1">
                <a:alpha val="30000"/>
              </a:schemeClr>
            </a:solidFill>
            <a:ln>
              <a:noFill/>
            </a:ln>
          </p:spPr>
          <p:txBody>
            <a:bodyPr lIns="0" tIns="0" rIns="0" bIns="0"/>
            <a:lstStyle/>
            <a:p>
              <a:endParaRPr lang="en-US" sz="1575" u="none"/>
            </a:p>
          </p:txBody>
        </p:sp>
      </p:grpSp>
      <p:sp>
        <p:nvSpPr>
          <p:cNvPr id="3" name="Slide Number Placeholder 2"/>
          <p:cNvSpPr>
            <a:spLocks noGrp="1"/>
          </p:cNvSpPr>
          <p:nvPr>
            <p:ph type="sldNum" sz="quarter" idx="11"/>
          </p:nvPr>
        </p:nvSpPr>
        <p:spPr>
          <a:xfrm>
            <a:off x="283315" y="4860098"/>
            <a:ext cx="328284" cy="193041"/>
          </a:xfrm>
          <a:prstGeom prst="rect">
            <a:avLst/>
          </a:prstGeom>
        </p:spPr>
        <p:txBody>
          <a:bodyPr/>
          <a:lstStyle>
            <a:lvl1pPr>
              <a:defRPr sz="675" b="1" i="0">
                <a:solidFill>
                  <a:schemeClr val="tx1">
                    <a:alpha val="30000"/>
                  </a:schemeClr>
                </a:solidFill>
                <a:latin typeface="Lato" charset="0"/>
                <a:ea typeface="Lato" charset="0"/>
                <a:cs typeface="Lato" charset="0"/>
              </a:defRPr>
            </a:lvl1pPr>
          </a:lstStyle>
          <a:p>
            <a:fld id="{C3929991-3F91-D343-BFF2-32848ABE790B}" type="slidenum">
              <a:rPr lang="en-US" smtClean="0"/>
              <a:pPr/>
              <a:t>‹#›</a:t>
            </a:fld>
            <a:endParaRPr lang="en-US"/>
          </a:p>
        </p:txBody>
      </p:sp>
      <p:sp>
        <p:nvSpPr>
          <p:cNvPr id="6" name="Footer Placeholder 5"/>
          <p:cNvSpPr>
            <a:spLocks noGrp="1"/>
          </p:cNvSpPr>
          <p:nvPr>
            <p:ph type="ftr" sz="quarter" idx="12"/>
          </p:nvPr>
        </p:nvSpPr>
        <p:spPr>
          <a:xfrm>
            <a:off x="2297873" y="4881348"/>
            <a:ext cx="3179704" cy="194274"/>
          </a:xfrm>
        </p:spPr>
        <p:txBody>
          <a:bodyPr/>
          <a:lstStyle/>
          <a:p>
            <a:r>
              <a:rPr lang="en-US"/>
              <a:t>FY21 Operating Budget Forum</a:t>
            </a:r>
          </a:p>
        </p:txBody>
      </p:sp>
      <p:sp>
        <p:nvSpPr>
          <p:cNvPr id="8" name="Picture Placeholder 7"/>
          <p:cNvSpPr>
            <a:spLocks noGrp="1"/>
          </p:cNvSpPr>
          <p:nvPr>
            <p:ph type="pic" sz="quarter" idx="13"/>
          </p:nvPr>
        </p:nvSpPr>
        <p:spPr>
          <a:xfrm>
            <a:off x="6995160" y="4903521"/>
            <a:ext cx="562816" cy="149192"/>
          </a:xfrm>
          <a:prstGeom prst="rect">
            <a:avLst/>
          </a:prstGeom>
        </p:spPr>
        <p:txBody>
          <a:bodyPr/>
          <a:lstStyle>
            <a:lvl1pPr>
              <a:defRPr sz="675" b="0" i="0">
                <a:latin typeface="Lato Light" charset="0"/>
                <a:ea typeface="Lato Light" charset="0"/>
                <a:cs typeface="Lato Light" charset="0"/>
              </a:defRPr>
            </a:lvl1pPr>
          </a:lstStyle>
          <a:p>
            <a:endParaRPr lang="en-US"/>
          </a:p>
        </p:txBody>
      </p:sp>
    </p:spTree>
    <p:extLst>
      <p:ext uri="{BB962C8B-B14F-4D97-AF65-F5344CB8AC3E}">
        <p14:creationId xmlns:p14="http://schemas.microsoft.com/office/powerpoint/2010/main" val="475122431"/>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Small Couple Img">
    <p:spTree>
      <p:nvGrpSpPr>
        <p:cNvPr id="1" name=""/>
        <p:cNvGrpSpPr/>
        <p:nvPr/>
      </p:nvGrpSpPr>
      <p:grpSpPr>
        <a:xfrm>
          <a:off x="0" y="0"/>
          <a:ext cx="0" cy="0"/>
          <a:chOff x="0" y="0"/>
          <a:chExt cx="0" cy="0"/>
        </a:xfrm>
      </p:grpSpPr>
      <p:sp>
        <p:nvSpPr>
          <p:cNvPr id="16" name="Picture Placeholder 3"/>
          <p:cNvSpPr>
            <a:spLocks noGrp="1"/>
          </p:cNvSpPr>
          <p:nvPr>
            <p:ph type="pic" sz="quarter" idx="10"/>
          </p:nvPr>
        </p:nvSpPr>
        <p:spPr>
          <a:xfrm>
            <a:off x="1823906" y="1014415"/>
            <a:ext cx="1667304" cy="1106695"/>
          </a:xfrm>
          <a:prstGeom prst="rect">
            <a:avLst/>
          </a:prstGeom>
        </p:spPr>
        <p:txBody>
          <a:bodyPr/>
          <a:lstStyle>
            <a:lvl1pPr>
              <a:defRPr sz="750" b="0" i="0">
                <a:solidFill>
                  <a:schemeClr val="bg2"/>
                </a:solidFill>
                <a:latin typeface="Lato Light" charset="0"/>
                <a:ea typeface="Lato Light" charset="0"/>
                <a:cs typeface="Lato Light" charset="0"/>
              </a:defRPr>
            </a:lvl1pPr>
          </a:lstStyle>
          <a:p>
            <a:endParaRPr lang="en-US"/>
          </a:p>
        </p:txBody>
      </p:sp>
      <p:sp>
        <p:nvSpPr>
          <p:cNvPr id="19" name="Rectangle 17"/>
          <p:cNvSpPr>
            <a:spLocks/>
          </p:cNvSpPr>
          <p:nvPr userDrawn="1"/>
        </p:nvSpPr>
        <p:spPr bwMode="auto">
          <a:xfrm rot="10800000" flipH="1">
            <a:off x="1" y="4844526"/>
            <a:ext cx="7775449" cy="297628"/>
          </a:xfrm>
          <a:prstGeom prst="rect">
            <a:avLst/>
          </a:prstGeom>
          <a:solidFill>
            <a:schemeClr val="bg1">
              <a:lumMod val="95000"/>
              <a:alpha val="90000"/>
            </a:schemeClr>
          </a:solidFill>
          <a:ln>
            <a:noFill/>
          </a:ln>
        </p:spPr>
        <p:txBody>
          <a:bodyPr lIns="0" tIns="0" rIns="0" bIns="0"/>
          <a:lstStyle/>
          <a:p>
            <a:endParaRPr lang="en-US" sz="1575" u="sng"/>
          </a:p>
        </p:txBody>
      </p:sp>
      <p:grpSp>
        <p:nvGrpSpPr>
          <p:cNvPr id="20" name="Group 19"/>
          <p:cNvGrpSpPr/>
          <p:nvPr userDrawn="1"/>
        </p:nvGrpSpPr>
        <p:grpSpPr>
          <a:xfrm>
            <a:off x="605173" y="4939155"/>
            <a:ext cx="75299" cy="88468"/>
            <a:chOff x="566572" y="4914901"/>
            <a:chExt cx="123991" cy="123825"/>
          </a:xfrm>
        </p:grpSpPr>
        <p:sp>
          <p:nvSpPr>
            <p:cNvPr id="21" name="Oval 20">
              <a:hlinkClick r:id="" action="ppaction://hlinkshowjump?jump=nextslide"/>
            </p:cNvPr>
            <p:cNvSpPr>
              <a:spLocks/>
            </p:cNvSpPr>
            <p:nvPr/>
          </p:nvSpPr>
          <p:spPr bwMode="auto">
            <a:xfrm>
              <a:off x="566572" y="4914901"/>
              <a:ext cx="123991" cy="123825"/>
            </a:xfrm>
            <a:prstGeom prst="ellipse">
              <a:avLst/>
            </a:prstGeom>
            <a:noFill/>
            <a:ln w="15875" cap="flat">
              <a:solidFill>
                <a:schemeClr val="tx1">
                  <a:alpha val="30000"/>
                </a:schemeClr>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sz="1575" u="none"/>
            </a:p>
          </p:txBody>
        </p:sp>
        <p:sp>
          <p:nvSpPr>
            <p:cNvPr id="22" name="AutoShape 21">
              <a:hlinkClick r:id="" action="ppaction://hlinkshowjump?jump=nextslide"/>
            </p:cNvPr>
            <p:cNvSpPr>
              <a:spLocks/>
            </p:cNvSpPr>
            <p:nvPr/>
          </p:nvSpPr>
          <p:spPr bwMode="auto">
            <a:xfrm rot="5400000">
              <a:off x="600342" y="4955355"/>
              <a:ext cx="63104" cy="40536"/>
            </a:xfrm>
            <a:prstGeom prst="triangle">
              <a:avLst>
                <a:gd name="adj" fmla="val 50000"/>
              </a:avLst>
            </a:prstGeom>
            <a:solidFill>
              <a:schemeClr val="tx1">
                <a:alpha val="30000"/>
              </a:schemeClr>
            </a:solidFill>
            <a:ln>
              <a:noFill/>
            </a:ln>
          </p:spPr>
          <p:txBody>
            <a:bodyPr lIns="0" tIns="0" rIns="0" bIns="0"/>
            <a:lstStyle/>
            <a:p>
              <a:endParaRPr lang="en-US" sz="1575" u="none"/>
            </a:p>
          </p:txBody>
        </p:sp>
      </p:grpSp>
      <p:grpSp>
        <p:nvGrpSpPr>
          <p:cNvPr id="23" name="Group 22"/>
          <p:cNvGrpSpPr/>
          <p:nvPr userDrawn="1"/>
        </p:nvGrpSpPr>
        <p:grpSpPr>
          <a:xfrm>
            <a:off x="213792" y="4938304"/>
            <a:ext cx="75877" cy="89576"/>
            <a:chOff x="247055" y="4914306"/>
            <a:chExt cx="123991" cy="124421"/>
          </a:xfrm>
        </p:grpSpPr>
        <p:sp>
          <p:nvSpPr>
            <p:cNvPr id="24" name="Oval 23">
              <a:hlinkClick r:id="" action="ppaction://hlinkshowjump?jump=previousslide"/>
            </p:cNvPr>
            <p:cNvSpPr>
              <a:spLocks/>
            </p:cNvSpPr>
            <p:nvPr/>
          </p:nvSpPr>
          <p:spPr bwMode="auto">
            <a:xfrm rot="10800000">
              <a:off x="247055" y="4914306"/>
              <a:ext cx="123991" cy="124421"/>
            </a:xfrm>
            <a:prstGeom prst="ellipse">
              <a:avLst/>
            </a:prstGeom>
            <a:noFill/>
            <a:ln w="15875" cap="flat">
              <a:solidFill>
                <a:schemeClr val="tx1">
                  <a:alpha val="30000"/>
                </a:schemeClr>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sz="1575" u="none"/>
            </a:p>
          </p:txBody>
        </p:sp>
        <p:sp>
          <p:nvSpPr>
            <p:cNvPr id="25" name="AutoShape 24">
              <a:hlinkClick r:id="" action="ppaction://hlinkshowjump?jump=previousslide"/>
            </p:cNvPr>
            <p:cNvSpPr>
              <a:spLocks/>
            </p:cNvSpPr>
            <p:nvPr/>
          </p:nvSpPr>
          <p:spPr bwMode="auto">
            <a:xfrm rot="16200000">
              <a:off x="269001" y="4952464"/>
              <a:ext cx="63406" cy="40535"/>
            </a:xfrm>
            <a:prstGeom prst="triangle">
              <a:avLst>
                <a:gd name="adj" fmla="val 50000"/>
              </a:avLst>
            </a:prstGeom>
            <a:solidFill>
              <a:schemeClr val="tx1">
                <a:alpha val="30000"/>
              </a:schemeClr>
            </a:solidFill>
            <a:ln>
              <a:noFill/>
            </a:ln>
          </p:spPr>
          <p:txBody>
            <a:bodyPr lIns="0" tIns="0" rIns="0" bIns="0"/>
            <a:lstStyle/>
            <a:p>
              <a:endParaRPr lang="en-US" sz="1575" u="none"/>
            </a:p>
          </p:txBody>
        </p:sp>
      </p:grpSp>
      <p:sp>
        <p:nvSpPr>
          <p:cNvPr id="3" name="Slide Number Placeholder 2"/>
          <p:cNvSpPr>
            <a:spLocks noGrp="1"/>
          </p:cNvSpPr>
          <p:nvPr>
            <p:ph type="sldNum" sz="quarter" idx="11"/>
          </p:nvPr>
        </p:nvSpPr>
        <p:spPr>
          <a:xfrm>
            <a:off x="276945" y="4860098"/>
            <a:ext cx="341026" cy="193041"/>
          </a:xfrm>
          <a:prstGeom prst="rect">
            <a:avLst/>
          </a:prstGeom>
        </p:spPr>
        <p:txBody>
          <a:bodyPr/>
          <a:lstStyle>
            <a:lvl1pPr>
              <a:defRPr sz="675" b="1" i="0">
                <a:solidFill>
                  <a:schemeClr val="tx1">
                    <a:alpha val="30000"/>
                  </a:schemeClr>
                </a:solidFill>
                <a:latin typeface="Lato" charset="0"/>
                <a:ea typeface="Lato" charset="0"/>
                <a:cs typeface="Lato" charset="0"/>
              </a:defRPr>
            </a:lvl1pPr>
          </a:lstStyle>
          <a:p>
            <a:fld id="{C3929991-3F91-D343-BFF2-32848ABE790B}" type="slidenum">
              <a:rPr lang="en-US" smtClean="0"/>
              <a:pPr/>
              <a:t>‹#›</a:t>
            </a:fld>
            <a:endParaRPr lang="en-US"/>
          </a:p>
        </p:txBody>
      </p:sp>
      <p:sp>
        <p:nvSpPr>
          <p:cNvPr id="6" name="Footer Placeholder 5"/>
          <p:cNvSpPr>
            <a:spLocks noGrp="1"/>
          </p:cNvSpPr>
          <p:nvPr>
            <p:ph type="ftr" sz="quarter" idx="12"/>
          </p:nvPr>
        </p:nvSpPr>
        <p:spPr>
          <a:xfrm>
            <a:off x="2297873" y="4881348"/>
            <a:ext cx="3179704" cy="194274"/>
          </a:xfrm>
        </p:spPr>
        <p:txBody>
          <a:bodyPr/>
          <a:lstStyle/>
          <a:p>
            <a:r>
              <a:rPr lang="en-US"/>
              <a:t>FY21 Operating Budget Forum</a:t>
            </a:r>
          </a:p>
        </p:txBody>
      </p:sp>
      <p:sp>
        <p:nvSpPr>
          <p:cNvPr id="8" name="Picture Placeholder 7"/>
          <p:cNvSpPr>
            <a:spLocks noGrp="1"/>
          </p:cNvSpPr>
          <p:nvPr>
            <p:ph type="pic" sz="quarter" idx="13"/>
          </p:nvPr>
        </p:nvSpPr>
        <p:spPr>
          <a:xfrm>
            <a:off x="6995160" y="4903521"/>
            <a:ext cx="562816" cy="149192"/>
          </a:xfrm>
          <a:prstGeom prst="rect">
            <a:avLst/>
          </a:prstGeom>
        </p:spPr>
        <p:txBody>
          <a:bodyPr/>
          <a:lstStyle>
            <a:lvl1pPr>
              <a:defRPr sz="675" b="0" i="0">
                <a:latin typeface="Lato Light" charset="0"/>
                <a:ea typeface="Lato Light" charset="0"/>
                <a:cs typeface="Lato Light" charset="0"/>
              </a:defRPr>
            </a:lvl1pPr>
          </a:lstStyle>
          <a:p>
            <a:endParaRPr lang="en-US"/>
          </a:p>
        </p:txBody>
      </p:sp>
      <p:sp>
        <p:nvSpPr>
          <p:cNvPr id="17" name="Picture Placeholder 3"/>
          <p:cNvSpPr>
            <a:spLocks noGrp="1"/>
          </p:cNvSpPr>
          <p:nvPr>
            <p:ph type="pic" sz="quarter" idx="14"/>
          </p:nvPr>
        </p:nvSpPr>
        <p:spPr>
          <a:xfrm>
            <a:off x="2069605" y="1689350"/>
            <a:ext cx="1134919" cy="1121306"/>
          </a:xfrm>
          <a:prstGeom prst="rect">
            <a:avLst/>
          </a:prstGeom>
        </p:spPr>
        <p:txBody>
          <a:bodyPr/>
          <a:lstStyle>
            <a:lvl1pPr>
              <a:defRPr sz="750" b="0" i="0">
                <a:solidFill>
                  <a:schemeClr val="bg2"/>
                </a:solidFill>
                <a:latin typeface="Lato Light" charset="0"/>
                <a:ea typeface="Lato Light" charset="0"/>
                <a:cs typeface="Lato Light" charset="0"/>
              </a:defRPr>
            </a:lvl1pPr>
          </a:lstStyle>
          <a:p>
            <a:endParaRPr lang="en-US"/>
          </a:p>
        </p:txBody>
      </p:sp>
    </p:spTree>
    <p:extLst>
      <p:ext uri="{BB962C8B-B14F-4D97-AF65-F5344CB8AC3E}">
        <p14:creationId xmlns:p14="http://schemas.microsoft.com/office/powerpoint/2010/main" val="1694860591"/>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Wide Img Big">
    <p:spTree>
      <p:nvGrpSpPr>
        <p:cNvPr id="1" name=""/>
        <p:cNvGrpSpPr/>
        <p:nvPr/>
      </p:nvGrpSpPr>
      <p:grpSpPr>
        <a:xfrm>
          <a:off x="0" y="0"/>
          <a:ext cx="0" cy="0"/>
          <a:chOff x="0" y="0"/>
          <a:chExt cx="0" cy="0"/>
        </a:xfrm>
      </p:grpSpPr>
      <p:sp>
        <p:nvSpPr>
          <p:cNvPr id="16" name="Picture Placeholder 3"/>
          <p:cNvSpPr>
            <a:spLocks noGrp="1"/>
          </p:cNvSpPr>
          <p:nvPr>
            <p:ph type="pic" sz="quarter" idx="10"/>
          </p:nvPr>
        </p:nvSpPr>
        <p:spPr>
          <a:xfrm>
            <a:off x="853428" y="1645694"/>
            <a:ext cx="6091561" cy="1719598"/>
          </a:xfrm>
          <a:prstGeom prst="rect">
            <a:avLst/>
          </a:prstGeom>
        </p:spPr>
        <p:txBody>
          <a:bodyPr/>
          <a:lstStyle>
            <a:lvl1pPr>
              <a:defRPr sz="750" b="0" i="0">
                <a:solidFill>
                  <a:schemeClr val="bg2"/>
                </a:solidFill>
                <a:latin typeface="Lato Light" charset="0"/>
                <a:ea typeface="Lato Light" charset="0"/>
                <a:cs typeface="Lato Light" charset="0"/>
              </a:defRPr>
            </a:lvl1pPr>
          </a:lstStyle>
          <a:p>
            <a:endParaRPr lang="en-US"/>
          </a:p>
        </p:txBody>
      </p:sp>
      <p:sp>
        <p:nvSpPr>
          <p:cNvPr id="19" name="Rectangle 17"/>
          <p:cNvSpPr>
            <a:spLocks/>
          </p:cNvSpPr>
          <p:nvPr userDrawn="1"/>
        </p:nvSpPr>
        <p:spPr bwMode="auto">
          <a:xfrm rot="10800000" flipH="1">
            <a:off x="1" y="4844526"/>
            <a:ext cx="7775449" cy="297628"/>
          </a:xfrm>
          <a:prstGeom prst="rect">
            <a:avLst/>
          </a:prstGeom>
          <a:solidFill>
            <a:schemeClr val="bg1">
              <a:lumMod val="95000"/>
              <a:alpha val="90000"/>
            </a:schemeClr>
          </a:solidFill>
          <a:ln>
            <a:noFill/>
          </a:ln>
        </p:spPr>
        <p:txBody>
          <a:bodyPr lIns="0" tIns="0" rIns="0" bIns="0"/>
          <a:lstStyle/>
          <a:p>
            <a:endParaRPr lang="en-US" sz="1575" u="sng"/>
          </a:p>
        </p:txBody>
      </p:sp>
      <p:grpSp>
        <p:nvGrpSpPr>
          <p:cNvPr id="20" name="Group 19"/>
          <p:cNvGrpSpPr/>
          <p:nvPr userDrawn="1"/>
        </p:nvGrpSpPr>
        <p:grpSpPr>
          <a:xfrm>
            <a:off x="605173" y="4939155"/>
            <a:ext cx="75299" cy="88468"/>
            <a:chOff x="566572" y="4914901"/>
            <a:chExt cx="123991" cy="123825"/>
          </a:xfrm>
        </p:grpSpPr>
        <p:sp>
          <p:nvSpPr>
            <p:cNvPr id="21" name="Oval 20">
              <a:hlinkClick r:id="" action="ppaction://hlinkshowjump?jump=nextslide"/>
            </p:cNvPr>
            <p:cNvSpPr>
              <a:spLocks/>
            </p:cNvSpPr>
            <p:nvPr/>
          </p:nvSpPr>
          <p:spPr bwMode="auto">
            <a:xfrm>
              <a:off x="566572" y="4914901"/>
              <a:ext cx="123991" cy="123825"/>
            </a:xfrm>
            <a:prstGeom prst="ellipse">
              <a:avLst/>
            </a:prstGeom>
            <a:noFill/>
            <a:ln w="15875" cap="flat">
              <a:solidFill>
                <a:schemeClr val="tx1">
                  <a:alpha val="30000"/>
                </a:schemeClr>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sz="1575" u="none"/>
            </a:p>
          </p:txBody>
        </p:sp>
        <p:sp>
          <p:nvSpPr>
            <p:cNvPr id="22" name="AutoShape 21">
              <a:hlinkClick r:id="" action="ppaction://hlinkshowjump?jump=nextslide"/>
            </p:cNvPr>
            <p:cNvSpPr>
              <a:spLocks/>
            </p:cNvSpPr>
            <p:nvPr/>
          </p:nvSpPr>
          <p:spPr bwMode="auto">
            <a:xfrm rot="5400000">
              <a:off x="600342" y="4955355"/>
              <a:ext cx="63104" cy="40536"/>
            </a:xfrm>
            <a:prstGeom prst="triangle">
              <a:avLst>
                <a:gd name="adj" fmla="val 50000"/>
              </a:avLst>
            </a:prstGeom>
            <a:solidFill>
              <a:schemeClr val="tx1">
                <a:alpha val="30000"/>
              </a:schemeClr>
            </a:solidFill>
            <a:ln>
              <a:noFill/>
            </a:ln>
          </p:spPr>
          <p:txBody>
            <a:bodyPr lIns="0" tIns="0" rIns="0" bIns="0"/>
            <a:lstStyle/>
            <a:p>
              <a:endParaRPr lang="en-US" sz="1575" u="none"/>
            </a:p>
          </p:txBody>
        </p:sp>
      </p:grpSp>
      <p:grpSp>
        <p:nvGrpSpPr>
          <p:cNvPr id="23" name="Group 22"/>
          <p:cNvGrpSpPr/>
          <p:nvPr userDrawn="1"/>
        </p:nvGrpSpPr>
        <p:grpSpPr>
          <a:xfrm>
            <a:off x="213792" y="4938304"/>
            <a:ext cx="75877" cy="89576"/>
            <a:chOff x="247055" y="4914306"/>
            <a:chExt cx="123991" cy="124421"/>
          </a:xfrm>
        </p:grpSpPr>
        <p:sp>
          <p:nvSpPr>
            <p:cNvPr id="24" name="Oval 23">
              <a:hlinkClick r:id="" action="ppaction://hlinkshowjump?jump=previousslide"/>
            </p:cNvPr>
            <p:cNvSpPr>
              <a:spLocks/>
            </p:cNvSpPr>
            <p:nvPr/>
          </p:nvSpPr>
          <p:spPr bwMode="auto">
            <a:xfrm rot="10800000">
              <a:off x="247055" y="4914306"/>
              <a:ext cx="123991" cy="124421"/>
            </a:xfrm>
            <a:prstGeom prst="ellipse">
              <a:avLst/>
            </a:prstGeom>
            <a:noFill/>
            <a:ln w="15875" cap="flat">
              <a:solidFill>
                <a:schemeClr val="tx1">
                  <a:alpha val="30000"/>
                </a:schemeClr>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sz="1575" u="none"/>
            </a:p>
          </p:txBody>
        </p:sp>
        <p:sp>
          <p:nvSpPr>
            <p:cNvPr id="25" name="AutoShape 24">
              <a:hlinkClick r:id="" action="ppaction://hlinkshowjump?jump=previousslide"/>
            </p:cNvPr>
            <p:cNvSpPr>
              <a:spLocks/>
            </p:cNvSpPr>
            <p:nvPr/>
          </p:nvSpPr>
          <p:spPr bwMode="auto">
            <a:xfrm rot="16200000">
              <a:off x="269001" y="4952464"/>
              <a:ext cx="63406" cy="40535"/>
            </a:xfrm>
            <a:prstGeom prst="triangle">
              <a:avLst>
                <a:gd name="adj" fmla="val 50000"/>
              </a:avLst>
            </a:prstGeom>
            <a:solidFill>
              <a:schemeClr val="tx1">
                <a:alpha val="30000"/>
              </a:schemeClr>
            </a:solidFill>
            <a:ln>
              <a:noFill/>
            </a:ln>
          </p:spPr>
          <p:txBody>
            <a:bodyPr lIns="0" tIns="0" rIns="0" bIns="0"/>
            <a:lstStyle/>
            <a:p>
              <a:endParaRPr lang="en-US" sz="1575" u="none"/>
            </a:p>
          </p:txBody>
        </p:sp>
      </p:grpSp>
      <p:sp>
        <p:nvSpPr>
          <p:cNvPr id="3" name="Slide Number Placeholder 2"/>
          <p:cNvSpPr>
            <a:spLocks noGrp="1"/>
          </p:cNvSpPr>
          <p:nvPr>
            <p:ph type="sldNum" sz="quarter" idx="11"/>
          </p:nvPr>
        </p:nvSpPr>
        <p:spPr>
          <a:xfrm>
            <a:off x="270575" y="4860098"/>
            <a:ext cx="353767" cy="193041"/>
          </a:xfrm>
          <a:prstGeom prst="rect">
            <a:avLst/>
          </a:prstGeom>
        </p:spPr>
        <p:txBody>
          <a:bodyPr/>
          <a:lstStyle>
            <a:lvl1pPr>
              <a:defRPr sz="675" b="1" i="0">
                <a:solidFill>
                  <a:schemeClr val="tx1">
                    <a:alpha val="30000"/>
                  </a:schemeClr>
                </a:solidFill>
                <a:latin typeface="Lato" charset="0"/>
                <a:ea typeface="Lato" charset="0"/>
                <a:cs typeface="Lato" charset="0"/>
              </a:defRPr>
            </a:lvl1pPr>
          </a:lstStyle>
          <a:p>
            <a:fld id="{C3929991-3F91-D343-BFF2-32848ABE790B}" type="slidenum">
              <a:rPr lang="en-US" smtClean="0"/>
              <a:pPr/>
              <a:t>‹#›</a:t>
            </a:fld>
            <a:endParaRPr lang="en-US"/>
          </a:p>
        </p:txBody>
      </p:sp>
      <p:sp>
        <p:nvSpPr>
          <p:cNvPr id="6" name="Footer Placeholder 5"/>
          <p:cNvSpPr>
            <a:spLocks noGrp="1"/>
          </p:cNvSpPr>
          <p:nvPr>
            <p:ph type="ftr" sz="quarter" idx="12"/>
          </p:nvPr>
        </p:nvSpPr>
        <p:spPr>
          <a:xfrm>
            <a:off x="2297873" y="4881348"/>
            <a:ext cx="3179704" cy="194274"/>
          </a:xfrm>
        </p:spPr>
        <p:txBody>
          <a:bodyPr/>
          <a:lstStyle/>
          <a:p>
            <a:r>
              <a:rPr lang="en-US"/>
              <a:t>FY21 Operating Budget Forum</a:t>
            </a:r>
          </a:p>
        </p:txBody>
      </p:sp>
      <p:sp>
        <p:nvSpPr>
          <p:cNvPr id="8" name="Picture Placeholder 7"/>
          <p:cNvSpPr>
            <a:spLocks noGrp="1"/>
          </p:cNvSpPr>
          <p:nvPr>
            <p:ph type="pic" sz="quarter" idx="13"/>
          </p:nvPr>
        </p:nvSpPr>
        <p:spPr>
          <a:xfrm>
            <a:off x="6995160" y="4903521"/>
            <a:ext cx="562816" cy="149192"/>
          </a:xfrm>
          <a:prstGeom prst="rect">
            <a:avLst/>
          </a:prstGeom>
        </p:spPr>
        <p:txBody>
          <a:bodyPr/>
          <a:lstStyle>
            <a:lvl1pPr>
              <a:defRPr sz="675" b="0" i="0">
                <a:latin typeface="Lato Light" charset="0"/>
                <a:ea typeface="Lato Light" charset="0"/>
                <a:cs typeface="Lato Light" charset="0"/>
              </a:defRPr>
            </a:lvl1pPr>
          </a:lstStyle>
          <a:p>
            <a:endParaRPr lang="en-US"/>
          </a:p>
        </p:txBody>
      </p:sp>
    </p:spTree>
    <p:extLst>
      <p:ext uri="{BB962C8B-B14F-4D97-AF65-F5344CB8AC3E}">
        <p14:creationId xmlns:p14="http://schemas.microsoft.com/office/powerpoint/2010/main" val="1942024561"/>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Square Img 3">
    <p:spTree>
      <p:nvGrpSpPr>
        <p:cNvPr id="1" name=""/>
        <p:cNvGrpSpPr/>
        <p:nvPr/>
      </p:nvGrpSpPr>
      <p:grpSpPr>
        <a:xfrm>
          <a:off x="0" y="0"/>
          <a:ext cx="0" cy="0"/>
          <a:chOff x="0" y="0"/>
          <a:chExt cx="0" cy="0"/>
        </a:xfrm>
      </p:grpSpPr>
      <p:sp>
        <p:nvSpPr>
          <p:cNvPr id="16" name="Picture Placeholder 3"/>
          <p:cNvSpPr>
            <a:spLocks noGrp="1"/>
          </p:cNvSpPr>
          <p:nvPr>
            <p:ph type="pic" sz="quarter" idx="10"/>
          </p:nvPr>
        </p:nvSpPr>
        <p:spPr>
          <a:xfrm>
            <a:off x="1580511" y="904875"/>
            <a:ext cx="1687721" cy="1980732"/>
          </a:xfrm>
          <a:prstGeom prst="rect">
            <a:avLst/>
          </a:prstGeom>
        </p:spPr>
        <p:txBody>
          <a:bodyPr/>
          <a:lstStyle>
            <a:lvl1pPr>
              <a:defRPr sz="750" b="0" i="0">
                <a:solidFill>
                  <a:schemeClr val="bg2"/>
                </a:solidFill>
                <a:latin typeface="Lato Light" charset="0"/>
                <a:ea typeface="Lato Light" charset="0"/>
                <a:cs typeface="Lato Light" charset="0"/>
              </a:defRPr>
            </a:lvl1pPr>
          </a:lstStyle>
          <a:p>
            <a:endParaRPr lang="en-US"/>
          </a:p>
        </p:txBody>
      </p:sp>
      <p:sp>
        <p:nvSpPr>
          <p:cNvPr id="19" name="Rectangle 17"/>
          <p:cNvSpPr>
            <a:spLocks/>
          </p:cNvSpPr>
          <p:nvPr userDrawn="1"/>
        </p:nvSpPr>
        <p:spPr bwMode="auto">
          <a:xfrm rot="10800000" flipH="1">
            <a:off x="1" y="4844526"/>
            <a:ext cx="7775449" cy="297628"/>
          </a:xfrm>
          <a:prstGeom prst="rect">
            <a:avLst/>
          </a:prstGeom>
          <a:solidFill>
            <a:schemeClr val="bg1">
              <a:lumMod val="95000"/>
              <a:alpha val="90000"/>
            </a:schemeClr>
          </a:solidFill>
          <a:ln>
            <a:noFill/>
          </a:ln>
        </p:spPr>
        <p:txBody>
          <a:bodyPr lIns="0" tIns="0" rIns="0" bIns="0"/>
          <a:lstStyle/>
          <a:p>
            <a:endParaRPr lang="en-US" sz="1575" u="sng"/>
          </a:p>
        </p:txBody>
      </p:sp>
      <p:grpSp>
        <p:nvGrpSpPr>
          <p:cNvPr id="20" name="Group 19"/>
          <p:cNvGrpSpPr/>
          <p:nvPr userDrawn="1"/>
        </p:nvGrpSpPr>
        <p:grpSpPr>
          <a:xfrm>
            <a:off x="605173" y="4939155"/>
            <a:ext cx="75299" cy="88468"/>
            <a:chOff x="566572" y="4914901"/>
            <a:chExt cx="123991" cy="123825"/>
          </a:xfrm>
        </p:grpSpPr>
        <p:sp>
          <p:nvSpPr>
            <p:cNvPr id="21" name="Oval 20">
              <a:hlinkClick r:id="" action="ppaction://hlinkshowjump?jump=nextslide"/>
            </p:cNvPr>
            <p:cNvSpPr>
              <a:spLocks/>
            </p:cNvSpPr>
            <p:nvPr/>
          </p:nvSpPr>
          <p:spPr bwMode="auto">
            <a:xfrm>
              <a:off x="566572" y="4914901"/>
              <a:ext cx="123991" cy="123825"/>
            </a:xfrm>
            <a:prstGeom prst="ellipse">
              <a:avLst/>
            </a:prstGeom>
            <a:noFill/>
            <a:ln w="15875" cap="flat">
              <a:solidFill>
                <a:schemeClr val="tx1">
                  <a:alpha val="30000"/>
                </a:schemeClr>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sz="1575" u="none"/>
            </a:p>
          </p:txBody>
        </p:sp>
        <p:sp>
          <p:nvSpPr>
            <p:cNvPr id="22" name="AutoShape 21">
              <a:hlinkClick r:id="" action="ppaction://hlinkshowjump?jump=nextslide"/>
            </p:cNvPr>
            <p:cNvSpPr>
              <a:spLocks/>
            </p:cNvSpPr>
            <p:nvPr/>
          </p:nvSpPr>
          <p:spPr bwMode="auto">
            <a:xfrm rot="5400000">
              <a:off x="600342" y="4955355"/>
              <a:ext cx="63104" cy="40536"/>
            </a:xfrm>
            <a:prstGeom prst="triangle">
              <a:avLst>
                <a:gd name="adj" fmla="val 50000"/>
              </a:avLst>
            </a:prstGeom>
            <a:solidFill>
              <a:schemeClr val="tx1">
                <a:alpha val="30000"/>
              </a:schemeClr>
            </a:solidFill>
            <a:ln>
              <a:noFill/>
            </a:ln>
          </p:spPr>
          <p:txBody>
            <a:bodyPr lIns="0" tIns="0" rIns="0" bIns="0"/>
            <a:lstStyle/>
            <a:p>
              <a:endParaRPr lang="en-US" sz="1575" u="none"/>
            </a:p>
          </p:txBody>
        </p:sp>
      </p:grpSp>
      <p:grpSp>
        <p:nvGrpSpPr>
          <p:cNvPr id="23" name="Group 22"/>
          <p:cNvGrpSpPr/>
          <p:nvPr userDrawn="1"/>
        </p:nvGrpSpPr>
        <p:grpSpPr>
          <a:xfrm>
            <a:off x="213792" y="4938304"/>
            <a:ext cx="75877" cy="89576"/>
            <a:chOff x="247055" y="4914306"/>
            <a:chExt cx="123991" cy="124421"/>
          </a:xfrm>
        </p:grpSpPr>
        <p:sp>
          <p:nvSpPr>
            <p:cNvPr id="24" name="Oval 23">
              <a:hlinkClick r:id="" action="ppaction://hlinkshowjump?jump=previousslide"/>
            </p:cNvPr>
            <p:cNvSpPr>
              <a:spLocks/>
            </p:cNvSpPr>
            <p:nvPr/>
          </p:nvSpPr>
          <p:spPr bwMode="auto">
            <a:xfrm rot="10800000">
              <a:off x="247055" y="4914306"/>
              <a:ext cx="123991" cy="124421"/>
            </a:xfrm>
            <a:prstGeom prst="ellipse">
              <a:avLst/>
            </a:prstGeom>
            <a:noFill/>
            <a:ln w="15875" cap="flat">
              <a:solidFill>
                <a:schemeClr val="tx1">
                  <a:alpha val="30000"/>
                </a:schemeClr>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sz="1575" u="none"/>
            </a:p>
          </p:txBody>
        </p:sp>
        <p:sp>
          <p:nvSpPr>
            <p:cNvPr id="25" name="AutoShape 24">
              <a:hlinkClick r:id="" action="ppaction://hlinkshowjump?jump=previousslide"/>
            </p:cNvPr>
            <p:cNvSpPr>
              <a:spLocks/>
            </p:cNvSpPr>
            <p:nvPr/>
          </p:nvSpPr>
          <p:spPr bwMode="auto">
            <a:xfrm rot="16200000">
              <a:off x="269001" y="4952464"/>
              <a:ext cx="63406" cy="40535"/>
            </a:xfrm>
            <a:prstGeom prst="triangle">
              <a:avLst>
                <a:gd name="adj" fmla="val 50000"/>
              </a:avLst>
            </a:prstGeom>
            <a:solidFill>
              <a:schemeClr val="tx1">
                <a:alpha val="30000"/>
              </a:schemeClr>
            </a:solidFill>
            <a:ln>
              <a:noFill/>
            </a:ln>
          </p:spPr>
          <p:txBody>
            <a:bodyPr lIns="0" tIns="0" rIns="0" bIns="0"/>
            <a:lstStyle/>
            <a:p>
              <a:endParaRPr lang="en-US" sz="1575" u="none"/>
            </a:p>
          </p:txBody>
        </p:sp>
      </p:grpSp>
      <p:sp>
        <p:nvSpPr>
          <p:cNvPr id="3" name="Slide Number Placeholder 2"/>
          <p:cNvSpPr>
            <a:spLocks noGrp="1"/>
          </p:cNvSpPr>
          <p:nvPr>
            <p:ph type="sldNum" sz="quarter" idx="11"/>
          </p:nvPr>
        </p:nvSpPr>
        <p:spPr>
          <a:xfrm>
            <a:off x="276945" y="4860098"/>
            <a:ext cx="341026" cy="193041"/>
          </a:xfrm>
          <a:prstGeom prst="rect">
            <a:avLst/>
          </a:prstGeom>
        </p:spPr>
        <p:txBody>
          <a:bodyPr/>
          <a:lstStyle>
            <a:lvl1pPr>
              <a:defRPr sz="675" b="1" i="0">
                <a:solidFill>
                  <a:schemeClr val="tx1">
                    <a:alpha val="30000"/>
                  </a:schemeClr>
                </a:solidFill>
                <a:latin typeface="Lato" charset="0"/>
                <a:ea typeface="Lato" charset="0"/>
                <a:cs typeface="Lato" charset="0"/>
              </a:defRPr>
            </a:lvl1pPr>
          </a:lstStyle>
          <a:p>
            <a:fld id="{C3929991-3F91-D343-BFF2-32848ABE790B}" type="slidenum">
              <a:rPr lang="en-US" smtClean="0"/>
              <a:pPr/>
              <a:t>‹#›</a:t>
            </a:fld>
            <a:endParaRPr lang="en-US"/>
          </a:p>
        </p:txBody>
      </p:sp>
      <p:sp>
        <p:nvSpPr>
          <p:cNvPr id="6" name="Footer Placeholder 5"/>
          <p:cNvSpPr>
            <a:spLocks noGrp="1"/>
          </p:cNvSpPr>
          <p:nvPr>
            <p:ph type="ftr" sz="quarter" idx="12"/>
          </p:nvPr>
        </p:nvSpPr>
        <p:spPr>
          <a:xfrm>
            <a:off x="2297873" y="4881348"/>
            <a:ext cx="3179704" cy="194274"/>
          </a:xfrm>
        </p:spPr>
        <p:txBody>
          <a:bodyPr/>
          <a:lstStyle/>
          <a:p>
            <a:r>
              <a:rPr lang="en-US"/>
              <a:t>FY21 Operating Budget Forum</a:t>
            </a:r>
          </a:p>
        </p:txBody>
      </p:sp>
      <p:sp>
        <p:nvSpPr>
          <p:cNvPr id="8" name="Picture Placeholder 7"/>
          <p:cNvSpPr>
            <a:spLocks noGrp="1"/>
          </p:cNvSpPr>
          <p:nvPr>
            <p:ph type="pic" sz="quarter" idx="13"/>
          </p:nvPr>
        </p:nvSpPr>
        <p:spPr>
          <a:xfrm>
            <a:off x="6995160" y="4903521"/>
            <a:ext cx="562816" cy="149192"/>
          </a:xfrm>
          <a:prstGeom prst="rect">
            <a:avLst/>
          </a:prstGeom>
        </p:spPr>
        <p:txBody>
          <a:bodyPr/>
          <a:lstStyle>
            <a:lvl1pPr>
              <a:defRPr sz="675" b="0" i="0">
                <a:latin typeface="Lato Light" charset="0"/>
                <a:ea typeface="Lato Light" charset="0"/>
                <a:cs typeface="Lato Light" charset="0"/>
              </a:defRPr>
            </a:lvl1pPr>
          </a:lstStyle>
          <a:p>
            <a:endParaRPr lang="en-US"/>
          </a:p>
        </p:txBody>
      </p:sp>
    </p:spTree>
    <p:extLst>
      <p:ext uri="{BB962C8B-B14F-4D97-AF65-F5344CB8AC3E}">
        <p14:creationId xmlns:p14="http://schemas.microsoft.com/office/powerpoint/2010/main" val="1807444981"/>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Square Small Middle Img">
    <p:spTree>
      <p:nvGrpSpPr>
        <p:cNvPr id="1" name=""/>
        <p:cNvGrpSpPr/>
        <p:nvPr/>
      </p:nvGrpSpPr>
      <p:grpSpPr>
        <a:xfrm>
          <a:off x="0" y="0"/>
          <a:ext cx="0" cy="0"/>
          <a:chOff x="0" y="0"/>
          <a:chExt cx="0" cy="0"/>
        </a:xfrm>
      </p:grpSpPr>
      <p:sp>
        <p:nvSpPr>
          <p:cNvPr id="16" name="Picture Placeholder 3"/>
          <p:cNvSpPr>
            <a:spLocks noGrp="1"/>
          </p:cNvSpPr>
          <p:nvPr>
            <p:ph type="pic" sz="quarter" idx="10"/>
          </p:nvPr>
        </p:nvSpPr>
        <p:spPr>
          <a:xfrm>
            <a:off x="2817495" y="1466850"/>
            <a:ext cx="1376363" cy="1615318"/>
          </a:xfrm>
          <a:prstGeom prst="rect">
            <a:avLst/>
          </a:prstGeom>
        </p:spPr>
        <p:txBody>
          <a:bodyPr/>
          <a:lstStyle>
            <a:lvl1pPr>
              <a:defRPr sz="750" b="0" i="0">
                <a:solidFill>
                  <a:schemeClr val="bg2"/>
                </a:solidFill>
                <a:latin typeface="Lato Light" charset="0"/>
                <a:ea typeface="Lato Light" charset="0"/>
                <a:cs typeface="Lato Light" charset="0"/>
              </a:defRPr>
            </a:lvl1pPr>
          </a:lstStyle>
          <a:p>
            <a:endParaRPr lang="en-US"/>
          </a:p>
        </p:txBody>
      </p:sp>
      <p:sp>
        <p:nvSpPr>
          <p:cNvPr id="19" name="Rectangle 17"/>
          <p:cNvSpPr>
            <a:spLocks/>
          </p:cNvSpPr>
          <p:nvPr userDrawn="1"/>
        </p:nvSpPr>
        <p:spPr bwMode="auto">
          <a:xfrm rot="10800000" flipH="1">
            <a:off x="1" y="4844526"/>
            <a:ext cx="7775449" cy="297628"/>
          </a:xfrm>
          <a:prstGeom prst="rect">
            <a:avLst/>
          </a:prstGeom>
          <a:solidFill>
            <a:schemeClr val="bg1">
              <a:lumMod val="95000"/>
              <a:alpha val="90000"/>
            </a:schemeClr>
          </a:solidFill>
          <a:ln>
            <a:noFill/>
          </a:ln>
        </p:spPr>
        <p:txBody>
          <a:bodyPr lIns="0" tIns="0" rIns="0" bIns="0"/>
          <a:lstStyle/>
          <a:p>
            <a:endParaRPr lang="en-US" sz="1575" u="sng"/>
          </a:p>
        </p:txBody>
      </p:sp>
      <p:grpSp>
        <p:nvGrpSpPr>
          <p:cNvPr id="20" name="Group 19"/>
          <p:cNvGrpSpPr/>
          <p:nvPr userDrawn="1"/>
        </p:nvGrpSpPr>
        <p:grpSpPr>
          <a:xfrm>
            <a:off x="605173" y="4939155"/>
            <a:ext cx="75299" cy="88468"/>
            <a:chOff x="566572" y="4914901"/>
            <a:chExt cx="123991" cy="123825"/>
          </a:xfrm>
        </p:grpSpPr>
        <p:sp>
          <p:nvSpPr>
            <p:cNvPr id="21" name="Oval 20">
              <a:hlinkClick r:id="" action="ppaction://hlinkshowjump?jump=nextslide"/>
            </p:cNvPr>
            <p:cNvSpPr>
              <a:spLocks/>
            </p:cNvSpPr>
            <p:nvPr/>
          </p:nvSpPr>
          <p:spPr bwMode="auto">
            <a:xfrm>
              <a:off x="566572" y="4914901"/>
              <a:ext cx="123991" cy="123825"/>
            </a:xfrm>
            <a:prstGeom prst="ellipse">
              <a:avLst/>
            </a:prstGeom>
            <a:noFill/>
            <a:ln w="15875" cap="flat">
              <a:solidFill>
                <a:schemeClr val="tx1">
                  <a:alpha val="30000"/>
                </a:schemeClr>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sz="1575" u="none"/>
            </a:p>
          </p:txBody>
        </p:sp>
        <p:sp>
          <p:nvSpPr>
            <p:cNvPr id="22" name="AutoShape 21">
              <a:hlinkClick r:id="" action="ppaction://hlinkshowjump?jump=nextslide"/>
            </p:cNvPr>
            <p:cNvSpPr>
              <a:spLocks/>
            </p:cNvSpPr>
            <p:nvPr/>
          </p:nvSpPr>
          <p:spPr bwMode="auto">
            <a:xfrm rot="5400000">
              <a:off x="600342" y="4955355"/>
              <a:ext cx="63104" cy="40536"/>
            </a:xfrm>
            <a:prstGeom prst="triangle">
              <a:avLst>
                <a:gd name="adj" fmla="val 50000"/>
              </a:avLst>
            </a:prstGeom>
            <a:solidFill>
              <a:schemeClr val="tx1">
                <a:alpha val="30000"/>
              </a:schemeClr>
            </a:solidFill>
            <a:ln>
              <a:noFill/>
            </a:ln>
          </p:spPr>
          <p:txBody>
            <a:bodyPr lIns="0" tIns="0" rIns="0" bIns="0"/>
            <a:lstStyle/>
            <a:p>
              <a:endParaRPr lang="en-US" sz="1575" u="none"/>
            </a:p>
          </p:txBody>
        </p:sp>
      </p:grpSp>
      <p:grpSp>
        <p:nvGrpSpPr>
          <p:cNvPr id="23" name="Group 22"/>
          <p:cNvGrpSpPr/>
          <p:nvPr userDrawn="1"/>
        </p:nvGrpSpPr>
        <p:grpSpPr>
          <a:xfrm>
            <a:off x="213792" y="4938304"/>
            <a:ext cx="75877" cy="89576"/>
            <a:chOff x="247055" y="4914306"/>
            <a:chExt cx="123991" cy="124421"/>
          </a:xfrm>
        </p:grpSpPr>
        <p:sp>
          <p:nvSpPr>
            <p:cNvPr id="24" name="Oval 23">
              <a:hlinkClick r:id="" action="ppaction://hlinkshowjump?jump=previousslide"/>
            </p:cNvPr>
            <p:cNvSpPr>
              <a:spLocks/>
            </p:cNvSpPr>
            <p:nvPr/>
          </p:nvSpPr>
          <p:spPr bwMode="auto">
            <a:xfrm rot="10800000">
              <a:off x="247055" y="4914306"/>
              <a:ext cx="123991" cy="124421"/>
            </a:xfrm>
            <a:prstGeom prst="ellipse">
              <a:avLst/>
            </a:prstGeom>
            <a:noFill/>
            <a:ln w="15875" cap="flat">
              <a:solidFill>
                <a:schemeClr val="tx1">
                  <a:alpha val="30000"/>
                </a:schemeClr>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sz="1575" u="none"/>
            </a:p>
          </p:txBody>
        </p:sp>
        <p:sp>
          <p:nvSpPr>
            <p:cNvPr id="25" name="AutoShape 24">
              <a:hlinkClick r:id="" action="ppaction://hlinkshowjump?jump=previousslide"/>
            </p:cNvPr>
            <p:cNvSpPr>
              <a:spLocks/>
            </p:cNvSpPr>
            <p:nvPr/>
          </p:nvSpPr>
          <p:spPr bwMode="auto">
            <a:xfrm rot="16200000">
              <a:off x="269001" y="4952464"/>
              <a:ext cx="63406" cy="40535"/>
            </a:xfrm>
            <a:prstGeom prst="triangle">
              <a:avLst>
                <a:gd name="adj" fmla="val 50000"/>
              </a:avLst>
            </a:prstGeom>
            <a:solidFill>
              <a:schemeClr val="tx1">
                <a:alpha val="30000"/>
              </a:schemeClr>
            </a:solidFill>
            <a:ln>
              <a:noFill/>
            </a:ln>
          </p:spPr>
          <p:txBody>
            <a:bodyPr lIns="0" tIns="0" rIns="0" bIns="0"/>
            <a:lstStyle/>
            <a:p>
              <a:endParaRPr lang="en-US" sz="1575" u="none"/>
            </a:p>
          </p:txBody>
        </p:sp>
      </p:grpSp>
      <p:sp>
        <p:nvSpPr>
          <p:cNvPr id="3" name="Slide Number Placeholder 2"/>
          <p:cNvSpPr>
            <a:spLocks noGrp="1"/>
          </p:cNvSpPr>
          <p:nvPr>
            <p:ph type="sldNum" sz="quarter" idx="11"/>
          </p:nvPr>
        </p:nvSpPr>
        <p:spPr>
          <a:xfrm>
            <a:off x="276945" y="4860098"/>
            <a:ext cx="341026" cy="193041"/>
          </a:xfrm>
          <a:prstGeom prst="rect">
            <a:avLst/>
          </a:prstGeom>
        </p:spPr>
        <p:txBody>
          <a:bodyPr/>
          <a:lstStyle>
            <a:lvl1pPr>
              <a:defRPr sz="675" b="1" i="0">
                <a:solidFill>
                  <a:schemeClr val="tx1">
                    <a:alpha val="30000"/>
                  </a:schemeClr>
                </a:solidFill>
                <a:latin typeface="Lato" charset="0"/>
                <a:ea typeface="Lato" charset="0"/>
                <a:cs typeface="Lato" charset="0"/>
              </a:defRPr>
            </a:lvl1pPr>
          </a:lstStyle>
          <a:p>
            <a:fld id="{C3929991-3F91-D343-BFF2-32848ABE790B}" type="slidenum">
              <a:rPr lang="en-US" smtClean="0"/>
              <a:pPr/>
              <a:t>‹#›</a:t>
            </a:fld>
            <a:endParaRPr lang="en-US"/>
          </a:p>
        </p:txBody>
      </p:sp>
      <p:sp>
        <p:nvSpPr>
          <p:cNvPr id="6" name="Footer Placeholder 5"/>
          <p:cNvSpPr>
            <a:spLocks noGrp="1"/>
          </p:cNvSpPr>
          <p:nvPr>
            <p:ph type="ftr" sz="quarter" idx="12"/>
          </p:nvPr>
        </p:nvSpPr>
        <p:spPr>
          <a:xfrm>
            <a:off x="2297873" y="4881348"/>
            <a:ext cx="3179704" cy="194274"/>
          </a:xfrm>
        </p:spPr>
        <p:txBody>
          <a:bodyPr/>
          <a:lstStyle/>
          <a:p>
            <a:r>
              <a:rPr lang="en-US"/>
              <a:t>FY21 Operating Budget Forum</a:t>
            </a:r>
          </a:p>
        </p:txBody>
      </p:sp>
      <p:sp>
        <p:nvSpPr>
          <p:cNvPr id="8" name="Picture Placeholder 7"/>
          <p:cNvSpPr>
            <a:spLocks noGrp="1"/>
          </p:cNvSpPr>
          <p:nvPr>
            <p:ph type="pic" sz="quarter" idx="13"/>
          </p:nvPr>
        </p:nvSpPr>
        <p:spPr>
          <a:xfrm>
            <a:off x="6995160" y="4903521"/>
            <a:ext cx="562816" cy="149192"/>
          </a:xfrm>
          <a:prstGeom prst="rect">
            <a:avLst/>
          </a:prstGeom>
        </p:spPr>
        <p:txBody>
          <a:bodyPr/>
          <a:lstStyle>
            <a:lvl1pPr>
              <a:defRPr sz="675" b="0" i="0">
                <a:latin typeface="Lato Light" charset="0"/>
                <a:ea typeface="Lato Light" charset="0"/>
                <a:cs typeface="Lato Light" charset="0"/>
              </a:defRPr>
            </a:lvl1pPr>
          </a:lstStyle>
          <a:p>
            <a:endParaRPr lang="en-US"/>
          </a:p>
        </p:txBody>
      </p:sp>
    </p:spTree>
    <p:extLst>
      <p:ext uri="{BB962C8B-B14F-4D97-AF65-F5344CB8AC3E}">
        <p14:creationId xmlns:p14="http://schemas.microsoft.com/office/powerpoint/2010/main" val="4994296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829A18-FD91-08B2-D206-B6C16EF13AF6}"/>
              </a:ext>
            </a:extLst>
          </p:cNvPr>
          <p:cNvSpPr>
            <a:spLocks noGrp="1"/>
          </p:cNvSpPr>
          <p:nvPr>
            <p:ph type="title"/>
          </p:nvPr>
        </p:nvSpPr>
        <p:spPr>
          <a:xfrm>
            <a:off x="535365" y="342900"/>
            <a:ext cx="2506801" cy="1200150"/>
          </a:xfrm>
        </p:spPr>
        <p:txBody>
          <a:bodyPr anchor="b"/>
          <a:lstStyle>
            <a:lvl1pPr>
              <a:defRPr sz="2040">
                <a:solidFill>
                  <a:schemeClr val="accent1">
                    <a:lumMod val="50000"/>
                  </a:schemeClr>
                </a:solidFill>
                <a:latin typeface="Segoe UI" panose="020B0502040204020203" pitchFamily="34" charset="0"/>
                <a:ea typeface="Segoe UI Black" panose="020B0A02040204020203" pitchFamily="34" charset="0"/>
                <a:cs typeface="Segoe UI" panose="020B0502040204020203" pitchFamily="34" charset="0"/>
              </a:defRPr>
            </a:lvl1pPr>
          </a:lstStyle>
          <a:p>
            <a:r>
              <a:rPr lang="en-US"/>
              <a:t>Click to edit Master title style</a:t>
            </a:r>
          </a:p>
        </p:txBody>
      </p:sp>
      <p:sp>
        <p:nvSpPr>
          <p:cNvPr id="3" name="Content Placeholder 2">
            <a:extLst>
              <a:ext uri="{FF2B5EF4-FFF2-40B4-BE49-F238E27FC236}">
                <a16:creationId xmlns:a16="http://schemas.microsoft.com/office/drawing/2014/main" id="{08691078-18B8-C388-1B25-FECD2D84AB53}"/>
              </a:ext>
            </a:extLst>
          </p:cNvPr>
          <p:cNvSpPr>
            <a:spLocks noGrp="1"/>
          </p:cNvSpPr>
          <p:nvPr>
            <p:ph idx="1"/>
          </p:nvPr>
        </p:nvSpPr>
        <p:spPr>
          <a:xfrm>
            <a:off x="3304282" y="740569"/>
            <a:ext cx="3934778" cy="3655219"/>
          </a:xfrm>
        </p:spPr>
        <p:txBody>
          <a:bodyPr/>
          <a:lstStyle>
            <a:lvl1pPr>
              <a:defRPr sz="2040"/>
            </a:lvl1pPr>
            <a:lvl2pPr>
              <a:defRPr sz="1785"/>
            </a:lvl2pPr>
            <a:lvl3pPr>
              <a:defRPr sz="1530"/>
            </a:lvl3pPr>
            <a:lvl4pPr>
              <a:defRPr sz="1275"/>
            </a:lvl4pPr>
            <a:lvl5pPr>
              <a:defRPr sz="1275"/>
            </a:lvl5pPr>
            <a:lvl6pPr>
              <a:defRPr sz="1275"/>
            </a:lvl6pPr>
            <a:lvl7pPr>
              <a:defRPr sz="1275"/>
            </a:lvl7pPr>
            <a:lvl8pPr>
              <a:defRPr sz="1275"/>
            </a:lvl8pPr>
            <a:lvl9pPr>
              <a:defRPr sz="1275"/>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E982380-4986-6E18-C389-FFBE52FFEC1A}"/>
              </a:ext>
            </a:extLst>
          </p:cNvPr>
          <p:cNvSpPr>
            <a:spLocks noGrp="1"/>
          </p:cNvSpPr>
          <p:nvPr>
            <p:ph type="body" sz="half" idx="2"/>
          </p:nvPr>
        </p:nvSpPr>
        <p:spPr>
          <a:xfrm>
            <a:off x="535365" y="1543050"/>
            <a:ext cx="2506801" cy="2858691"/>
          </a:xfrm>
        </p:spPr>
        <p:txBody>
          <a:bodyPr/>
          <a:lstStyle>
            <a:lvl1pPr marL="0" indent="0">
              <a:buNone/>
              <a:defRPr sz="1020"/>
            </a:lvl1pPr>
            <a:lvl2pPr marL="291465" indent="0">
              <a:buNone/>
              <a:defRPr sz="893"/>
            </a:lvl2pPr>
            <a:lvl3pPr marL="582930" indent="0">
              <a:buNone/>
              <a:defRPr sz="765"/>
            </a:lvl3pPr>
            <a:lvl4pPr marL="874395" indent="0">
              <a:buNone/>
              <a:defRPr sz="638"/>
            </a:lvl4pPr>
            <a:lvl5pPr marL="1165860" indent="0">
              <a:buNone/>
              <a:defRPr sz="638"/>
            </a:lvl5pPr>
            <a:lvl6pPr marL="1457325" indent="0">
              <a:buNone/>
              <a:defRPr sz="638"/>
            </a:lvl6pPr>
            <a:lvl7pPr marL="1748790" indent="0">
              <a:buNone/>
              <a:defRPr sz="638"/>
            </a:lvl7pPr>
            <a:lvl8pPr marL="2040255" indent="0">
              <a:buNone/>
              <a:defRPr sz="638"/>
            </a:lvl8pPr>
            <a:lvl9pPr marL="2331720" indent="0">
              <a:buNone/>
              <a:defRPr sz="638"/>
            </a:lvl9pPr>
          </a:lstStyle>
          <a:p>
            <a:pPr lvl="0"/>
            <a:r>
              <a:rPr lang="en-US"/>
              <a:t>Click to edit Master text styles</a:t>
            </a:r>
          </a:p>
        </p:txBody>
      </p:sp>
      <p:cxnSp>
        <p:nvCxnSpPr>
          <p:cNvPr id="9" name="Straight Connector 8">
            <a:extLst>
              <a:ext uri="{FF2B5EF4-FFF2-40B4-BE49-F238E27FC236}">
                <a16:creationId xmlns:a16="http://schemas.microsoft.com/office/drawing/2014/main" id="{C89B4780-08D6-CEFA-3BDB-930BF646BBC2}"/>
              </a:ext>
            </a:extLst>
          </p:cNvPr>
          <p:cNvCxnSpPr/>
          <p:nvPr/>
        </p:nvCxnSpPr>
        <p:spPr>
          <a:xfrm>
            <a:off x="0" y="4771788"/>
            <a:ext cx="7772400" cy="0"/>
          </a:xfrm>
          <a:prstGeom prst="line">
            <a:avLst/>
          </a:prstGeom>
          <a:ln w="762000">
            <a:gradFill flip="none" rotWithShape="1">
              <a:gsLst>
                <a:gs pos="99000">
                  <a:schemeClr val="bg1"/>
                </a:gs>
                <a:gs pos="0">
                  <a:schemeClr val="accent4">
                    <a:lumMod val="75000"/>
                  </a:schemeClr>
                </a:gs>
              </a:gsLst>
              <a:path path="circle">
                <a:fillToRect l="100000" t="100000"/>
              </a:path>
              <a:tileRect r="-100000" b="-100000"/>
            </a:gradFill>
          </a:ln>
        </p:spPr>
        <p:style>
          <a:lnRef idx="1">
            <a:schemeClr val="accent1"/>
          </a:lnRef>
          <a:fillRef idx="0">
            <a:schemeClr val="accent1"/>
          </a:fillRef>
          <a:effectRef idx="0">
            <a:schemeClr val="accent1"/>
          </a:effectRef>
          <a:fontRef idx="minor">
            <a:schemeClr val="tx1"/>
          </a:fontRef>
        </p:style>
      </p:cxnSp>
      <p:pic>
        <p:nvPicPr>
          <p:cNvPr id="11" name="Picture 10" descr="Text&#10;&#10;Description automatically generated with medium confidence">
            <a:extLst>
              <a:ext uri="{FF2B5EF4-FFF2-40B4-BE49-F238E27FC236}">
                <a16:creationId xmlns:a16="http://schemas.microsoft.com/office/drawing/2014/main" id="{95561BEC-E3EA-5051-9BBD-B72DD03AEEA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76156" y="4524423"/>
            <a:ext cx="2303687" cy="524559"/>
          </a:xfrm>
          <a:prstGeom prst="rect">
            <a:avLst/>
          </a:prstGeom>
        </p:spPr>
      </p:pic>
      <p:sp>
        <p:nvSpPr>
          <p:cNvPr id="12" name="TextBox 11">
            <a:extLst>
              <a:ext uri="{FF2B5EF4-FFF2-40B4-BE49-F238E27FC236}">
                <a16:creationId xmlns:a16="http://schemas.microsoft.com/office/drawing/2014/main" id="{2E7F3C3C-FBCE-DAB6-B83B-95D0BD37C0E7}"/>
              </a:ext>
            </a:extLst>
          </p:cNvPr>
          <p:cNvSpPr txBox="1"/>
          <p:nvPr/>
        </p:nvSpPr>
        <p:spPr>
          <a:xfrm>
            <a:off x="46122" y="4535143"/>
            <a:ext cx="3258161" cy="484748"/>
          </a:xfrm>
          <a:prstGeom prst="rect">
            <a:avLst/>
          </a:prstGeom>
          <a:noFill/>
        </p:spPr>
        <p:txBody>
          <a:bodyPr wrap="square" rtlCol="0">
            <a:spAutoFit/>
          </a:bodyPr>
          <a:lstStyle/>
          <a:p>
            <a:r>
              <a:rPr lang="en-US" sz="2550" i="1">
                <a:solidFill>
                  <a:schemeClr val="accent1">
                    <a:lumMod val="50000"/>
                  </a:schemeClr>
                </a:solidFill>
                <a:latin typeface="Ink Free" panose="03080402000500000000" pitchFamily="66" charset="0"/>
              </a:rPr>
              <a:t>Incoming Grants</a:t>
            </a:r>
          </a:p>
        </p:txBody>
      </p:sp>
    </p:spTree>
    <p:extLst>
      <p:ext uri="{BB962C8B-B14F-4D97-AF65-F5344CB8AC3E}">
        <p14:creationId xmlns:p14="http://schemas.microsoft.com/office/powerpoint/2010/main" val="4119207140"/>
      </p:ext>
    </p:extLst>
  </p:cSld>
  <p:clrMapOvr>
    <a:masterClrMapping/>
  </p:clrMapOvr>
  <p:hf sldNum="0" hdr="0" dt="0"/>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Portfolio 1">
    <p:spTree>
      <p:nvGrpSpPr>
        <p:cNvPr id="1" name=""/>
        <p:cNvGrpSpPr/>
        <p:nvPr/>
      </p:nvGrpSpPr>
      <p:grpSpPr>
        <a:xfrm>
          <a:off x="0" y="0"/>
          <a:ext cx="0" cy="0"/>
          <a:chOff x="0" y="0"/>
          <a:chExt cx="0" cy="0"/>
        </a:xfrm>
      </p:grpSpPr>
      <p:sp>
        <p:nvSpPr>
          <p:cNvPr id="16" name="Picture Placeholder 3"/>
          <p:cNvSpPr>
            <a:spLocks noGrp="1"/>
          </p:cNvSpPr>
          <p:nvPr>
            <p:ph type="pic" sz="quarter" idx="10"/>
          </p:nvPr>
        </p:nvSpPr>
        <p:spPr>
          <a:xfrm>
            <a:off x="1242776" y="1843352"/>
            <a:ext cx="1227088" cy="2566458"/>
          </a:xfrm>
          <a:prstGeom prst="rect">
            <a:avLst/>
          </a:prstGeom>
        </p:spPr>
        <p:txBody>
          <a:bodyPr/>
          <a:lstStyle>
            <a:lvl1pPr>
              <a:defRPr sz="750" b="0" i="0">
                <a:solidFill>
                  <a:schemeClr val="bg2"/>
                </a:solidFill>
                <a:latin typeface="Lato Light" charset="0"/>
                <a:ea typeface="Lato Light" charset="0"/>
                <a:cs typeface="Lato Light" charset="0"/>
              </a:defRPr>
            </a:lvl1pPr>
          </a:lstStyle>
          <a:p>
            <a:endParaRPr lang="en-US"/>
          </a:p>
        </p:txBody>
      </p:sp>
      <p:sp>
        <p:nvSpPr>
          <p:cNvPr id="19" name="Rectangle 17"/>
          <p:cNvSpPr>
            <a:spLocks/>
          </p:cNvSpPr>
          <p:nvPr userDrawn="1"/>
        </p:nvSpPr>
        <p:spPr bwMode="auto">
          <a:xfrm rot="10800000" flipH="1">
            <a:off x="1" y="4844526"/>
            <a:ext cx="7775449" cy="297628"/>
          </a:xfrm>
          <a:prstGeom prst="rect">
            <a:avLst/>
          </a:prstGeom>
          <a:solidFill>
            <a:schemeClr val="bg1">
              <a:lumMod val="95000"/>
              <a:alpha val="90000"/>
            </a:schemeClr>
          </a:solidFill>
          <a:ln>
            <a:noFill/>
          </a:ln>
        </p:spPr>
        <p:txBody>
          <a:bodyPr lIns="0" tIns="0" rIns="0" bIns="0"/>
          <a:lstStyle/>
          <a:p>
            <a:endParaRPr lang="en-US" sz="1575" u="sng"/>
          </a:p>
        </p:txBody>
      </p:sp>
      <p:grpSp>
        <p:nvGrpSpPr>
          <p:cNvPr id="20" name="Group 19"/>
          <p:cNvGrpSpPr/>
          <p:nvPr userDrawn="1"/>
        </p:nvGrpSpPr>
        <p:grpSpPr>
          <a:xfrm>
            <a:off x="605173" y="4939155"/>
            <a:ext cx="75299" cy="88468"/>
            <a:chOff x="566572" y="4914901"/>
            <a:chExt cx="123991" cy="123825"/>
          </a:xfrm>
        </p:grpSpPr>
        <p:sp>
          <p:nvSpPr>
            <p:cNvPr id="21" name="Oval 20">
              <a:hlinkClick r:id="" action="ppaction://hlinkshowjump?jump=nextslide"/>
            </p:cNvPr>
            <p:cNvSpPr>
              <a:spLocks/>
            </p:cNvSpPr>
            <p:nvPr/>
          </p:nvSpPr>
          <p:spPr bwMode="auto">
            <a:xfrm>
              <a:off x="566572" y="4914901"/>
              <a:ext cx="123991" cy="123825"/>
            </a:xfrm>
            <a:prstGeom prst="ellipse">
              <a:avLst/>
            </a:prstGeom>
            <a:noFill/>
            <a:ln w="15875" cap="flat">
              <a:solidFill>
                <a:schemeClr val="tx1">
                  <a:alpha val="30000"/>
                </a:schemeClr>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sz="1575" u="none"/>
            </a:p>
          </p:txBody>
        </p:sp>
        <p:sp>
          <p:nvSpPr>
            <p:cNvPr id="22" name="AutoShape 21">
              <a:hlinkClick r:id="" action="ppaction://hlinkshowjump?jump=nextslide"/>
            </p:cNvPr>
            <p:cNvSpPr>
              <a:spLocks/>
            </p:cNvSpPr>
            <p:nvPr/>
          </p:nvSpPr>
          <p:spPr bwMode="auto">
            <a:xfrm rot="5400000">
              <a:off x="600342" y="4955355"/>
              <a:ext cx="63104" cy="40536"/>
            </a:xfrm>
            <a:prstGeom prst="triangle">
              <a:avLst>
                <a:gd name="adj" fmla="val 50000"/>
              </a:avLst>
            </a:prstGeom>
            <a:solidFill>
              <a:schemeClr val="tx1">
                <a:alpha val="30000"/>
              </a:schemeClr>
            </a:solidFill>
            <a:ln>
              <a:noFill/>
            </a:ln>
          </p:spPr>
          <p:txBody>
            <a:bodyPr lIns="0" tIns="0" rIns="0" bIns="0"/>
            <a:lstStyle/>
            <a:p>
              <a:endParaRPr lang="en-US" sz="1575" u="none"/>
            </a:p>
          </p:txBody>
        </p:sp>
      </p:grpSp>
      <p:grpSp>
        <p:nvGrpSpPr>
          <p:cNvPr id="23" name="Group 22"/>
          <p:cNvGrpSpPr/>
          <p:nvPr userDrawn="1"/>
        </p:nvGrpSpPr>
        <p:grpSpPr>
          <a:xfrm>
            <a:off x="213792" y="4938304"/>
            <a:ext cx="75877" cy="89576"/>
            <a:chOff x="247055" y="4914306"/>
            <a:chExt cx="123991" cy="124421"/>
          </a:xfrm>
        </p:grpSpPr>
        <p:sp>
          <p:nvSpPr>
            <p:cNvPr id="24" name="Oval 23">
              <a:hlinkClick r:id="" action="ppaction://hlinkshowjump?jump=previousslide"/>
            </p:cNvPr>
            <p:cNvSpPr>
              <a:spLocks/>
            </p:cNvSpPr>
            <p:nvPr/>
          </p:nvSpPr>
          <p:spPr bwMode="auto">
            <a:xfrm rot="10800000">
              <a:off x="247055" y="4914306"/>
              <a:ext cx="123991" cy="124421"/>
            </a:xfrm>
            <a:prstGeom prst="ellipse">
              <a:avLst/>
            </a:prstGeom>
            <a:noFill/>
            <a:ln w="15875" cap="flat">
              <a:solidFill>
                <a:schemeClr val="tx1">
                  <a:alpha val="30000"/>
                </a:schemeClr>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sz="1575" u="none"/>
            </a:p>
          </p:txBody>
        </p:sp>
        <p:sp>
          <p:nvSpPr>
            <p:cNvPr id="25" name="AutoShape 24">
              <a:hlinkClick r:id="" action="ppaction://hlinkshowjump?jump=previousslide"/>
            </p:cNvPr>
            <p:cNvSpPr>
              <a:spLocks/>
            </p:cNvSpPr>
            <p:nvPr/>
          </p:nvSpPr>
          <p:spPr bwMode="auto">
            <a:xfrm rot="16200000">
              <a:off x="269001" y="4952464"/>
              <a:ext cx="63406" cy="40535"/>
            </a:xfrm>
            <a:prstGeom prst="triangle">
              <a:avLst>
                <a:gd name="adj" fmla="val 50000"/>
              </a:avLst>
            </a:prstGeom>
            <a:solidFill>
              <a:schemeClr val="tx1">
                <a:alpha val="30000"/>
              </a:schemeClr>
            </a:solidFill>
            <a:ln>
              <a:noFill/>
            </a:ln>
          </p:spPr>
          <p:txBody>
            <a:bodyPr lIns="0" tIns="0" rIns="0" bIns="0"/>
            <a:lstStyle/>
            <a:p>
              <a:endParaRPr lang="en-US" sz="1575" u="none"/>
            </a:p>
          </p:txBody>
        </p:sp>
      </p:grpSp>
      <p:sp>
        <p:nvSpPr>
          <p:cNvPr id="3" name="Slide Number Placeholder 2"/>
          <p:cNvSpPr>
            <a:spLocks noGrp="1"/>
          </p:cNvSpPr>
          <p:nvPr>
            <p:ph type="sldNum" sz="quarter" idx="11"/>
          </p:nvPr>
        </p:nvSpPr>
        <p:spPr>
          <a:xfrm>
            <a:off x="276945" y="4860098"/>
            <a:ext cx="341026" cy="193041"/>
          </a:xfrm>
          <a:prstGeom prst="rect">
            <a:avLst/>
          </a:prstGeom>
        </p:spPr>
        <p:txBody>
          <a:bodyPr/>
          <a:lstStyle>
            <a:lvl1pPr>
              <a:defRPr sz="675" b="1" i="0">
                <a:solidFill>
                  <a:schemeClr val="tx1">
                    <a:alpha val="30000"/>
                  </a:schemeClr>
                </a:solidFill>
                <a:latin typeface="Lato" charset="0"/>
                <a:ea typeface="Lato" charset="0"/>
                <a:cs typeface="Lato" charset="0"/>
              </a:defRPr>
            </a:lvl1pPr>
          </a:lstStyle>
          <a:p>
            <a:fld id="{C3929991-3F91-D343-BFF2-32848ABE790B}" type="slidenum">
              <a:rPr lang="en-US" smtClean="0"/>
              <a:pPr/>
              <a:t>‹#›</a:t>
            </a:fld>
            <a:endParaRPr lang="en-US"/>
          </a:p>
        </p:txBody>
      </p:sp>
      <p:sp>
        <p:nvSpPr>
          <p:cNvPr id="6" name="Footer Placeholder 5"/>
          <p:cNvSpPr>
            <a:spLocks noGrp="1"/>
          </p:cNvSpPr>
          <p:nvPr>
            <p:ph type="ftr" sz="quarter" idx="12"/>
          </p:nvPr>
        </p:nvSpPr>
        <p:spPr>
          <a:xfrm>
            <a:off x="2297873" y="4881348"/>
            <a:ext cx="3179704" cy="194274"/>
          </a:xfrm>
        </p:spPr>
        <p:txBody>
          <a:bodyPr/>
          <a:lstStyle/>
          <a:p>
            <a:r>
              <a:rPr lang="en-US"/>
              <a:t>FY21 Operating Budget Forum</a:t>
            </a:r>
          </a:p>
        </p:txBody>
      </p:sp>
      <p:sp>
        <p:nvSpPr>
          <p:cNvPr id="8" name="Picture Placeholder 7"/>
          <p:cNvSpPr>
            <a:spLocks noGrp="1"/>
          </p:cNvSpPr>
          <p:nvPr>
            <p:ph type="pic" sz="quarter" idx="13"/>
          </p:nvPr>
        </p:nvSpPr>
        <p:spPr>
          <a:xfrm>
            <a:off x="6995160" y="4903521"/>
            <a:ext cx="562816" cy="149192"/>
          </a:xfrm>
          <a:prstGeom prst="rect">
            <a:avLst/>
          </a:prstGeom>
        </p:spPr>
        <p:txBody>
          <a:bodyPr/>
          <a:lstStyle>
            <a:lvl1pPr>
              <a:defRPr sz="675" b="0" i="0">
                <a:latin typeface="Lato Light" charset="0"/>
                <a:ea typeface="Lato Light" charset="0"/>
                <a:cs typeface="Lato Light" charset="0"/>
              </a:defRPr>
            </a:lvl1pPr>
          </a:lstStyle>
          <a:p>
            <a:endParaRPr lang="en-US"/>
          </a:p>
        </p:txBody>
      </p:sp>
      <p:sp>
        <p:nvSpPr>
          <p:cNvPr id="26" name="Picture Placeholder 3"/>
          <p:cNvSpPr>
            <a:spLocks noGrp="1"/>
          </p:cNvSpPr>
          <p:nvPr>
            <p:ph type="pic" sz="quarter" idx="14"/>
          </p:nvPr>
        </p:nvSpPr>
        <p:spPr>
          <a:xfrm>
            <a:off x="2648910" y="1843352"/>
            <a:ext cx="1227088" cy="2566458"/>
          </a:xfrm>
          <a:prstGeom prst="rect">
            <a:avLst/>
          </a:prstGeom>
        </p:spPr>
        <p:txBody>
          <a:bodyPr/>
          <a:lstStyle>
            <a:lvl1pPr>
              <a:defRPr sz="750" b="0" i="0">
                <a:solidFill>
                  <a:schemeClr val="bg2"/>
                </a:solidFill>
                <a:latin typeface="Lato Light" charset="0"/>
                <a:ea typeface="Lato Light" charset="0"/>
                <a:cs typeface="Lato Light" charset="0"/>
              </a:defRPr>
            </a:lvl1pPr>
          </a:lstStyle>
          <a:p>
            <a:endParaRPr lang="en-US"/>
          </a:p>
        </p:txBody>
      </p:sp>
      <p:sp>
        <p:nvSpPr>
          <p:cNvPr id="27" name="Picture Placeholder 3"/>
          <p:cNvSpPr>
            <a:spLocks noGrp="1"/>
          </p:cNvSpPr>
          <p:nvPr>
            <p:ph type="pic" sz="quarter" idx="15"/>
          </p:nvPr>
        </p:nvSpPr>
        <p:spPr>
          <a:xfrm>
            <a:off x="4065609" y="1843352"/>
            <a:ext cx="1227088" cy="2566458"/>
          </a:xfrm>
          <a:prstGeom prst="rect">
            <a:avLst/>
          </a:prstGeom>
        </p:spPr>
        <p:txBody>
          <a:bodyPr/>
          <a:lstStyle>
            <a:lvl1pPr>
              <a:defRPr sz="750" b="0" i="0">
                <a:solidFill>
                  <a:schemeClr val="bg2"/>
                </a:solidFill>
                <a:latin typeface="Lato Light" charset="0"/>
                <a:ea typeface="Lato Light" charset="0"/>
                <a:cs typeface="Lato Light" charset="0"/>
              </a:defRPr>
            </a:lvl1pPr>
          </a:lstStyle>
          <a:p>
            <a:endParaRPr lang="en-US"/>
          </a:p>
        </p:txBody>
      </p:sp>
      <p:sp>
        <p:nvSpPr>
          <p:cNvPr id="28" name="Picture Placeholder 3"/>
          <p:cNvSpPr>
            <a:spLocks noGrp="1"/>
          </p:cNvSpPr>
          <p:nvPr>
            <p:ph type="pic" sz="quarter" idx="16"/>
          </p:nvPr>
        </p:nvSpPr>
        <p:spPr>
          <a:xfrm>
            <a:off x="5471744" y="1843352"/>
            <a:ext cx="1227088" cy="2566458"/>
          </a:xfrm>
          <a:prstGeom prst="rect">
            <a:avLst/>
          </a:prstGeom>
        </p:spPr>
        <p:txBody>
          <a:bodyPr/>
          <a:lstStyle>
            <a:lvl1pPr>
              <a:defRPr sz="750" b="0" i="0">
                <a:solidFill>
                  <a:schemeClr val="bg2"/>
                </a:solidFill>
                <a:latin typeface="Lato Light" charset="0"/>
                <a:ea typeface="Lato Light" charset="0"/>
                <a:cs typeface="Lato Light" charset="0"/>
              </a:defRPr>
            </a:lvl1pPr>
          </a:lstStyle>
          <a:p>
            <a:endParaRPr lang="en-US"/>
          </a:p>
        </p:txBody>
      </p:sp>
    </p:spTree>
    <p:extLst>
      <p:ext uri="{BB962C8B-B14F-4D97-AF65-F5344CB8AC3E}">
        <p14:creationId xmlns:p14="http://schemas.microsoft.com/office/powerpoint/2010/main" val="50365223"/>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Portfolio 2">
    <p:spTree>
      <p:nvGrpSpPr>
        <p:cNvPr id="1" name=""/>
        <p:cNvGrpSpPr/>
        <p:nvPr/>
      </p:nvGrpSpPr>
      <p:grpSpPr>
        <a:xfrm>
          <a:off x="0" y="0"/>
          <a:ext cx="0" cy="0"/>
          <a:chOff x="0" y="0"/>
          <a:chExt cx="0" cy="0"/>
        </a:xfrm>
      </p:grpSpPr>
      <p:sp>
        <p:nvSpPr>
          <p:cNvPr id="19" name="Rectangle 17"/>
          <p:cNvSpPr>
            <a:spLocks/>
          </p:cNvSpPr>
          <p:nvPr userDrawn="1"/>
        </p:nvSpPr>
        <p:spPr bwMode="auto">
          <a:xfrm rot="10800000" flipH="1">
            <a:off x="1" y="4844526"/>
            <a:ext cx="7775449" cy="297628"/>
          </a:xfrm>
          <a:prstGeom prst="rect">
            <a:avLst/>
          </a:prstGeom>
          <a:solidFill>
            <a:schemeClr val="bg1">
              <a:lumMod val="95000"/>
              <a:alpha val="90000"/>
            </a:schemeClr>
          </a:solidFill>
          <a:ln>
            <a:noFill/>
          </a:ln>
        </p:spPr>
        <p:txBody>
          <a:bodyPr lIns="0" tIns="0" rIns="0" bIns="0"/>
          <a:lstStyle/>
          <a:p>
            <a:endParaRPr lang="en-US" sz="1575" u="sng"/>
          </a:p>
        </p:txBody>
      </p:sp>
      <p:grpSp>
        <p:nvGrpSpPr>
          <p:cNvPr id="20" name="Group 19"/>
          <p:cNvGrpSpPr/>
          <p:nvPr userDrawn="1"/>
        </p:nvGrpSpPr>
        <p:grpSpPr>
          <a:xfrm>
            <a:off x="605173" y="4939155"/>
            <a:ext cx="75299" cy="88468"/>
            <a:chOff x="566572" y="4914901"/>
            <a:chExt cx="123991" cy="123825"/>
          </a:xfrm>
        </p:grpSpPr>
        <p:sp>
          <p:nvSpPr>
            <p:cNvPr id="21" name="Oval 20">
              <a:hlinkClick r:id="" action="ppaction://hlinkshowjump?jump=nextslide"/>
            </p:cNvPr>
            <p:cNvSpPr>
              <a:spLocks/>
            </p:cNvSpPr>
            <p:nvPr/>
          </p:nvSpPr>
          <p:spPr bwMode="auto">
            <a:xfrm>
              <a:off x="566572" y="4914901"/>
              <a:ext cx="123991" cy="123825"/>
            </a:xfrm>
            <a:prstGeom prst="ellipse">
              <a:avLst/>
            </a:prstGeom>
            <a:noFill/>
            <a:ln w="15875" cap="flat">
              <a:solidFill>
                <a:schemeClr val="tx1">
                  <a:alpha val="30000"/>
                </a:schemeClr>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sz="1575" u="none"/>
            </a:p>
          </p:txBody>
        </p:sp>
        <p:sp>
          <p:nvSpPr>
            <p:cNvPr id="22" name="AutoShape 21">
              <a:hlinkClick r:id="" action="ppaction://hlinkshowjump?jump=nextslide"/>
            </p:cNvPr>
            <p:cNvSpPr>
              <a:spLocks/>
            </p:cNvSpPr>
            <p:nvPr/>
          </p:nvSpPr>
          <p:spPr bwMode="auto">
            <a:xfrm rot="5400000">
              <a:off x="600342" y="4955355"/>
              <a:ext cx="63104" cy="40536"/>
            </a:xfrm>
            <a:prstGeom prst="triangle">
              <a:avLst>
                <a:gd name="adj" fmla="val 50000"/>
              </a:avLst>
            </a:prstGeom>
            <a:solidFill>
              <a:schemeClr val="tx1">
                <a:alpha val="30000"/>
              </a:schemeClr>
            </a:solidFill>
            <a:ln>
              <a:noFill/>
            </a:ln>
          </p:spPr>
          <p:txBody>
            <a:bodyPr lIns="0" tIns="0" rIns="0" bIns="0"/>
            <a:lstStyle/>
            <a:p>
              <a:endParaRPr lang="en-US" sz="1575" u="none"/>
            </a:p>
          </p:txBody>
        </p:sp>
      </p:grpSp>
      <p:grpSp>
        <p:nvGrpSpPr>
          <p:cNvPr id="23" name="Group 22"/>
          <p:cNvGrpSpPr/>
          <p:nvPr userDrawn="1"/>
        </p:nvGrpSpPr>
        <p:grpSpPr>
          <a:xfrm>
            <a:off x="213792" y="4938304"/>
            <a:ext cx="75877" cy="89576"/>
            <a:chOff x="247055" y="4914306"/>
            <a:chExt cx="123991" cy="124421"/>
          </a:xfrm>
        </p:grpSpPr>
        <p:sp>
          <p:nvSpPr>
            <p:cNvPr id="24" name="Oval 23">
              <a:hlinkClick r:id="" action="ppaction://hlinkshowjump?jump=previousslide"/>
            </p:cNvPr>
            <p:cNvSpPr>
              <a:spLocks/>
            </p:cNvSpPr>
            <p:nvPr/>
          </p:nvSpPr>
          <p:spPr bwMode="auto">
            <a:xfrm rot="10800000">
              <a:off x="247055" y="4914306"/>
              <a:ext cx="123991" cy="124421"/>
            </a:xfrm>
            <a:prstGeom prst="ellipse">
              <a:avLst/>
            </a:prstGeom>
            <a:noFill/>
            <a:ln w="15875" cap="flat">
              <a:solidFill>
                <a:schemeClr val="tx1">
                  <a:alpha val="30000"/>
                </a:schemeClr>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sz="1575" u="none"/>
            </a:p>
          </p:txBody>
        </p:sp>
        <p:sp>
          <p:nvSpPr>
            <p:cNvPr id="25" name="AutoShape 24">
              <a:hlinkClick r:id="" action="ppaction://hlinkshowjump?jump=previousslide"/>
            </p:cNvPr>
            <p:cNvSpPr>
              <a:spLocks/>
            </p:cNvSpPr>
            <p:nvPr/>
          </p:nvSpPr>
          <p:spPr bwMode="auto">
            <a:xfrm rot="16200000">
              <a:off x="269001" y="4952464"/>
              <a:ext cx="63406" cy="40535"/>
            </a:xfrm>
            <a:prstGeom prst="triangle">
              <a:avLst>
                <a:gd name="adj" fmla="val 50000"/>
              </a:avLst>
            </a:prstGeom>
            <a:solidFill>
              <a:schemeClr val="tx1">
                <a:alpha val="30000"/>
              </a:schemeClr>
            </a:solidFill>
            <a:ln>
              <a:noFill/>
            </a:ln>
          </p:spPr>
          <p:txBody>
            <a:bodyPr lIns="0" tIns="0" rIns="0" bIns="0"/>
            <a:lstStyle/>
            <a:p>
              <a:endParaRPr lang="en-US" sz="1575" u="none"/>
            </a:p>
          </p:txBody>
        </p:sp>
      </p:grpSp>
      <p:sp>
        <p:nvSpPr>
          <p:cNvPr id="3" name="Slide Number Placeholder 2"/>
          <p:cNvSpPr>
            <a:spLocks noGrp="1"/>
          </p:cNvSpPr>
          <p:nvPr>
            <p:ph type="sldNum" sz="quarter" idx="11"/>
          </p:nvPr>
        </p:nvSpPr>
        <p:spPr>
          <a:xfrm>
            <a:off x="270575" y="4860098"/>
            <a:ext cx="353767" cy="193041"/>
          </a:xfrm>
          <a:prstGeom prst="rect">
            <a:avLst/>
          </a:prstGeom>
        </p:spPr>
        <p:txBody>
          <a:bodyPr/>
          <a:lstStyle>
            <a:lvl1pPr>
              <a:defRPr sz="675" b="1" i="0">
                <a:solidFill>
                  <a:schemeClr val="tx1">
                    <a:alpha val="30000"/>
                  </a:schemeClr>
                </a:solidFill>
                <a:latin typeface="Lato" charset="0"/>
                <a:ea typeface="Lato" charset="0"/>
                <a:cs typeface="Lato" charset="0"/>
              </a:defRPr>
            </a:lvl1pPr>
          </a:lstStyle>
          <a:p>
            <a:fld id="{C3929991-3F91-D343-BFF2-32848ABE790B}" type="slidenum">
              <a:rPr lang="en-US" smtClean="0"/>
              <a:pPr/>
              <a:t>‹#›</a:t>
            </a:fld>
            <a:endParaRPr lang="en-US"/>
          </a:p>
        </p:txBody>
      </p:sp>
      <p:sp>
        <p:nvSpPr>
          <p:cNvPr id="6" name="Footer Placeholder 5"/>
          <p:cNvSpPr>
            <a:spLocks noGrp="1"/>
          </p:cNvSpPr>
          <p:nvPr>
            <p:ph type="ftr" sz="quarter" idx="12"/>
          </p:nvPr>
        </p:nvSpPr>
        <p:spPr>
          <a:xfrm>
            <a:off x="2297873" y="4881348"/>
            <a:ext cx="3179704" cy="194274"/>
          </a:xfrm>
        </p:spPr>
        <p:txBody>
          <a:bodyPr/>
          <a:lstStyle/>
          <a:p>
            <a:r>
              <a:rPr lang="en-US"/>
              <a:t>FY21 Operating Budget Forum</a:t>
            </a:r>
          </a:p>
        </p:txBody>
      </p:sp>
      <p:sp>
        <p:nvSpPr>
          <p:cNvPr id="8" name="Picture Placeholder 7"/>
          <p:cNvSpPr>
            <a:spLocks noGrp="1"/>
          </p:cNvSpPr>
          <p:nvPr>
            <p:ph type="pic" sz="quarter" idx="13"/>
          </p:nvPr>
        </p:nvSpPr>
        <p:spPr>
          <a:xfrm>
            <a:off x="6995160" y="4903521"/>
            <a:ext cx="562816" cy="149192"/>
          </a:xfrm>
          <a:prstGeom prst="rect">
            <a:avLst/>
          </a:prstGeom>
        </p:spPr>
        <p:txBody>
          <a:bodyPr/>
          <a:lstStyle>
            <a:lvl1pPr>
              <a:defRPr sz="675" b="0" i="0">
                <a:latin typeface="Lato Light" charset="0"/>
                <a:ea typeface="Lato Light" charset="0"/>
                <a:cs typeface="Lato Light" charset="0"/>
              </a:defRPr>
            </a:lvl1pPr>
          </a:lstStyle>
          <a:p>
            <a:endParaRPr lang="en-US"/>
          </a:p>
        </p:txBody>
      </p:sp>
      <p:sp>
        <p:nvSpPr>
          <p:cNvPr id="26" name="Picture Placeholder 3"/>
          <p:cNvSpPr>
            <a:spLocks noGrp="1"/>
          </p:cNvSpPr>
          <p:nvPr>
            <p:ph type="pic" sz="quarter" idx="14"/>
          </p:nvPr>
        </p:nvSpPr>
        <p:spPr>
          <a:xfrm>
            <a:off x="967221" y="1870053"/>
            <a:ext cx="1857640" cy="1230913"/>
          </a:xfrm>
          <a:prstGeom prst="rect">
            <a:avLst/>
          </a:prstGeom>
        </p:spPr>
        <p:txBody>
          <a:bodyPr/>
          <a:lstStyle>
            <a:lvl1pPr>
              <a:defRPr sz="750" b="0" i="0">
                <a:solidFill>
                  <a:schemeClr val="bg2"/>
                </a:solidFill>
                <a:latin typeface="Lato Light" charset="0"/>
                <a:ea typeface="Lato Light" charset="0"/>
                <a:cs typeface="Lato Light" charset="0"/>
              </a:defRPr>
            </a:lvl1pPr>
          </a:lstStyle>
          <a:p>
            <a:endParaRPr lang="en-US"/>
          </a:p>
        </p:txBody>
      </p:sp>
      <p:sp>
        <p:nvSpPr>
          <p:cNvPr id="31" name="Picture Placeholder 3"/>
          <p:cNvSpPr>
            <a:spLocks noGrp="1"/>
          </p:cNvSpPr>
          <p:nvPr>
            <p:ph type="pic" sz="quarter" idx="15"/>
          </p:nvPr>
        </p:nvSpPr>
        <p:spPr>
          <a:xfrm>
            <a:off x="3944707" y="1870053"/>
            <a:ext cx="1857640" cy="1230913"/>
          </a:xfrm>
          <a:prstGeom prst="rect">
            <a:avLst/>
          </a:prstGeom>
        </p:spPr>
        <p:txBody>
          <a:bodyPr/>
          <a:lstStyle>
            <a:lvl1pPr>
              <a:defRPr sz="750" b="0" i="0">
                <a:solidFill>
                  <a:schemeClr val="bg2"/>
                </a:solidFill>
                <a:latin typeface="Lato Light" charset="0"/>
                <a:ea typeface="Lato Light" charset="0"/>
                <a:cs typeface="Lato Light" charset="0"/>
              </a:defRPr>
            </a:lvl1pPr>
          </a:lstStyle>
          <a:p>
            <a:endParaRPr lang="en-US"/>
          </a:p>
        </p:txBody>
      </p:sp>
      <p:sp>
        <p:nvSpPr>
          <p:cNvPr id="32" name="Picture Placeholder 3"/>
          <p:cNvSpPr>
            <a:spLocks noGrp="1"/>
          </p:cNvSpPr>
          <p:nvPr>
            <p:ph type="pic" sz="quarter" idx="16"/>
          </p:nvPr>
        </p:nvSpPr>
        <p:spPr>
          <a:xfrm>
            <a:off x="1975486" y="3252808"/>
            <a:ext cx="1857640" cy="1230913"/>
          </a:xfrm>
          <a:prstGeom prst="rect">
            <a:avLst/>
          </a:prstGeom>
        </p:spPr>
        <p:txBody>
          <a:bodyPr/>
          <a:lstStyle>
            <a:lvl1pPr>
              <a:defRPr sz="750" b="0" i="0">
                <a:solidFill>
                  <a:schemeClr val="bg2"/>
                </a:solidFill>
                <a:latin typeface="Lato Light" charset="0"/>
                <a:ea typeface="Lato Light" charset="0"/>
                <a:cs typeface="Lato Light" charset="0"/>
              </a:defRPr>
            </a:lvl1pPr>
          </a:lstStyle>
          <a:p>
            <a:endParaRPr lang="en-US"/>
          </a:p>
        </p:txBody>
      </p:sp>
      <p:sp>
        <p:nvSpPr>
          <p:cNvPr id="33" name="Picture Placeholder 3"/>
          <p:cNvSpPr>
            <a:spLocks noGrp="1"/>
          </p:cNvSpPr>
          <p:nvPr>
            <p:ph type="pic" sz="quarter" idx="17"/>
          </p:nvPr>
        </p:nvSpPr>
        <p:spPr>
          <a:xfrm>
            <a:off x="4949106" y="3252808"/>
            <a:ext cx="1857640" cy="1230913"/>
          </a:xfrm>
          <a:prstGeom prst="rect">
            <a:avLst/>
          </a:prstGeom>
        </p:spPr>
        <p:txBody>
          <a:bodyPr/>
          <a:lstStyle>
            <a:lvl1pPr>
              <a:defRPr sz="750" b="0" i="0">
                <a:solidFill>
                  <a:schemeClr val="bg2"/>
                </a:solidFill>
                <a:latin typeface="Lato Light" charset="0"/>
                <a:ea typeface="Lato Light" charset="0"/>
                <a:cs typeface="Lato Light" charset="0"/>
              </a:defRPr>
            </a:lvl1pPr>
          </a:lstStyle>
          <a:p>
            <a:endParaRPr lang="en-US"/>
          </a:p>
        </p:txBody>
      </p:sp>
    </p:spTree>
    <p:extLst>
      <p:ext uri="{BB962C8B-B14F-4D97-AF65-F5344CB8AC3E}">
        <p14:creationId xmlns:p14="http://schemas.microsoft.com/office/powerpoint/2010/main" val="1437951605"/>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Portfolio 3">
    <p:spTree>
      <p:nvGrpSpPr>
        <p:cNvPr id="1" name=""/>
        <p:cNvGrpSpPr/>
        <p:nvPr/>
      </p:nvGrpSpPr>
      <p:grpSpPr>
        <a:xfrm>
          <a:off x="0" y="0"/>
          <a:ext cx="0" cy="0"/>
          <a:chOff x="0" y="0"/>
          <a:chExt cx="0" cy="0"/>
        </a:xfrm>
      </p:grpSpPr>
      <p:sp>
        <p:nvSpPr>
          <p:cNvPr id="19" name="Rectangle 17"/>
          <p:cNvSpPr>
            <a:spLocks/>
          </p:cNvSpPr>
          <p:nvPr userDrawn="1"/>
        </p:nvSpPr>
        <p:spPr bwMode="auto">
          <a:xfrm rot="10800000" flipH="1">
            <a:off x="1" y="4844526"/>
            <a:ext cx="7775449" cy="297628"/>
          </a:xfrm>
          <a:prstGeom prst="rect">
            <a:avLst/>
          </a:prstGeom>
          <a:solidFill>
            <a:schemeClr val="bg1">
              <a:lumMod val="95000"/>
              <a:alpha val="90000"/>
            </a:schemeClr>
          </a:solidFill>
          <a:ln>
            <a:noFill/>
          </a:ln>
        </p:spPr>
        <p:txBody>
          <a:bodyPr lIns="0" tIns="0" rIns="0" bIns="0"/>
          <a:lstStyle/>
          <a:p>
            <a:endParaRPr lang="en-US" sz="1575" u="sng"/>
          </a:p>
        </p:txBody>
      </p:sp>
      <p:grpSp>
        <p:nvGrpSpPr>
          <p:cNvPr id="20" name="Group 19"/>
          <p:cNvGrpSpPr/>
          <p:nvPr userDrawn="1"/>
        </p:nvGrpSpPr>
        <p:grpSpPr>
          <a:xfrm>
            <a:off x="605173" y="4939155"/>
            <a:ext cx="75299" cy="88468"/>
            <a:chOff x="566572" y="4914901"/>
            <a:chExt cx="123991" cy="123825"/>
          </a:xfrm>
        </p:grpSpPr>
        <p:sp>
          <p:nvSpPr>
            <p:cNvPr id="21" name="Oval 20">
              <a:hlinkClick r:id="" action="ppaction://hlinkshowjump?jump=nextslide"/>
            </p:cNvPr>
            <p:cNvSpPr>
              <a:spLocks/>
            </p:cNvSpPr>
            <p:nvPr/>
          </p:nvSpPr>
          <p:spPr bwMode="auto">
            <a:xfrm>
              <a:off x="566572" y="4914901"/>
              <a:ext cx="123991" cy="123825"/>
            </a:xfrm>
            <a:prstGeom prst="ellipse">
              <a:avLst/>
            </a:prstGeom>
            <a:noFill/>
            <a:ln w="15875" cap="flat">
              <a:solidFill>
                <a:schemeClr val="tx1">
                  <a:alpha val="30000"/>
                </a:schemeClr>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sz="1575" u="none"/>
            </a:p>
          </p:txBody>
        </p:sp>
        <p:sp>
          <p:nvSpPr>
            <p:cNvPr id="22" name="AutoShape 21">
              <a:hlinkClick r:id="" action="ppaction://hlinkshowjump?jump=nextslide"/>
            </p:cNvPr>
            <p:cNvSpPr>
              <a:spLocks/>
            </p:cNvSpPr>
            <p:nvPr/>
          </p:nvSpPr>
          <p:spPr bwMode="auto">
            <a:xfrm rot="5400000">
              <a:off x="600342" y="4955355"/>
              <a:ext cx="63104" cy="40536"/>
            </a:xfrm>
            <a:prstGeom prst="triangle">
              <a:avLst>
                <a:gd name="adj" fmla="val 50000"/>
              </a:avLst>
            </a:prstGeom>
            <a:solidFill>
              <a:schemeClr val="tx1">
                <a:alpha val="30000"/>
              </a:schemeClr>
            </a:solidFill>
            <a:ln>
              <a:noFill/>
            </a:ln>
          </p:spPr>
          <p:txBody>
            <a:bodyPr lIns="0" tIns="0" rIns="0" bIns="0"/>
            <a:lstStyle/>
            <a:p>
              <a:endParaRPr lang="en-US" sz="1575" u="none"/>
            </a:p>
          </p:txBody>
        </p:sp>
      </p:grpSp>
      <p:grpSp>
        <p:nvGrpSpPr>
          <p:cNvPr id="23" name="Group 22"/>
          <p:cNvGrpSpPr/>
          <p:nvPr userDrawn="1"/>
        </p:nvGrpSpPr>
        <p:grpSpPr>
          <a:xfrm>
            <a:off x="213792" y="4938304"/>
            <a:ext cx="75877" cy="89576"/>
            <a:chOff x="247055" y="4914306"/>
            <a:chExt cx="123991" cy="124421"/>
          </a:xfrm>
        </p:grpSpPr>
        <p:sp>
          <p:nvSpPr>
            <p:cNvPr id="24" name="Oval 23">
              <a:hlinkClick r:id="" action="ppaction://hlinkshowjump?jump=previousslide"/>
            </p:cNvPr>
            <p:cNvSpPr>
              <a:spLocks/>
            </p:cNvSpPr>
            <p:nvPr/>
          </p:nvSpPr>
          <p:spPr bwMode="auto">
            <a:xfrm rot="10800000">
              <a:off x="247055" y="4914306"/>
              <a:ext cx="123991" cy="124421"/>
            </a:xfrm>
            <a:prstGeom prst="ellipse">
              <a:avLst/>
            </a:prstGeom>
            <a:noFill/>
            <a:ln w="15875" cap="flat">
              <a:solidFill>
                <a:schemeClr val="tx1">
                  <a:alpha val="30000"/>
                </a:schemeClr>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sz="1575" u="none"/>
            </a:p>
          </p:txBody>
        </p:sp>
        <p:sp>
          <p:nvSpPr>
            <p:cNvPr id="25" name="AutoShape 24">
              <a:hlinkClick r:id="" action="ppaction://hlinkshowjump?jump=previousslide"/>
            </p:cNvPr>
            <p:cNvSpPr>
              <a:spLocks/>
            </p:cNvSpPr>
            <p:nvPr/>
          </p:nvSpPr>
          <p:spPr bwMode="auto">
            <a:xfrm rot="16200000">
              <a:off x="269001" y="4952464"/>
              <a:ext cx="63406" cy="40535"/>
            </a:xfrm>
            <a:prstGeom prst="triangle">
              <a:avLst>
                <a:gd name="adj" fmla="val 50000"/>
              </a:avLst>
            </a:prstGeom>
            <a:solidFill>
              <a:schemeClr val="tx1">
                <a:alpha val="30000"/>
              </a:schemeClr>
            </a:solidFill>
            <a:ln>
              <a:noFill/>
            </a:ln>
          </p:spPr>
          <p:txBody>
            <a:bodyPr lIns="0" tIns="0" rIns="0" bIns="0"/>
            <a:lstStyle/>
            <a:p>
              <a:endParaRPr lang="en-US" sz="1575" u="none"/>
            </a:p>
          </p:txBody>
        </p:sp>
      </p:grpSp>
      <p:sp>
        <p:nvSpPr>
          <p:cNvPr id="3" name="Slide Number Placeholder 2"/>
          <p:cNvSpPr>
            <a:spLocks noGrp="1"/>
          </p:cNvSpPr>
          <p:nvPr>
            <p:ph type="sldNum" sz="quarter" idx="11"/>
          </p:nvPr>
        </p:nvSpPr>
        <p:spPr>
          <a:xfrm>
            <a:off x="270575" y="4860098"/>
            <a:ext cx="353767" cy="193041"/>
          </a:xfrm>
          <a:prstGeom prst="rect">
            <a:avLst/>
          </a:prstGeom>
        </p:spPr>
        <p:txBody>
          <a:bodyPr/>
          <a:lstStyle>
            <a:lvl1pPr>
              <a:defRPr sz="675" b="1" i="0">
                <a:solidFill>
                  <a:schemeClr val="tx1">
                    <a:alpha val="30000"/>
                  </a:schemeClr>
                </a:solidFill>
                <a:latin typeface="Lato" charset="0"/>
                <a:ea typeface="Lato" charset="0"/>
                <a:cs typeface="Lato" charset="0"/>
              </a:defRPr>
            </a:lvl1pPr>
          </a:lstStyle>
          <a:p>
            <a:fld id="{C3929991-3F91-D343-BFF2-32848ABE790B}" type="slidenum">
              <a:rPr lang="en-US" smtClean="0"/>
              <a:pPr/>
              <a:t>‹#›</a:t>
            </a:fld>
            <a:endParaRPr lang="en-US"/>
          </a:p>
        </p:txBody>
      </p:sp>
      <p:sp>
        <p:nvSpPr>
          <p:cNvPr id="6" name="Footer Placeholder 5"/>
          <p:cNvSpPr>
            <a:spLocks noGrp="1"/>
          </p:cNvSpPr>
          <p:nvPr>
            <p:ph type="ftr" sz="quarter" idx="12"/>
          </p:nvPr>
        </p:nvSpPr>
        <p:spPr>
          <a:xfrm>
            <a:off x="2297873" y="4881348"/>
            <a:ext cx="3179704" cy="194274"/>
          </a:xfrm>
        </p:spPr>
        <p:txBody>
          <a:bodyPr/>
          <a:lstStyle/>
          <a:p>
            <a:r>
              <a:rPr lang="en-US"/>
              <a:t>FY21 Operating Budget Forum</a:t>
            </a:r>
          </a:p>
        </p:txBody>
      </p:sp>
      <p:sp>
        <p:nvSpPr>
          <p:cNvPr id="8" name="Picture Placeholder 7"/>
          <p:cNvSpPr>
            <a:spLocks noGrp="1"/>
          </p:cNvSpPr>
          <p:nvPr>
            <p:ph type="pic" sz="quarter" idx="13"/>
          </p:nvPr>
        </p:nvSpPr>
        <p:spPr>
          <a:xfrm>
            <a:off x="6995160" y="4903521"/>
            <a:ext cx="562816" cy="149192"/>
          </a:xfrm>
          <a:prstGeom prst="rect">
            <a:avLst/>
          </a:prstGeom>
        </p:spPr>
        <p:txBody>
          <a:bodyPr/>
          <a:lstStyle>
            <a:lvl1pPr>
              <a:defRPr sz="675" b="0" i="0">
                <a:latin typeface="Lato Light" charset="0"/>
                <a:ea typeface="Lato Light" charset="0"/>
                <a:cs typeface="Lato Light" charset="0"/>
              </a:defRPr>
            </a:lvl1pPr>
          </a:lstStyle>
          <a:p>
            <a:endParaRPr lang="en-US"/>
          </a:p>
        </p:txBody>
      </p:sp>
      <p:sp>
        <p:nvSpPr>
          <p:cNvPr id="26" name="Picture Placeholder 3"/>
          <p:cNvSpPr>
            <a:spLocks noGrp="1"/>
          </p:cNvSpPr>
          <p:nvPr>
            <p:ph type="pic" sz="quarter" idx="14"/>
          </p:nvPr>
        </p:nvSpPr>
        <p:spPr>
          <a:xfrm>
            <a:off x="3542110" y="1390915"/>
            <a:ext cx="1445687" cy="3023658"/>
          </a:xfrm>
          <a:prstGeom prst="rect">
            <a:avLst/>
          </a:prstGeom>
        </p:spPr>
        <p:txBody>
          <a:bodyPr/>
          <a:lstStyle>
            <a:lvl1pPr>
              <a:defRPr sz="750" b="0" i="0">
                <a:solidFill>
                  <a:schemeClr val="bg2"/>
                </a:solidFill>
                <a:latin typeface="Lato Light" charset="0"/>
                <a:ea typeface="Lato Light" charset="0"/>
                <a:cs typeface="Lato Light" charset="0"/>
              </a:defRPr>
            </a:lvl1pPr>
          </a:lstStyle>
          <a:p>
            <a:endParaRPr lang="en-US"/>
          </a:p>
        </p:txBody>
      </p:sp>
    </p:spTree>
    <p:extLst>
      <p:ext uri="{BB962C8B-B14F-4D97-AF65-F5344CB8AC3E}">
        <p14:creationId xmlns:p14="http://schemas.microsoft.com/office/powerpoint/2010/main" val="322569755"/>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Social Page">
    <p:spTree>
      <p:nvGrpSpPr>
        <p:cNvPr id="1" name=""/>
        <p:cNvGrpSpPr/>
        <p:nvPr/>
      </p:nvGrpSpPr>
      <p:grpSpPr>
        <a:xfrm>
          <a:off x="0" y="0"/>
          <a:ext cx="0" cy="0"/>
          <a:chOff x="0" y="0"/>
          <a:chExt cx="0" cy="0"/>
        </a:xfrm>
      </p:grpSpPr>
      <p:sp>
        <p:nvSpPr>
          <p:cNvPr id="19" name="Rectangle 17"/>
          <p:cNvSpPr>
            <a:spLocks/>
          </p:cNvSpPr>
          <p:nvPr userDrawn="1"/>
        </p:nvSpPr>
        <p:spPr bwMode="auto">
          <a:xfrm rot="10800000" flipH="1">
            <a:off x="1" y="4844526"/>
            <a:ext cx="7775449" cy="297628"/>
          </a:xfrm>
          <a:prstGeom prst="rect">
            <a:avLst/>
          </a:prstGeom>
          <a:solidFill>
            <a:schemeClr val="bg1">
              <a:lumMod val="95000"/>
              <a:alpha val="90000"/>
            </a:schemeClr>
          </a:solidFill>
          <a:ln>
            <a:noFill/>
          </a:ln>
        </p:spPr>
        <p:txBody>
          <a:bodyPr lIns="0" tIns="0" rIns="0" bIns="0"/>
          <a:lstStyle/>
          <a:p>
            <a:endParaRPr lang="en-US" sz="1575" u="sng"/>
          </a:p>
        </p:txBody>
      </p:sp>
      <p:grpSp>
        <p:nvGrpSpPr>
          <p:cNvPr id="20" name="Group 19"/>
          <p:cNvGrpSpPr/>
          <p:nvPr userDrawn="1"/>
        </p:nvGrpSpPr>
        <p:grpSpPr>
          <a:xfrm>
            <a:off x="605173" y="4939155"/>
            <a:ext cx="75299" cy="88468"/>
            <a:chOff x="566572" y="4914901"/>
            <a:chExt cx="123991" cy="123825"/>
          </a:xfrm>
        </p:grpSpPr>
        <p:sp>
          <p:nvSpPr>
            <p:cNvPr id="21" name="Oval 20">
              <a:hlinkClick r:id="" action="ppaction://hlinkshowjump?jump=nextslide"/>
            </p:cNvPr>
            <p:cNvSpPr>
              <a:spLocks/>
            </p:cNvSpPr>
            <p:nvPr/>
          </p:nvSpPr>
          <p:spPr bwMode="auto">
            <a:xfrm>
              <a:off x="566572" y="4914901"/>
              <a:ext cx="123991" cy="123825"/>
            </a:xfrm>
            <a:prstGeom prst="ellipse">
              <a:avLst/>
            </a:prstGeom>
            <a:noFill/>
            <a:ln w="15875" cap="flat">
              <a:solidFill>
                <a:schemeClr val="tx1">
                  <a:alpha val="30000"/>
                </a:schemeClr>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sz="1575" u="none"/>
            </a:p>
          </p:txBody>
        </p:sp>
        <p:sp>
          <p:nvSpPr>
            <p:cNvPr id="22" name="AutoShape 21">
              <a:hlinkClick r:id="" action="ppaction://hlinkshowjump?jump=nextslide"/>
            </p:cNvPr>
            <p:cNvSpPr>
              <a:spLocks/>
            </p:cNvSpPr>
            <p:nvPr/>
          </p:nvSpPr>
          <p:spPr bwMode="auto">
            <a:xfrm rot="5400000">
              <a:off x="600342" y="4955355"/>
              <a:ext cx="63104" cy="40536"/>
            </a:xfrm>
            <a:prstGeom prst="triangle">
              <a:avLst>
                <a:gd name="adj" fmla="val 50000"/>
              </a:avLst>
            </a:prstGeom>
            <a:solidFill>
              <a:schemeClr val="tx1">
                <a:alpha val="30000"/>
              </a:schemeClr>
            </a:solidFill>
            <a:ln>
              <a:noFill/>
            </a:ln>
          </p:spPr>
          <p:txBody>
            <a:bodyPr lIns="0" tIns="0" rIns="0" bIns="0"/>
            <a:lstStyle/>
            <a:p>
              <a:endParaRPr lang="en-US" sz="1575" u="none"/>
            </a:p>
          </p:txBody>
        </p:sp>
      </p:grpSp>
      <p:grpSp>
        <p:nvGrpSpPr>
          <p:cNvPr id="23" name="Group 22"/>
          <p:cNvGrpSpPr/>
          <p:nvPr userDrawn="1"/>
        </p:nvGrpSpPr>
        <p:grpSpPr>
          <a:xfrm>
            <a:off x="213792" y="4938304"/>
            <a:ext cx="75877" cy="89576"/>
            <a:chOff x="247055" y="4914306"/>
            <a:chExt cx="123991" cy="124421"/>
          </a:xfrm>
        </p:grpSpPr>
        <p:sp>
          <p:nvSpPr>
            <p:cNvPr id="24" name="Oval 23">
              <a:hlinkClick r:id="" action="ppaction://hlinkshowjump?jump=previousslide"/>
            </p:cNvPr>
            <p:cNvSpPr>
              <a:spLocks/>
            </p:cNvSpPr>
            <p:nvPr/>
          </p:nvSpPr>
          <p:spPr bwMode="auto">
            <a:xfrm rot="10800000">
              <a:off x="247055" y="4914306"/>
              <a:ext cx="123991" cy="124421"/>
            </a:xfrm>
            <a:prstGeom prst="ellipse">
              <a:avLst/>
            </a:prstGeom>
            <a:noFill/>
            <a:ln w="15875" cap="flat">
              <a:solidFill>
                <a:schemeClr val="tx1">
                  <a:alpha val="30000"/>
                </a:schemeClr>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sz="1575" u="none"/>
            </a:p>
          </p:txBody>
        </p:sp>
        <p:sp>
          <p:nvSpPr>
            <p:cNvPr id="25" name="AutoShape 24">
              <a:hlinkClick r:id="" action="ppaction://hlinkshowjump?jump=previousslide"/>
            </p:cNvPr>
            <p:cNvSpPr>
              <a:spLocks/>
            </p:cNvSpPr>
            <p:nvPr/>
          </p:nvSpPr>
          <p:spPr bwMode="auto">
            <a:xfrm rot="16200000">
              <a:off x="269001" y="4952464"/>
              <a:ext cx="63406" cy="40535"/>
            </a:xfrm>
            <a:prstGeom prst="triangle">
              <a:avLst>
                <a:gd name="adj" fmla="val 50000"/>
              </a:avLst>
            </a:prstGeom>
            <a:solidFill>
              <a:schemeClr val="tx1">
                <a:alpha val="30000"/>
              </a:schemeClr>
            </a:solidFill>
            <a:ln>
              <a:noFill/>
            </a:ln>
          </p:spPr>
          <p:txBody>
            <a:bodyPr lIns="0" tIns="0" rIns="0" bIns="0"/>
            <a:lstStyle/>
            <a:p>
              <a:endParaRPr lang="en-US" sz="1575" u="none"/>
            </a:p>
          </p:txBody>
        </p:sp>
      </p:grpSp>
      <p:sp>
        <p:nvSpPr>
          <p:cNvPr id="3" name="Slide Number Placeholder 2"/>
          <p:cNvSpPr>
            <a:spLocks noGrp="1"/>
          </p:cNvSpPr>
          <p:nvPr>
            <p:ph type="sldNum" sz="quarter" idx="11"/>
          </p:nvPr>
        </p:nvSpPr>
        <p:spPr>
          <a:xfrm>
            <a:off x="276945" y="4860098"/>
            <a:ext cx="341026" cy="193041"/>
          </a:xfrm>
          <a:prstGeom prst="rect">
            <a:avLst/>
          </a:prstGeom>
        </p:spPr>
        <p:txBody>
          <a:bodyPr/>
          <a:lstStyle>
            <a:lvl1pPr>
              <a:defRPr sz="675" b="1" i="0">
                <a:solidFill>
                  <a:schemeClr val="tx1">
                    <a:alpha val="30000"/>
                  </a:schemeClr>
                </a:solidFill>
                <a:latin typeface="Lato" charset="0"/>
                <a:ea typeface="Lato" charset="0"/>
                <a:cs typeface="Lato" charset="0"/>
              </a:defRPr>
            </a:lvl1pPr>
          </a:lstStyle>
          <a:p>
            <a:fld id="{C3929991-3F91-D343-BFF2-32848ABE790B}" type="slidenum">
              <a:rPr lang="en-US" smtClean="0"/>
              <a:pPr/>
              <a:t>‹#›</a:t>
            </a:fld>
            <a:endParaRPr lang="en-US"/>
          </a:p>
        </p:txBody>
      </p:sp>
      <p:sp>
        <p:nvSpPr>
          <p:cNvPr id="6" name="Footer Placeholder 5"/>
          <p:cNvSpPr>
            <a:spLocks noGrp="1"/>
          </p:cNvSpPr>
          <p:nvPr>
            <p:ph type="ftr" sz="quarter" idx="12"/>
          </p:nvPr>
        </p:nvSpPr>
        <p:spPr>
          <a:xfrm>
            <a:off x="2297873" y="4881348"/>
            <a:ext cx="3179704" cy="194274"/>
          </a:xfrm>
        </p:spPr>
        <p:txBody>
          <a:bodyPr/>
          <a:lstStyle/>
          <a:p>
            <a:r>
              <a:rPr lang="en-US"/>
              <a:t>FY21 Operating Budget Forum</a:t>
            </a:r>
          </a:p>
        </p:txBody>
      </p:sp>
      <p:sp>
        <p:nvSpPr>
          <p:cNvPr id="8" name="Picture Placeholder 7"/>
          <p:cNvSpPr>
            <a:spLocks noGrp="1"/>
          </p:cNvSpPr>
          <p:nvPr>
            <p:ph type="pic" sz="quarter" idx="13"/>
          </p:nvPr>
        </p:nvSpPr>
        <p:spPr>
          <a:xfrm>
            <a:off x="6995160" y="4903521"/>
            <a:ext cx="562816" cy="149192"/>
          </a:xfrm>
          <a:prstGeom prst="rect">
            <a:avLst/>
          </a:prstGeom>
        </p:spPr>
        <p:txBody>
          <a:bodyPr/>
          <a:lstStyle>
            <a:lvl1pPr>
              <a:defRPr sz="675" b="0" i="0">
                <a:latin typeface="Lato Light" charset="0"/>
                <a:ea typeface="Lato Light" charset="0"/>
                <a:cs typeface="Lato Light" charset="0"/>
              </a:defRPr>
            </a:lvl1pPr>
          </a:lstStyle>
          <a:p>
            <a:endParaRPr lang="en-US"/>
          </a:p>
        </p:txBody>
      </p:sp>
      <p:sp>
        <p:nvSpPr>
          <p:cNvPr id="26" name="Picture Placeholder 3"/>
          <p:cNvSpPr>
            <a:spLocks noGrp="1"/>
          </p:cNvSpPr>
          <p:nvPr>
            <p:ph type="pic" sz="quarter" idx="14"/>
          </p:nvPr>
        </p:nvSpPr>
        <p:spPr>
          <a:xfrm>
            <a:off x="1856571" y="2223492"/>
            <a:ext cx="4858081" cy="1385982"/>
          </a:xfrm>
          <a:prstGeom prst="rect">
            <a:avLst/>
          </a:prstGeom>
        </p:spPr>
        <p:txBody>
          <a:bodyPr/>
          <a:lstStyle>
            <a:lvl1pPr>
              <a:defRPr sz="750" b="0" i="0">
                <a:solidFill>
                  <a:schemeClr val="bg2"/>
                </a:solidFill>
                <a:latin typeface="Lato Light" charset="0"/>
                <a:ea typeface="Lato Light" charset="0"/>
                <a:cs typeface="Lato Light" charset="0"/>
              </a:defRPr>
            </a:lvl1pPr>
          </a:lstStyle>
          <a:p>
            <a:endParaRPr lang="en-US"/>
          </a:p>
        </p:txBody>
      </p:sp>
    </p:spTree>
    <p:extLst>
      <p:ext uri="{BB962C8B-B14F-4D97-AF65-F5344CB8AC3E}">
        <p14:creationId xmlns:p14="http://schemas.microsoft.com/office/powerpoint/2010/main" val="580268399"/>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Award page">
    <p:spTree>
      <p:nvGrpSpPr>
        <p:cNvPr id="1" name=""/>
        <p:cNvGrpSpPr/>
        <p:nvPr/>
      </p:nvGrpSpPr>
      <p:grpSpPr>
        <a:xfrm>
          <a:off x="0" y="0"/>
          <a:ext cx="0" cy="0"/>
          <a:chOff x="0" y="0"/>
          <a:chExt cx="0" cy="0"/>
        </a:xfrm>
      </p:grpSpPr>
      <p:sp>
        <p:nvSpPr>
          <p:cNvPr id="19" name="Rectangle 17"/>
          <p:cNvSpPr>
            <a:spLocks/>
          </p:cNvSpPr>
          <p:nvPr userDrawn="1"/>
        </p:nvSpPr>
        <p:spPr bwMode="auto">
          <a:xfrm rot="10800000" flipH="1">
            <a:off x="1" y="4844526"/>
            <a:ext cx="7775449" cy="297628"/>
          </a:xfrm>
          <a:prstGeom prst="rect">
            <a:avLst/>
          </a:prstGeom>
          <a:solidFill>
            <a:schemeClr val="bg1">
              <a:lumMod val="95000"/>
              <a:alpha val="90000"/>
            </a:schemeClr>
          </a:solidFill>
          <a:ln>
            <a:noFill/>
          </a:ln>
        </p:spPr>
        <p:txBody>
          <a:bodyPr lIns="0" tIns="0" rIns="0" bIns="0"/>
          <a:lstStyle/>
          <a:p>
            <a:endParaRPr lang="en-US" sz="1575" u="sng"/>
          </a:p>
        </p:txBody>
      </p:sp>
      <p:grpSp>
        <p:nvGrpSpPr>
          <p:cNvPr id="20" name="Group 19"/>
          <p:cNvGrpSpPr/>
          <p:nvPr userDrawn="1"/>
        </p:nvGrpSpPr>
        <p:grpSpPr>
          <a:xfrm>
            <a:off x="605173" y="4939155"/>
            <a:ext cx="75299" cy="88468"/>
            <a:chOff x="566572" y="4914901"/>
            <a:chExt cx="123991" cy="123825"/>
          </a:xfrm>
        </p:grpSpPr>
        <p:sp>
          <p:nvSpPr>
            <p:cNvPr id="21" name="Oval 20">
              <a:hlinkClick r:id="" action="ppaction://hlinkshowjump?jump=nextslide"/>
            </p:cNvPr>
            <p:cNvSpPr>
              <a:spLocks/>
            </p:cNvSpPr>
            <p:nvPr/>
          </p:nvSpPr>
          <p:spPr bwMode="auto">
            <a:xfrm>
              <a:off x="566572" y="4914901"/>
              <a:ext cx="123991" cy="123825"/>
            </a:xfrm>
            <a:prstGeom prst="ellipse">
              <a:avLst/>
            </a:prstGeom>
            <a:noFill/>
            <a:ln w="15875" cap="flat">
              <a:solidFill>
                <a:schemeClr val="tx1">
                  <a:alpha val="30000"/>
                </a:schemeClr>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sz="1575" u="none"/>
            </a:p>
          </p:txBody>
        </p:sp>
        <p:sp>
          <p:nvSpPr>
            <p:cNvPr id="22" name="AutoShape 21">
              <a:hlinkClick r:id="" action="ppaction://hlinkshowjump?jump=nextslide"/>
            </p:cNvPr>
            <p:cNvSpPr>
              <a:spLocks/>
            </p:cNvSpPr>
            <p:nvPr/>
          </p:nvSpPr>
          <p:spPr bwMode="auto">
            <a:xfrm rot="5400000">
              <a:off x="600342" y="4955355"/>
              <a:ext cx="63104" cy="40536"/>
            </a:xfrm>
            <a:prstGeom prst="triangle">
              <a:avLst>
                <a:gd name="adj" fmla="val 50000"/>
              </a:avLst>
            </a:prstGeom>
            <a:solidFill>
              <a:schemeClr val="tx1">
                <a:alpha val="30000"/>
              </a:schemeClr>
            </a:solidFill>
            <a:ln>
              <a:noFill/>
            </a:ln>
          </p:spPr>
          <p:txBody>
            <a:bodyPr lIns="0" tIns="0" rIns="0" bIns="0"/>
            <a:lstStyle/>
            <a:p>
              <a:endParaRPr lang="en-US" sz="1575" u="none"/>
            </a:p>
          </p:txBody>
        </p:sp>
      </p:grpSp>
      <p:grpSp>
        <p:nvGrpSpPr>
          <p:cNvPr id="23" name="Group 22"/>
          <p:cNvGrpSpPr/>
          <p:nvPr userDrawn="1"/>
        </p:nvGrpSpPr>
        <p:grpSpPr>
          <a:xfrm>
            <a:off x="213792" y="4938304"/>
            <a:ext cx="75877" cy="89576"/>
            <a:chOff x="247055" y="4914306"/>
            <a:chExt cx="123991" cy="124421"/>
          </a:xfrm>
        </p:grpSpPr>
        <p:sp>
          <p:nvSpPr>
            <p:cNvPr id="24" name="Oval 23">
              <a:hlinkClick r:id="" action="ppaction://hlinkshowjump?jump=previousslide"/>
            </p:cNvPr>
            <p:cNvSpPr>
              <a:spLocks/>
            </p:cNvSpPr>
            <p:nvPr/>
          </p:nvSpPr>
          <p:spPr bwMode="auto">
            <a:xfrm rot="10800000">
              <a:off x="247055" y="4914306"/>
              <a:ext cx="123991" cy="124421"/>
            </a:xfrm>
            <a:prstGeom prst="ellipse">
              <a:avLst/>
            </a:prstGeom>
            <a:noFill/>
            <a:ln w="15875" cap="flat">
              <a:solidFill>
                <a:schemeClr val="tx1">
                  <a:alpha val="30000"/>
                </a:schemeClr>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sz="1575" u="none"/>
            </a:p>
          </p:txBody>
        </p:sp>
        <p:sp>
          <p:nvSpPr>
            <p:cNvPr id="25" name="AutoShape 24">
              <a:hlinkClick r:id="" action="ppaction://hlinkshowjump?jump=previousslide"/>
            </p:cNvPr>
            <p:cNvSpPr>
              <a:spLocks/>
            </p:cNvSpPr>
            <p:nvPr/>
          </p:nvSpPr>
          <p:spPr bwMode="auto">
            <a:xfrm rot="16200000">
              <a:off x="269001" y="4952464"/>
              <a:ext cx="63406" cy="40535"/>
            </a:xfrm>
            <a:prstGeom prst="triangle">
              <a:avLst>
                <a:gd name="adj" fmla="val 50000"/>
              </a:avLst>
            </a:prstGeom>
            <a:solidFill>
              <a:schemeClr val="tx1">
                <a:alpha val="30000"/>
              </a:schemeClr>
            </a:solidFill>
            <a:ln>
              <a:noFill/>
            </a:ln>
          </p:spPr>
          <p:txBody>
            <a:bodyPr lIns="0" tIns="0" rIns="0" bIns="0"/>
            <a:lstStyle/>
            <a:p>
              <a:endParaRPr lang="en-US" sz="1575" u="none"/>
            </a:p>
          </p:txBody>
        </p:sp>
      </p:grpSp>
      <p:sp>
        <p:nvSpPr>
          <p:cNvPr id="3" name="Slide Number Placeholder 2"/>
          <p:cNvSpPr>
            <a:spLocks noGrp="1"/>
          </p:cNvSpPr>
          <p:nvPr>
            <p:ph type="sldNum" sz="quarter" idx="11"/>
          </p:nvPr>
        </p:nvSpPr>
        <p:spPr>
          <a:xfrm>
            <a:off x="276945" y="4860098"/>
            <a:ext cx="341026" cy="193041"/>
          </a:xfrm>
          <a:prstGeom prst="rect">
            <a:avLst/>
          </a:prstGeom>
        </p:spPr>
        <p:txBody>
          <a:bodyPr/>
          <a:lstStyle>
            <a:lvl1pPr>
              <a:defRPr sz="675" b="1" i="0">
                <a:solidFill>
                  <a:schemeClr val="tx1">
                    <a:alpha val="30000"/>
                  </a:schemeClr>
                </a:solidFill>
                <a:latin typeface="Lato" charset="0"/>
                <a:ea typeface="Lato" charset="0"/>
                <a:cs typeface="Lato" charset="0"/>
              </a:defRPr>
            </a:lvl1pPr>
          </a:lstStyle>
          <a:p>
            <a:fld id="{C3929991-3F91-D343-BFF2-32848ABE790B}" type="slidenum">
              <a:rPr lang="en-US" smtClean="0"/>
              <a:pPr/>
              <a:t>‹#›</a:t>
            </a:fld>
            <a:endParaRPr lang="en-US"/>
          </a:p>
        </p:txBody>
      </p:sp>
      <p:sp>
        <p:nvSpPr>
          <p:cNvPr id="6" name="Footer Placeholder 5"/>
          <p:cNvSpPr>
            <a:spLocks noGrp="1"/>
          </p:cNvSpPr>
          <p:nvPr>
            <p:ph type="ftr" sz="quarter" idx="12"/>
          </p:nvPr>
        </p:nvSpPr>
        <p:spPr>
          <a:xfrm>
            <a:off x="2297873" y="4881348"/>
            <a:ext cx="3179704" cy="194274"/>
          </a:xfrm>
        </p:spPr>
        <p:txBody>
          <a:bodyPr/>
          <a:lstStyle/>
          <a:p>
            <a:r>
              <a:rPr lang="en-US"/>
              <a:t>FY21 Operating Budget Forum</a:t>
            </a:r>
          </a:p>
        </p:txBody>
      </p:sp>
      <p:sp>
        <p:nvSpPr>
          <p:cNvPr id="8" name="Picture Placeholder 7"/>
          <p:cNvSpPr>
            <a:spLocks noGrp="1"/>
          </p:cNvSpPr>
          <p:nvPr>
            <p:ph type="pic" sz="quarter" idx="13"/>
          </p:nvPr>
        </p:nvSpPr>
        <p:spPr>
          <a:xfrm>
            <a:off x="6995160" y="4903521"/>
            <a:ext cx="562816" cy="149192"/>
          </a:xfrm>
          <a:prstGeom prst="rect">
            <a:avLst/>
          </a:prstGeom>
        </p:spPr>
        <p:txBody>
          <a:bodyPr/>
          <a:lstStyle>
            <a:lvl1pPr>
              <a:defRPr sz="675" b="0" i="0">
                <a:latin typeface="Lato Light" charset="0"/>
                <a:ea typeface="Lato Light" charset="0"/>
                <a:cs typeface="Lato Light" charset="0"/>
              </a:defRPr>
            </a:lvl1pPr>
          </a:lstStyle>
          <a:p>
            <a:endParaRPr lang="en-US"/>
          </a:p>
        </p:txBody>
      </p:sp>
      <p:sp>
        <p:nvSpPr>
          <p:cNvPr id="17" name="Picture Placeholder 3"/>
          <p:cNvSpPr>
            <a:spLocks noGrp="1"/>
          </p:cNvSpPr>
          <p:nvPr>
            <p:ph type="pic" sz="quarter" idx="14"/>
          </p:nvPr>
        </p:nvSpPr>
        <p:spPr>
          <a:xfrm>
            <a:off x="772399" y="2048806"/>
            <a:ext cx="726736" cy="1777564"/>
          </a:xfrm>
          <a:prstGeom prst="rect">
            <a:avLst/>
          </a:prstGeom>
        </p:spPr>
        <p:txBody>
          <a:bodyPr/>
          <a:lstStyle>
            <a:lvl1pPr>
              <a:defRPr sz="750" b="0" i="0">
                <a:solidFill>
                  <a:schemeClr val="bg2"/>
                </a:solidFill>
                <a:latin typeface="Lato Light" charset="0"/>
                <a:ea typeface="Lato Light" charset="0"/>
                <a:cs typeface="Lato Light" charset="0"/>
              </a:defRPr>
            </a:lvl1pPr>
          </a:lstStyle>
          <a:p>
            <a:endParaRPr lang="en-US"/>
          </a:p>
        </p:txBody>
      </p:sp>
      <p:sp>
        <p:nvSpPr>
          <p:cNvPr id="18" name="Picture Placeholder 3"/>
          <p:cNvSpPr>
            <a:spLocks noGrp="1"/>
          </p:cNvSpPr>
          <p:nvPr>
            <p:ph type="pic" sz="quarter" idx="15"/>
          </p:nvPr>
        </p:nvSpPr>
        <p:spPr>
          <a:xfrm>
            <a:off x="2993085" y="2241312"/>
            <a:ext cx="726736" cy="1777564"/>
          </a:xfrm>
          <a:prstGeom prst="rect">
            <a:avLst/>
          </a:prstGeom>
        </p:spPr>
        <p:txBody>
          <a:bodyPr/>
          <a:lstStyle>
            <a:lvl1pPr>
              <a:defRPr sz="750" b="0" i="0">
                <a:solidFill>
                  <a:schemeClr val="bg2"/>
                </a:solidFill>
                <a:latin typeface="Lato Light" charset="0"/>
                <a:ea typeface="Lato Light" charset="0"/>
                <a:cs typeface="Lato Light" charset="0"/>
              </a:defRPr>
            </a:lvl1pPr>
          </a:lstStyle>
          <a:p>
            <a:endParaRPr lang="en-US"/>
          </a:p>
        </p:txBody>
      </p:sp>
      <p:sp>
        <p:nvSpPr>
          <p:cNvPr id="27" name="Picture Placeholder 3"/>
          <p:cNvSpPr>
            <a:spLocks noGrp="1"/>
          </p:cNvSpPr>
          <p:nvPr>
            <p:ph type="pic" sz="quarter" idx="16"/>
          </p:nvPr>
        </p:nvSpPr>
        <p:spPr>
          <a:xfrm>
            <a:off x="5143644" y="2578196"/>
            <a:ext cx="726736" cy="1777564"/>
          </a:xfrm>
          <a:prstGeom prst="rect">
            <a:avLst/>
          </a:prstGeom>
        </p:spPr>
        <p:txBody>
          <a:bodyPr/>
          <a:lstStyle>
            <a:lvl1pPr>
              <a:defRPr sz="750" b="0" i="0">
                <a:solidFill>
                  <a:schemeClr val="bg2"/>
                </a:solidFill>
                <a:latin typeface="Lato Light" charset="0"/>
                <a:ea typeface="Lato Light" charset="0"/>
                <a:cs typeface="Lato Light" charset="0"/>
              </a:defRPr>
            </a:lvl1pPr>
          </a:lstStyle>
          <a:p>
            <a:endParaRPr lang="en-US"/>
          </a:p>
        </p:txBody>
      </p:sp>
    </p:spTree>
    <p:extLst>
      <p:ext uri="{BB962C8B-B14F-4D97-AF65-F5344CB8AC3E}">
        <p14:creationId xmlns:p14="http://schemas.microsoft.com/office/powerpoint/2010/main" val="1063485056"/>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1_Award page">
    <p:spTree>
      <p:nvGrpSpPr>
        <p:cNvPr id="1" name=""/>
        <p:cNvGrpSpPr/>
        <p:nvPr/>
      </p:nvGrpSpPr>
      <p:grpSpPr>
        <a:xfrm>
          <a:off x="0" y="0"/>
          <a:ext cx="0" cy="0"/>
          <a:chOff x="0" y="0"/>
          <a:chExt cx="0" cy="0"/>
        </a:xfrm>
      </p:grpSpPr>
      <p:sp>
        <p:nvSpPr>
          <p:cNvPr id="19" name="Rectangle 17"/>
          <p:cNvSpPr>
            <a:spLocks/>
          </p:cNvSpPr>
          <p:nvPr userDrawn="1"/>
        </p:nvSpPr>
        <p:spPr bwMode="auto">
          <a:xfrm rot="10800000" flipH="1">
            <a:off x="1" y="4844526"/>
            <a:ext cx="7775449" cy="297628"/>
          </a:xfrm>
          <a:prstGeom prst="rect">
            <a:avLst/>
          </a:prstGeom>
          <a:solidFill>
            <a:schemeClr val="bg1">
              <a:lumMod val="95000"/>
              <a:alpha val="90000"/>
            </a:schemeClr>
          </a:solidFill>
          <a:ln>
            <a:noFill/>
          </a:ln>
        </p:spPr>
        <p:txBody>
          <a:bodyPr lIns="0" tIns="0" rIns="0" bIns="0"/>
          <a:lstStyle/>
          <a:p>
            <a:endParaRPr lang="en-US" sz="1575" u="sng"/>
          </a:p>
        </p:txBody>
      </p:sp>
      <p:grpSp>
        <p:nvGrpSpPr>
          <p:cNvPr id="20" name="Group 19"/>
          <p:cNvGrpSpPr/>
          <p:nvPr userDrawn="1"/>
        </p:nvGrpSpPr>
        <p:grpSpPr>
          <a:xfrm>
            <a:off x="605173" y="4939155"/>
            <a:ext cx="75299" cy="88468"/>
            <a:chOff x="566572" y="4914901"/>
            <a:chExt cx="123991" cy="123825"/>
          </a:xfrm>
        </p:grpSpPr>
        <p:sp>
          <p:nvSpPr>
            <p:cNvPr id="21" name="Oval 20">
              <a:hlinkClick r:id="" action="ppaction://hlinkshowjump?jump=nextslide"/>
            </p:cNvPr>
            <p:cNvSpPr>
              <a:spLocks/>
            </p:cNvSpPr>
            <p:nvPr/>
          </p:nvSpPr>
          <p:spPr bwMode="auto">
            <a:xfrm>
              <a:off x="566572" y="4914901"/>
              <a:ext cx="123991" cy="123825"/>
            </a:xfrm>
            <a:prstGeom prst="ellipse">
              <a:avLst/>
            </a:prstGeom>
            <a:noFill/>
            <a:ln w="15875" cap="flat">
              <a:solidFill>
                <a:schemeClr val="tx1">
                  <a:alpha val="30000"/>
                </a:schemeClr>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sz="1575" u="none"/>
            </a:p>
          </p:txBody>
        </p:sp>
        <p:sp>
          <p:nvSpPr>
            <p:cNvPr id="22" name="AutoShape 21">
              <a:hlinkClick r:id="" action="ppaction://hlinkshowjump?jump=nextslide"/>
            </p:cNvPr>
            <p:cNvSpPr>
              <a:spLocks/>
            </p:cNvSpPr>
            <p:nvPr/>
          </p:nvSpPr>
          <p:spPr bwMode="auto">
            <a:xfrm rot="5400000">
              <a:off x="600342" y="4955355"/>
              <a:ext cx="63104" cy="40536"/>
            </a:xfrm>
            <a:prstGeom prst="triangle">
              <a:avLst>
                <a:gd name="adj" fmla="val 50000"/>
              </a:avLst>
            </a:prstGeom>
            <a:solidFill>
              <a:schemeClr val="tx1">
                <a:alpha val="30000"/>
              </a:schemeClr>
            </a:solidFill>
            <a:ln>
              <a:noFill/>
            </a:ln>
          </p:spPr>
          <p:txBody>
            <a:bodyPr lIns="0" tIns="0" rIns="0" bIns="0"/>
            <a:lstStyle/>
            <a:p>
              <a:endParaRPr lang="en-US" sz="1575" u="none"/>
            </a:p>
          </p:txBody>
        </p:sp>
      </p:grpSp>
      <p:grpSp>
        <p:nvGrpSpPr>
          <p:cNvPr id="23" name="Group 22"/>
          <p:cNvGrpSpPr/>
          <p:nvPr userDrawn="1"/>
        </p:nvGrpSpPr>
        <p:grpSpPr>
          <a:xfrm>
            <a:off x="213792" y="4938304"/>
            <a:ext cx="75877" cy="89576"/>
            <a:chOff x="247055" y="4914306"/>
            <a:chExt cx="123991" cy="124421"/>
          </a:xfrm>
        </p:grpSpPr>
        <p:sp>
          <p:nvSpPr>
            <p:cNvPr id="24" name="Oval 23">
              <a:hlinkClick r:id="" action="ppaction://hlinkshowjump?jump=previousslide"/>
            </p:cNvPr>
            <p:cNvSpPr>
              <a:spLocks/>
            </p:cNvSpPr>
            <p:nvPr/>
          </p:nvSpPr>
          <p:spPr bwMode="auto">
            <a:xfrm rot="10800000">
              <a:off x="247055" y="4914306"/>
              <a:ext cx="123991" cy="124421"/>
            </a:xfrm>
            <a:prstGeom prst="ellipse">
              <a:avLst/>
            </a:prstGeom>
            <a:noFill/>
            <a:ln w="15875" cap="flat">
              <a:solidFill>
                <a:schemeClr val="tx1">
                  <a:alpha val="30000"/>
                </a:schemeClr>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sz="1575" u="none"/>
            </a:p>
          </p:txBody>
        </p:sp>
        <p:sp>
          <p:nvSpPr>
            <p:cNvPr id="25" name="AutoShape 24">
              <a:hlinkClick r:id="" action="ppaction://hlinkshowjump?jump=previousslide"/>
            </p:cNvPr>
            <p:cNvSpPr>
              <a:spLocks/>
            </p:cNvSpPr>
            <p:nvPr/>
          </p:nvSpPr>
          <p:spPr bwMode="auto">
            <a:xfrm rot="16200000">
              <a:off x="269001" y="4952464"/>
              <a:ext cx="63406" cy="40535"/>
            </a:xfrm>
            <a:prstGeom prst="triangle">
              <a:avLst>
                <a:gd name="adj" fmla="val 50000"/>
              </a:avLst>
            </a:prstGeom>
            <a:solidFill>
              <a:schemeClr val="tx1">
                <a:alpha val="30000"/>
              </a:schemeClr>
            </a:solidFill>
            <a:ln>
              <a:noFill/>
            </a:ln>
          </p:spPr>
          <p:txBody>
            <a:bodyPr lIns="0" tIns="0" rIns="0" bIns="0"/>
            <a:lstStyle/>
            <a:p>
              <a:endParaRPr lang="en-US" sz="1575" u="none"/>
            </a:p>
          </p:txBody>
        </p:sp>
      </p:grpSp>
      <p:sp>
        <p:nvSpPr>
          <p:cNvPr id="3" name="Slide Number Placeholder 2"/>
          <p:cNvSpPr>
            <a:spLocks noGrp="1"/>
          </p:cNvSpPr>
          <p:nvPr>
            <p:ph type="sldNum" sz="quarter" idx="11"/>
          </p:nvPr>
        </p:nvSpPr>
        <p:spPr>
          <a:xfrm>
            <a:off x="270575" y="4860098"/>
            <a:ext cx="353767" cy="193041"/>
          </a:xfrm>
          <a:prstGeom prst="rect">
            <a:avLst/>
          </a:prstGeom>
        </p:spPr>
        <p:txBody>
          <a:bodyPr/>
          <a:lstStyle>
            <a:lvl1pPr>
              <a:defRPr sz="675" b="1" i="0">
                <a:solidFill>
                  <a:schemeClr val="tx1">
                    <a:alpha val="30000"/>
                  </a:schemeClr>
                </a:solidFill>
                <a:latin typeface="Lato" charset="0"/>
                <a:ea typeface="Lato" charset="0"/>
                <a:cs typeface="Lato" charset="0"/>
              </a:defRPr>
            </a:lvl1pPr>
          </a:lstStyle>
          <a:p>
            <a:fld id="{C3929991-3F91-D343-BFF2-32848ABE790B}" type="slidenum">
              <a:rPr lang="en-US" smtClean="0"/>
              <a:pPr/>
              <a:t>‹#›</a:t>
            </a:fld>
            <a:endParaRPr lang="en-US"/>
          </a:p>
        </p:txBody>
      </p:sp>
      <p:sp>
        <p:nvSpPr>
          <p:cNvPr id="6" name="Footer Placeholder 5"/>
          <p:cNvSpPr>
            <a:spLocks noGrp="1"/>
          </p:cNvSpPr>
          <p:nvPr>
            <p:ph type="ftr" sz="quarter" idx="12"/>
          </p:nvPr>
        </p:nvSpPr>
        <p:spPr>
          <a:xfrm>
            <a:off x="2297873" y="4881348"/>
            <a:ext cx="3179704" cy="194274"/>
          </a:xfrm>
        </p:spPr>
        <p:txBody>
          <a:bodyPr/>
          <a:lstStyle/>
          <a:p>
            <a:r>
              <a:rPr lang="en-US"/>
              <a:t>FY21 Operating Budget Forum</a:t>
            </a:r>
          </a:p>
        </p:txBody>
      </p:sp>
      <p:sp>
        <p:nvSpPr>
          <p:cNvPr id="8" name="Picture Placeholder 7"/>
          <p:cNvSpPr>
            <a:spLocks noGrp="1"/>
          </p:cNvSpPr>
          <p:nvPr>
            <p:ph type="pic" sz="quarter" idx="13"/>
          </p:nvPr>
        </p:nvSpPr>
        <p:spPr>
          <a:xfrm>
            <a:off x="6995160" y="4903521"/>
            <a:ext cx="562816" cy="149192"/>
          </a:xfrm>
          <a:prstGeom prst="rect">
            <a:avLst/>
          </a:prstGeom>
        </p:spPr>
        <p:txBody>
          <a:bodyPr/>
          <a:lstStyle>
            <a:lvl1pPr>
              <a:defRPr sz="675" b="0" i="0">
                <a:latin typeface="Lato Light" charset="0"/>
                <a:ea typeface="Lato Light" charset="0"/>
                <a:cs typeface="Lato Light" charset="0"/>
              </a:defRPr>
            </a:lvl1pPr>
          </a:lstStyle>
          <a:p>
            <a:endParaRPr lang="en-US"/>
          </a:p>
        </p:txBody>
      </p:sp>
      <p:sp>
        <p:nvSpPr>
          <p:cNvPr id="17" name="Picture Placeholder 3"/>
          <p:cNvSpPr>
            <a:spLocks noGrp="1"/>
          </p:cNvSpPr>
          <p:nvPr>
            <p:ph type="pic" sz="quarter" idx="14"/>
          </p:nvPr>
        </p:nvSpPr>
        <p:spPr>
          <a:xfrm>
            <a:off x="861460" y="1514475"/>
            <a:ext cx="6055552" cy="1733550"/>
          </a:xfrm>
          <a:prstGeom prst="rect">
            <a:avLst/>
          </a:prstGeom>
        </p:spPr>
        <p:txBody>
          <a:bodyPr/>
          <a:lstStyle>
            <a:lvl1pPr>
              <a:defRPr sz="750" b="0" i="0">
                <a:solidFill>
                  <a:schemeClr val="bg2"/>
                </a:solidFill>
                <a:latin typeface="Lato Light" charset="0"/>
                <a:ea typeface="Lato Light" charset="0"/>
                <a:cs typeface="Lato Light" charset="0"/>
              </a:defRPr>
            </a:lvl1pPr>
          </a:lstStyle>
          <a:p>
            <a:endParaRPr lang="en-US"/>
          </a:p>
        </p:txBody>
      </p:sp>
    </p:spTree>
    <p:extLst>
      <p:ext uri="{BB962C8B-B14F-4D97-AF65-F5344CB8AC3E}">
        <p14:creationId xmlns:p14="http://schemas.microsoft.com/office/powerpoint/2010/main" val="1578467455"/>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Right 2 Image">
    <p:spTree>
      <p:nvGrpSpPr>
        <p:cNvPr id="1" name=""/>
        <p:cNvGrpSpPr/>
        <p:nvPr/>
      </p:nvGrpSpPr>
      <p:grpSpPr>
        <a:xfrm>
          <a:off x="0" y="0"/>
          <a:ext cx="0" cy="0"/>
          <a:chOff x="0" y="0"/>
          <a:chExt cx="0" cy="0"/>
        </a:xfrm>
      </p:grpSpPr>
      <p:sp>
        <p:nvSpPr>
          <p:cNvPr id="19" name="Rectangle 17"/>
          <p:cNvSpPr>
            <a:spLocks/>
          </p:cNvSpPr>
          <p:nvPr userDrawn="1"/>
        </p:nvSpPr>
        <p:spPr bwMode="auto">
          <a:xfrm rot="10800000" flipH="1">
            <a:off x="1" y="4844526"/>
            <a:ext cx="7775449" cy="297628"/>
          </a:xfrm>
          <a:prstGeom prst="rect">
            <a:avLst/>
          </a:prstGeom>
          <a:solidFill>
            <a:schemeClr val="bg1">
              <a:lumMod val="95000"/>
              <a:alpha val="90000"/>
            </a:schemeClr>
          </a:solidFill>
          <a:ln>
            <a:noFill/>
          </a:ln>
        </p:spPr>
        <p:txBody>
          <a:bodyPr lIns="0" tIns="0" rIns="0" bIns="0"/>
          <a:lstStyle/>
          <a:p>
            <a:endParaRPr lang="en-US" sz="1575" u="sng"/>
          </a:p>
        </p:txBody>
      </p:sp>
      <p:grpSp>
        <p:nvGrpSpPr>
          <p:cNvPr id="20" name="Group 19"/>
          <p:cNvGrpSpPr/>
          <p:nvPr userDrawn="1"/>
        </p:nvGrpSpPr>
        <p:grpSpPr>
          <a:xfrm>
            <a:off x="605173" y="4939155"/>
            <a:ext cx="75299" cy="88468"/>
            <a:chOff x="566572" y="4914901"/>
            <a:chExt cx="123991" cy="123825"/>
          </a:xfrm>
        </p:grpSpPr>
        <p:sp>
          <p:nvSpPr>
            <p:cNvPr id="21" name="Oval 20">
              <a:hlinkClick r:id="" action="ppaction://hlinkshowjump?jump=nextslide"/>
            </p:cNvPr>
            <p:cNvSpPr>
              <a:spLocks/>
            </p:cNvSpPr>
            <p:nvPr/>
          </p:nvSpPr>
          <p:spPr bwMode="auto">
            <a:xfrm>
              <a:off x="566572" y="4914901"/>
              <a:ext cx="123991" cy="123825"/>
            </a:xfrm>
            <a:prstGeom prst="ellipse">
              <a:avLst/>
            </a:prstGeom>
            <a:noFill/>
            <a:ln w="15875" cap="flat">
              <a:solidFill>
                <a:schemeClr val="tx1">
                  <a:alpha val="30000"/>
                </a:schemeClr>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sz="1575" u="none"/>
            </a:p>
          </p:txBody>
        </p:sp>
        <p:sp>
          <p:nvSpPr>
            <p:cNvPr id="22" name="AutoShape 21">
              <a:hlinkClick r:id="" action="ppaction://hlinkshowjump?jump=nextslide"/>
            </p:cNvPr>
            <p:cNvSpPr>
              <a:spLocks/>
            </p:cNvSpPr>
            <p:nvPr/>
          </p:nvSpPr>
          <p:spPr bwMode="auto">
            <a:xfrm rot="5400000">
              <a:off x="600342" y="4955355"/>
              <a:ext cx="63104" cy="40536"/>
            </a:xfrm>
            <a:prstGeom prst="triangle">
              <a:avLst>
                <a:gd name="adj" fmla="val 50000"/>
              </a:avLst>
            </a:prstGeom>
            <a:solidFill>
              <a:schemeClr val="tx1">
                <a:alpha val="30000"/>
              </a:schemeClr>
            </a:solidFill>
            <a:ln>
              <a:noFill/>
            </a:ln>
          </p:spPr>
          <p:txBody>
            <a:bodyPr lIns="0" tIns="0" rIns="0" bIns="0"/>
            <a:lstStyle/>
            <a:p>
              <a:endParaRPr lang="en-US" sz="1575" u="none"/>
            </a:p>
          </p:txBody>
        </p:sp>
      </p:grpSp>
      <p:grpSp>
        <p:nvGrpSpPr>
          <p:cNvPr id="23" name="Group 22"/>
          <p:cNvGrpSpPr/>
          <p:nvPr userDrawn="1"/>
        </p:nvGrpSpPr>
        <p:grpSpPr>
          <a:xfrm>
            <a:off x="213792" y="4938304"/>
            <a:ext cx="75877" cy="89576"/>
            <a:chOff x="247055" y="4914306"/>
            <a:chExt cx="123991" cy="124421"/>
          </a:xfrm>
        </p:grpSpPr>
        <p:sp>
          <p:nvSpPr>
            <p:cNvPr id="24" name="Oval 23">
              <a:hlinkClick r:id="" action="ppaction://hlinkshowjump?jump=previousslide"/>
            </p:cNvPr>
            <p:cNvSpPr>
              <a:spLocks/>
            </p:cNvSpPr>
            <p:nvPr/>
          </p:nvSpPr>
          <p:spPr bwMode="auto">
            <a:xfrm rot="10800000">
              <a:off x="247055" y="4914306"/>
              <a:ext cx="123991" cy="124421"/>
            </a:xfrm>
            <a:prstGeom prst="ellipse">
              <a:avLst/>
            </a:prstGeom>
            <a:noFill/>
            <a:ln w="15875" cap="flat">
              <a:solidFill>
                <a:schemeClr val="tx1">
                  <a:alpha val="30000"/>
                </a:schemeClr>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sz="1575" u="none"/>
            </a:p>
          </p:txBody>
        </p:sp>
        <p:sp>
          <p:nvSpPr>
            <p:cNvPr id="25" name="AutoShape 24">
              <a:hlinkClick r:id="" action="ppaction://hlinkshowjump?jump=previousslide"/>
            </p:cNvPr>
            <p:cNvSpPr>
              <a:spLocks/>
            </p:cNvSpPr>
            <p:nvPr/>
          </p:nvSpPr>
          <p:spPr bwMode="auto">
            <a:xfrm rot="16200000">
              <a:off x="269001" y="4952464"/>
              <a:ext cx="63406" cy="40535"/>
            </a:xfrm>
            <a:prstGeom prst="triangle">
              <a:avLst>
                <a:gd name="adj" fmla="val 50000"/>
              </a:avLst>
            </a:prstGeom>
            <a:solidFill>
              <a:schemeClr val="tx1">
                <a:alpha val="30000"/>
              </a:schemeClr>
            </a:solidFill>
            <a:ln>
              <a:noFill/>
            </a:ln>
          </p:spPr>
          <p:txBody>
            <a:bodyPr lIns="0" tIns="0" rIns="0" bIns="0"/>
            <a:lstStyle/>
            <a:p>
              <a:endParaRPr lang="en-US" sz="1575" u="none"/>
            </a:p>
          </p:txBody>
        </p:sp>
      </p:grpSp>
      <p:sp>
        <p:nvSpPr>
          <p:cNvPr id="3" name="Slide Number Placeholder 2"/>
          <p:cNvSpPr>
            <a:spLocks noGrp="1"/>
          </p:cNvSpPr>
          <p:nvPr>
            <p:ph type="sldNum" sz="quarter" idx="11"/>
          </p:nvPr>
        </p:nvSpPr>
        <p:spPr>
          <a:xfrm>
            <a:off x="276945" y="4860098"/>
            <a:ext cx="341026" cy="193041"/>
          </a:xfrm>
          <a:prstGeom prst="rect">
            <a:avLst/>
          </a:prstGeom>
        </p:spPr>
        <p:txBody>
          <a:bodyPr/>
          <a:lstStyle>
            <a:lvl1pPr>
              <a:defRPr sz="675" b="1" i="0">
                <a:solidFill>
                  <a:schemeClr val="tx1">
                    <a:alpha val="30000"/>
                  </a:schemeClr>
                </a:solidFill>
                <a:latin typeface="Lato" charset="0"/>
                <a:ea typeface="Lato" charset="0"/>
                <a:cs typeface="Lato" charset="0"/>
              </a:defRPr>
            </a:lvl1pPr>
          </a:lstStyle>
          <a:p>
            <a:fld id="{C3929991-3F91-D343-BFF2-32848ABE790B}" type="slidenum">
              <a:rPr lang="en-US" smtClean="0"/>
              <a:pPr/>
              <a:t>‹#›</a:t>
            </a:fld>
            <a:endParaRPr lang="en-US"/>
          </a:p>
        </p:txBody>
      </p:sp>
      <p:sp>
        <p:nvSpPr>
          <p:cNvPr id="6" name="Footer Placeholder 5"/>
          <p:cNvSpPr>
            <a:spLocks noGrp="1"/>
          </p:cNvSpPr>
          <p:nvPr>
            <p:ph type="ftr" sz="quarter" idx="12"/>
          </p:nvPr>
        </p:nvSpPr>
        <p:spPr>
          <a:xfrm>
            <a:off x="2297873" y="4881348"/>
            <a:ext cx="3179704" cy="194274"/>
          </a:xfrm>
        </p:spPr>
        <p:txBody>
          <a:bodyPr/>
          <a:lstStyle/>
          <a:p>
            <a:r>
              <a:rPr lang="en-US"/>
              <a:t>FY21 Operating Budget Forum</a:t>
            </a:r>
          </a:p>
        </p:txBody>
      </p:sp>
      <p:sp>
        <p:nvSpPr>
          <p:cNvPr id="8" name="Picture Placeholder 7"/>
          <p:cNvSpPr>
            <a:spLocks noGrp="1"/>
          </p:cNvSpPr>
          <p:nvPr>
            <p:ph type="pic" sz="quarter" idx="13"/>
          </p:nvPr>
        </p:nvSpPr>
        <p:spPr>
          <a:xfrm>
            <a:off x="6995160" y="4903521"/>
            <a:ext cx="562816" cy="149192"/>
          </a:xfrm>
          <a:prstGeom prst="rect">
            <a:avLst/>
          </a:prstGeom>
        </p:spPr>
        <p:txBody>
          <a:bodyPr/>
          <a:lstStyle>
            <a:lvl1pPr>
              <a:defRPr sz="675" b="0" i="0">
                <a:latin typeface="Lato Light" charset="0"/>
                <a:ea typeface="Lato Light" charset="0"/>
                <a:cs typeface="Lato Light" charset="0"/>
              </a:defRPr>
            </a:lvl1pPr>
          </a:lstStyle>
          <a:p>
            <a:endParaRPr lang="en-US"/>
          </a:p>
        </p:txBody>
      </p:sp>
      <p:sp>
        <p:nvSpPr>
          <p:cNvPr id="17" name="Picture Placeholder 3"/>
          <p:cNvSpPr>
            <a:spLocks noGrp="1"/>
          </p:cNvSpPr>
          <p:nvPr>
            <p:ph type="pic" sz="quarter" idx="14"/>
          </p:nvPr>
        </p:nvSpPr>
        <p:spPr>
          <a:xfrm>
            <a:off x="3305546" y="1583831"/>
            <a:ext cx="2232609" cy="1975771"/>
          </a:xfrm>
          <a:prstGeom prst="rect">
            <a:avLst/>
          </a:prstGeom>
        </p:spPr>
        <p:txBody>
          <a:bodyPr/>
          <a:lstStyle>
            <a:lvl1pPr>
              <a:defRPr sz="750" b="0" i="0">
                <a:solidFill>
                  <a:schemeClr val="bg2"/>
                </a:solidFill>
                <a:latin typeface="Lato Light" charset="0"/>
                <a:ea typeface="Lato Light" charset="0"/>
                <a:cs typeface="Lato Light" charset="0"/>
              </a:defRPr>
            </a:lvl1pPr>
          </a:lstStyle>
          <a:p>
            <a:endParaRPr lang="en-US"/>
          </a:p>
        </p:txBody>
      </p:sp>
      <p:sp>
        <p:nvSpPr>
          <p:cNvPr id="16" name="Picture Placeholder 3"/>
          <p:cNvSpPr>
            <a:spLocks noGrp="1"/>
          </p:cNvSpPr>
          <p:nvPr>
            <p:ph type="pic" sz="quarter" idx="15"/>
          </p:nvPr>
        </p:nvSpPr>
        <p:spPr>
          <a:xfrm>
            <a:off x="5541067" y="1583831"/>
            <a:ext cx="2232609" cy="1975771"/>
          </a:xfrm>
          <a:prstGeom prst="rect">
            <a:avLst/>
          </a:prstGeom>
        </p:spPr>
        <p:txBody>
          <a:bodyPr/>
          <a:lstStyle>
            <a:lvl1pPr>
              <a:defRPr sz="750" b="0" i="0">
                <a:solidFill>
                  <a:schemeClr val="bg2"/>
                </a:solidFill>
                <a:latin typeface="Lato Light" charset="0"/>
                <a:ea typeface="Lato Light" charset="0"/>
                <a:cs typeface="Lato Light" charset="0"/>
              </a:defRPr>
            </a:lvl1pPr>
          </a:lstStyle>
          <a:p>
            <a:endParaRPr lang="en-US"/>
          </a:p>
        </p:txBody>
      </p:sp>
    </p:spTree>
    <p:extLst>
      <p:ext uri="{BB962C8B-B14F-4D97-AF65-F5344CB8AC3E}">
        <p14:creationId xmlns:p14="http://schemas.microsoft.com/office/powerpoint/2010/main" val="1326247643"/>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Half BG &amp; Man Img">
    <p:spTree>
      <p:nvGrpSpPr>
        <p:cNvPr id="1" name=""/>
        <p:cNvGrpSpPr/>
        <p:nvPr/>
      </p:nvGrpSpPr>
      <p:grpSpPr>
        <a:xfrm>
          <a:off x="0" y="0"/>
          <a:ext cx="0" cy="0"/>
          <a:chOff x="0" y="0"/>
          <a:chExt cx="0" cy="0"/>
        </a:xfrm>
      </p:grpSpPr>
      <p:sp>
        <p:nvSpPr>
          <p:cNvPr id="19" name="Rectangle 17"/>
          <p:cNvSpPr>
            <a:spLocks/>
          </p:cNvSpPr>
          <p:nvPr userDrawn="1"/>
        </p:nvSpPr>
        <p:spPr bwMode="auto">
          <a:xfrm rot="10800000" flipH="1">
            <a:off x="1" y="4844526"/>
            <a:ext cx="7775449" cy="297628"/>
          </a:xfrm>
          <a:prstGeom prst="rect">
            <a:avLst/>
          </a:prstGeom>
          <a:solidFill>
            <a:schemeClr val="bg1">
              <a:lumMod val="95000"/>
              <a:alpha val="90000"/>
            </a:schemeClr>
          </a:solidFill>
          <a:ln>
            <a:noFill/>
          </a:ln>
        </p:spPr>
        <p:txBody>
          <a:bodyPr lIns="0" tIns="0" rIns="0" bIns="0"/>
          <a:lstStyle/>
          <a:p>
            <a:endParaRPr lang="en-US" sz="1575" u="sng"/>
          </a:p>
        </p:txBody>
      </p:sp>
      <p:grpSp>
        <p:nvGrpSpPr>
          <p:cNvPr id="20" name="Group 19"/>
          <p:cNvGrpSpPr/>
          <p:nvPr userDrawn="1"/>
        </p:nvGrpSpPr>
        <p:grpSpPr>
          <a:xfrm>
            <a:off x="605173" y="4939155"/>
            <a:ext cx="75299" cy="88468"/>
            <a:chOff x="566572" y="4914901"/>
            <a:chExt cx="123991" cy="123825"/>
          </a:xfrm>
        </p:grpSpPr>
        <p:sp>
          <p:nvSpPr>
            <p:cNvPr id="21" name="Oval 20">
              <a:hlinkClick r:id="" action="ppaction://hlinkshowjump?jump=nextslide"/>
            </p:cNvPr>
            <p:cNvSpPr>
              <a:spLocks/>
            </p:cNvSpPr>
            <p:nvPr/>
          </p:nvSpPr>
          <p:spPr bwMode="auto">
            <a:xfrm>
              <a:off x="566572" y="4914901"/>
              <a:ext cx="123991" cy="123825"/>
            </a:xfrm>
            <a:prstGeom prst="ellipse">
              <a:avLst/>
            </a:prstGeom>
            <a:noFill/>
            <a:ln w="15875" cap="flat">
              <a:solidFill>
                <a:schemeClr val="tx1">
                  <a:alpha val="30000"/>
                </a:schemeClr>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sz="1575" u="none"/>
            </a:p>
          </p:txBody>
        </p:sp>
        <p:sp>
          <p:nvSpPr>
            <p:cNvPr id="22" name="AutoShape 21">
              <a:hlinkClick r:id="" action="ppaction://hlinkshowjump?jump=nextslide"/>
            </p:cNvPr>
            <p:cNvSpPr>
              <a:spLocks/>
            </p:cNvSpPr>
            <p:nvPr/>
          </p:nvSpPr>
          <p:spPr bwMode="auto">
            <a:xfrm rot="5400000">
              <a:off x="600342" y="4955355"/>
              <a:ext cx="63104" cy="40536"/>
            </a:xfrm>
            <a:prstGeom prst="triangle">
              <a:avLst>
                <a:gd name="adj" fmla="val 50000"/>
              </a:avLst>
            </a:prstGeom>
            <a:solidFill>
              <a:schemeClr val="tx1">
                <a:alpha val="30000"/>
              </a:schemeClr>
            </a:solidFill>
            <a:ln>
              <a:noFill/>
            </a:ln>
          </p:spPr>
          <p:txBody>
            <a:bodyPr lIns="0" tIns="0" rIns="0" bIns="0"/>
            <a:lstStyle/>
            <a:p>
              <a:endParaRPr lang="en-US" sz="1575" u="none"/>
            </a:p>
          </p:txBody>
        </p:sp>
      </p:grpSp>
      <p:grpSp>
        <p:nvGrpSpPr>
          <p:cNvPr id="23" name="Group 22"/>
          <p:cNvGrpSpPr/>
          <p:nvPr userDrawn="1"/>
        </p:nvGrpSpPr>
        <p:grpSpPr>
          <a:xfrm>
            <a:off x="213792" y="4938304"/>
            <a:ext cx="75877" cy="89576"/>
            <a:chOff x="247055" y="4914306"/>
            <a:chExt cx="123991" cy="124421"/>
          </a:xfrm>
        </p:grpSpPr>
        <p:sp>
          <p:nvSpPr>
            <p:cNvPr id="24" name="Oval 23">
              <a:hlinkClick r:id="" action="ppaction://hlinkshowjump?jump=previousslide"/>
            </p:cNvPr>
            <p:cNvSpPr>
              <a:spLocks/>
            </p:cNvSpPr>
            <p:nvPr/>
          </p:nvSpPr>
          <p:spPr bwMode="auto">
            <a:xfrm rot="10800000">
              <a:off x="247055" y="4914306"/>
              <a:ext cx="123991" cy="124421"/>
            </a:xfrm>
            <a:prstGeom prst="ellipse">
              <a:avLst/>
            </a:prstGeom>
            <a:noFill/>
            <a:ln w="15875" cap="flat">
              <a:solidFill>
                <a:schemeClr val="tx1">
                  <a:alpha val="30000"/>
                </a:schemeClr>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sz="1575" u="none"/>
            </a:p>
          </p:txBody>
        </p:sp>
        <p:sp>
          <p:nvSpPr>
            <p:cNvPr id="25" name="AutoShape 24">
              <a:hlinkClick r:id="" action="ppaction://hlinkshowjump?jump=previousslide"/>
            </p:cNvPr>
            <p:cNvSpPr>
              <a:spLocks/>
            </p:cNvSpPr>
            <p:nvPr/>
          </p:nvSpPr>
          <p:spPr bwMode="auto">
            <a:xfrm rot="16200000">
              <a:off x="269001" y="4952464"/>
              <a:ext cx="63406" cy="40535"/>
            </a:xfrm>
            <a:prstGeom prst="triangle">
              <a:avLst>
                <a:gd name="adj" fmla="val 50000"/>
              </a:avLst>
            </a:prstGeom>
            <a:solidFill>
              <a:schemeClr val="tx1">
                <a:alpha val="30000"/>
              </a:schemeClr>
            </a:solidFill>
            <a:ln>
              <a:noFill/>
            </a:ln>
          </p:spPr>
          <p:txBody>
            <a:bodyPr lIns="0" tIns="0" rIns="0" bIns="0"/>
            <a:lstStyle/>
            <a:p>
              <a:endParaRPr lang="en-US" sz="1575" u="none"/>
            </a:p>
          </p:txBody>
        </p:sp>
      </p:grpSp>
      <p:sp>
        <p:nvSpPr>
          <p:cNvPr id="3" name="Slide Number Placeholder 2"/>
          <p:cNvSpPr>
            <a:spLocks noGrp="1"/>
          </p:cNvSpPr>
          <p:nvPr>
            <p:ph type="sldNum" sz="quarter" idx="11"/>
          </p:nvPr>
        </p:nvSpPr>
        <p:spPr>
          <a:xfrm>
            <a:off x="276945" y="4860098"/>
            <a:ext cx="341026" cy="193041"/>
          </a:xfrm>
          <a:prstGeom prst="rect">
            <a:avLst/>
          </a:prstGeom>
        </p:spPr>
        <p:txBody>
          <a:bodyPr/>
          <a:lstStyle>
            <a:lvl1pPr>
              <a:defRPr sz="675" b="1" i="0">
                <a:solidFill>
                  <a:schemeClr val="tx1">
                    <a:alpha val="30000"/>
                  </a:schemeClr>
                </a:solidFill>
                <a:latin typeface="Lato" charset="0"/>
                <a:ea typeface="Lato" charset="0"/>
                <a:cs typeface="Lato" charset="0"/>
              </a:defRPr>
            </a:lvl1pPr>
          </a:lstStyle>
          <a:p>
            <a:fld id="{C3929991-3F91-D343-BFF2-32848ABE790B}" type="slidenum">
              <a:rPr lang="en-US" smtClean="0"/>
              <a:pPr/>
              <a:t>‹#›</a:t>
            </a:fld>
            <a:endParaRPr lang="en-US"/>
          </a:p>
        </p:txBody>
      </p:sp>
      <p:sp>
        <p:nvSpPr>
          <p:cNvPr id="6" name="Footer Placeholder 5"/>
          <p:cNvSpPr>
            <a:spLocks noGrp="1"/>
          </p:cNvSpPr>
          <p:nvPr>
            <p:ph type="ftr" sz="quarter" idx="12"/>
          </p:nvPr>
        </p:nvSpPr>
        <p:spPr>
          <a:xfrm>
            <a:off x="2297873" y="4881348"/>
            <a:ext cx="3179704" cy="194274"/>
          </a:xfrm>
        </p:spPr>
        <p:txBody>
          <a:bodyPr/>
          <a:lstStyle/>
          <a:p>
            <a:r>
              <a:rPr lang="en-US"/>
              <a:t>FY21 Operating Budget Forum</a:t>
            </a:r>
          </a:p>
        </p:txBody>
      </p:sp>
      <p:sp>
        <p:nvSpPr>
          <p:cNvPr id="8" name="Picture Placeholder 7"/>
          <p:cNvSpPr>
            <a:spLocks noGrp="1"/>
          </p:cNvSpPr>
          <p:nvPr>
            <p:ph type="pic" sz="quarter" idx="13"/>
          </p:nvPr>
        </p:nvSpPr>
        <p:spPr>
          <a:xfrm>
            <a:off x="6995160" y="4903521"/>
            <a:ext cx="562816" cy="149192"/>
          </a:xfrm>
          <a:prstGeom prst="rect">
            <a:avLst/>
          </a:prstGeom>
        </p:spPr>
        <p:txBody>
          <a:bodyPr/>
          <a:lstStyle>
            <a:lvl1pPr>
              <a:defRPr sz="675" b="0" i="0">
                <a:latin typeface="Lato Light" charset="0"/>
                <a:ea typeface="Lato Light" charset="0"/>
                <a:cs typeface="Lato Light" charset="0"/>
              </a:defRPr>
            </a:lvl1pPr>
          </a:lstStyle>
          <a:p>
            <a:endParaRPr lang="en-US"/>
          </a:p>
        </p:txBody>
      </p:sp>
      <p:sp>
        <p:nvSpPr>
          <p:cNvPr id="16" name="Picture Placeholder 3"/>
          <p:cNvSpPr>
            <a:spLocks noGrp="1"/>
          </p:cNvSpPr>
          <p:nvPr>
            <p:ph type="pic" sz="quarter" idx="15"/>
          </p:nvPr>
        </p:nvSpPr>
        <p:spPr>
          <a:xfrm>
            <a:off x="-6370" y="1839593"/>
            <a:ext cx="7778770" cy="2177773"/>
          </a:xfrm>
          <a:prstGeom prst="rect">
            <a:avLst/>
          </a:prstGeom>
        </p:spPr>
        <p:txBody>
          <a:bodyPr/>
          <a:lstStyle>
            <a:lvl1pPr>
              <a:defRPr sz="750" b="0" i="0">
                <a:solidFill>
                  <a:schemeClr val="bg2"/>
                </a:solidFill>
                <a:latin typeface="Lato Light" charset="0"/>
                <a:ea typeface="Lato Light" charset="0"/>
                <a:cs typeface="Lato Light" charset="0"/>
              </a:defRPr>
            </a:lvl1pPr>
          </a:lstStyle>
          <a:p>
            <a:endParaRPr lang="en-US"/>
          </a:p>
        </p:txBody>
      </p:sp>
      <p:sp>
        <p:nvSpPr>
          <p:cNvPr id="26" name="Picture Placeholder 3"/>
          <p:cNvSpPr>
            <a:spLocks noGrp="1"/>
          </p:cNvSpPr>
          <p:nvPr>
            <p:ph type="pic" sz="quarter" idx="16"/>
          </p:nvPr>
        </p:nvSpPr>
        <p:spPr>
          <a:xfrm>
            <a:off x="2905094" y="472190"/>
            <a:ext cx="1960415" cy="3545174"/>
          </a:xfrm>
          <a:prstGeom prst="rect">
            <a:avLst/>
          </a:prstGeom>
        </p:spPr>
        <p:txBody>
          <a:bodyPr/>
          <a:lstStyle>
            <a:lvl1pPr>
              <a:defRPr sz="750" b="0" i="0">
                <a:solidFill>
                  <a:schemeClr val="bg2"/>
                </a:solidFill>
                <a:latin typeface="Lato Light" charset="0"/>
                <a:ea typeface="Lato Light" charset="0"/>
                <a:cs typeface="Lato Light" charset="0"/>
              </a:defRPr>
            </a:lvl1pPr>
          </a:lstStyle>
          <a:p>
            <a:endParaRPr lang="en-US"/>
          </a:p>
        </p:txBody>
      </p:sp>
    </p:spTree>
    <p:extLst>
      <p:ext uri="{BB962C8B-B14F-4D97-AF65-F5344CB8AC3E}">
        <p14:creationId xmlns:p14="http://schemas.microsoft.com/office/powerpoint/2010/main" val="522971726"/>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Generic 3">
    <p:spTree>
      <p:nvGrpSpPr>
        <p:cNvPr id="1" name=""/>
        <p:cNvGrpSpPr/>
        <p:nvPr/>
      </p:nvGrpSpPr>
      <p:grpSpPr>
        <a:xfrm>
          <a:off x="0" y="0"/>
          <a:ext cx="0" cy="0"/>
          <a:chOff x="0" y="0"/>
          <a:chExt cx="0" cy="0"/>
        </a:xfrm>
      </p:grpSpPr>
      <p:sp>
        <p:nvSpPr>
          <p:cNvPr id="19" name="Rectangle 17"/>
          <p:cNvSpPr>
            <a:spLocks/>
          </p:cNvSpPr>
          <p:nvPr userDrawn="1"/>
        </p:nvSpPr>
        <p:spPr bwMode="auto">
          <a:xfrm rot="10800000" flipH="1">
            <a:off x="1" y="4844526"/>
            <a:ext cx="7775449" cy="297628"/>
          </a:xfrm>
          <a:prstGeom prst="rect">
            <a:avLst/>
          </a:prstGeom>
          <a:solidFill>
            <a:schemeClr val="bg1">
              <a:lumMod val="95000"/>
              <a:alpha val="90000"/>
            </a:schemeClr>
          </a:solidFill>
          <a:ln>
            <a:noFill/>
          </a:ln>
        </p:spPr>
        <p:txBody>
          <a:bodyPr lIns="0" tIns="0" rIns="0" bIns="0"/>
          <a:lstStyle/>
          <a:p>
            <a:endParaRPr lang="en-US" sz="1575" u="sng"/>
          </a:p>
        </p:txBody>
      </p:sp>
      <p:grpSp>
        <p:nvGrpSpPr>
          <p:cNvPr id="20" name="Group 19"/>
          <p:cNvGrpSpPr/>
          <p:nvPr userDrawn="1"/>
        </p:nvGrpSpPr>
        <p:grpSpPr>
          <a:xfrm>
            <a:off x="605173" y="4939155"/>
            <a:ext cx="75299" cy="88468"/>
            <a:chOff x="566572" y="4914901"/>
            <a:chExt cx="123991" cy="123825"/>
          </a:xfrm>
        </p:grpSpPr>
        <p:sp>
          <p:nvSpPr>
            <p:cNvPr id="21" name="Oval 20">
              <a:hlinkClick r:id="" action="ppaction://hlinkshowjump?jump=nextslide"/>
            </p:cNvPr>
            <p:cNvSpPr>
              <a:spLocks/>
            </p:cNvSpPr>
            <p:nvPr/>
          </p:nvSpPr>
          <p:spPr bwMode="auto">
            <a:xfrm>
              <a:off x="566572" y="4914901"/>
              <a:ext cx="123991" cy="123825"/>
            </a:xfrm>
            <a:prstGeom prst="ellipse">
              <a:avLst/>
            </a:prstGeom>
            <a:noFill/>
            <a:ln w="15875" cap="flat">
              <a:solidFill>
                <a:schemeClr val="tx1">
                  <a:alpha val="30000"/>
                </a:schemeClr>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sz="1575" u="none"/>
            </a:p>
          </p:txBody>
        </p:sp>
        <p:sp>
          <p:nvSpPr>
            <p:cNvPr id="22" name="AutoShape 21">
              <a:hlinkClick r:id="" action="ppaction://hlinkshowjump?jump=nextslide"/>
            </p:cNvPr>
            <p:cNvSpPr>
              <a:spLocks/>
            </p:cNvSpPr>
            <p:nvPr/>
          </p:nvSpPr>
          <p:spPr bwMode="auto">
            <a:xfrm rot="5400000">
              <a:off x="600342" y="4955355"/>
              <a:ext cx="63104" cy="40536"/>
            </a:xfrm>
            <a:prstGeom prst="triangle">
              <a:avLst>
                <a:gd name="adj" fmla="val 50000"/>
              </a:avLst>
            </a:prstGeom>
            <a:solidFill>
              <a:schemeClr val="tx1">
                <a:alpha val="30000"/>
              </a:schemeClr>
            </a:solidFill>
            <a:ln>
              <a:noFill/>
            </a:ln>
          </p:spPr>
          <p:txBody>
            <a:bodyPr lIns="0" tIns="0" rIns="0" bIns="0"/>
            <a:lstStyle/>
            <a:p>
              <a:endParaRPr lang="en-US" sz="1575" u="none"/>
            </a:p>
          </p:txBody>
        </p:sp>
      </p:grpSp>
      <p:grpSp>
        <p:nvGrpSpPr>
          <p:cNvPr id="23" name="Group 22"/>
          <p:cNvGrpSpPr/>
          <p:nvPr userDrawn="1"/>
        </p:nvGrpSpPr>
        <p:grpSpPr>
          <a:xfrm>
            <a:off x="213792" y="4938304"/>
            <a:ext cx="75877" cy="89576"/>
            <a:chOff x="247055" y="4914306"/>
            <a:chExt cx="123991" cy="124421"/>
          </a:xfrm>
        </p:grpSpPr>
        <p:sp>
          <p:nvSpPr>
            <p:cNvPr id="24" name="Oval 23">
              <a:hlinkClick r:id="" action="ppaction://hlinkshowjump?jump=previousslide"/>
            </p:cNvPr>
            <p:cNvSpPr>
              <a:spLocks/>
            </p:cNvSpPr>
            <p:nvPr/>
          </p:nvSpPr>
          <p:spPr bwMode="auto">
            <a:xfrm rot="10800000">
              <a:off x="247055" y="4914306"/>
              <a:ext cx="123991" cy="124421"/>
            </a:xfrm>
            <a:prstGeom prst="ellipse">
              <a:avLst/>
            </a:prstGeom>
            <a:noFill/>
            <a:ln w="15875" cap="flat">
              <a:solidFill>
                <a:schemeClr val="tx1">
                  <a:alpha val="30000"/>
                </a:schemeClr>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sz="1575" u="none"/>
            </a:p>
          </p:txBody>
        </p:sp>
        <p:sp>
          <p:nvSpPr>
            <p:cNvPr id="25" name="AutoShape 24">
              <a:hlinkClick r:id="" action="ppaction://hlinkshowjump?jump=previousslide"/>
            </p:cNvPr>
            <p:cNvSpPr>
              <a:spLocks/>
            </p:cNvSpPr>
            <p:nvPr/>
          </p:nvSpPr>
          <p:spPr bwMode="auto">
            <a:xfrm rot="16200000">
              <a:off x="269001" y="4952464"/>
              <a:ext cx="63406" cy="40535"/>
            </a:xfrm>
            <a:prstGeom prst="triangle">
              <a:avLst>
                <a:gd name="adj" fmla="val 50000"/>
              </a:avLst>
            </a:prstGeom>
            <a:solidFill>
              <a:schemeClr val="tx1">
                <a:alpha val="30000"/>
              </a:schemeClr>
            </a:solidFill>
            <a:ln>
              <a:noFill/>
            </a:ln>
          </p:spPr>
          <p:txBody>
            <a:bodyPr lIns="0" tIns="0" rIns="0" bIns="0"/>
            <a:lstStyle/>
            <a:p>
              <a:endParaRPr lang="en-US" sz="1575" u="none"/>
            </a:p>
          </p:txBody>
        </p:sp>
      </p:grpSp>
      <p:sp>
        <p:nvSpPr>
          <p:cNvPr id="3" name="Slide Number Placeholder 2"/>
          <p:cNvSpPr>
            <a:spLocks noGrp="1"/>
          </p:cNvSpPr>
          <p:nvPr>
            <p:ph type="sldNum" sz="quarter" idx="11"/>
          </p:nvPr>
        </p:nvSpPr>
        <p:spPr>
          <a:xfrm>
            <a:off x="276945" y="4860098"/>
            <a:ext cx="341026" cy="193041"/>
          </a:xfrm>
          <a:prstGeom prst="rect">
            <a:avLst/>
          </a:prstGeom>
        </p:spPr>
        <p:txBody>
          <a:bodyPr/>
          <a:lstStyle>
            <a:lvl1pPr>
              <a:defRPr sz="675" b="1" i="0">
                <a:solidFill>
                  <a:schemeClr val="tx1">
                    <a:alpha val="30000"/>
                  </a:schemeClr>
                </a:solidFill>
                <a:latin typeface="Lato" charset="0"/>
                <a:ea typeface="Lato" charset="0"/>
                <a:cs typeface="Lato" charset="0"/>
              </a:defRPr>
            </a:lvl1pPr>
          </a:lstStyle>
          <a:p>
            <a:fld id="{C3929991-3F91-D343-BFF2-32848ABE790B}" type="slidenum">
              <a:rPr lang="en-US" smtClean="0"/>
              <a:pPr/>
              <a:t>‹#›</a:t>
            </a:fld>
            <a:endParaRPr lang="en-US"/>
          </a:p>
        </p:txBody>
      </p:sp>
      <p:sp>
        <p:nvSpPr>
          <p:cNvPr id="6" name="Footer Placeholder 5"/>
          <p:cNvSpPr>
            <a:spLocks noGrp="1"/>
          </p:cNvSpPr>
          <p:nvPr>
            <p:ph type="ftr" sz="quarter" idx="12"/>
          </p:nvPr>
        </p:nvSpPr>
        <p:spPr>
          <a:xfrm>
            <a:off x="2297873" y="4881348"/>
            <a:ext cx="3179704" cy="194274"/>
          </a:xfrm>
        </p:spPr>
        <p:txBody>
          <a:bodyPr/>
          <a:lstStyle/>
          <a:p>
            <a:r>
              <a:rPr lang="en-US"/>
              <a:t>FY21 Operating Budget Forum</a:t>
            </a:r>
          </a:p>
        </p:txBody>
      </p:sp>
      <p:sp>
        <p:nvSpPr>
          <p:cNvPr id="8" name="Picture Placeholder 7"/>
          <p:cNvSpPr>
            <a:spLocks noGrp="1"/>
          </p:cNvSpPr>
          <p:nvPr>
            <p:ph type="pic" sz="quarter" idx="13"/>
          </p:nvPr>
        </p:nvSpPr>
        <p:spPr>
          <a:xfrm>
            <a:off x="6995160" y="4903521"/>
            <a:ext cx="562816" cy="149192"/>
          </a:xfrm>
          <a:prstGeom prst="rect">
            <a:avLst/>
          </a:prstGeom>
        </p:spPr>
        <p:txBody>
          <a:bodyPr/>
          <a:lstStyle>
            <a:lvl1pPr>
              <a:defRPr sz="675" b="0" i="0">
                <a:latin typeface="Lato Light" charset="0"/>
                <a:ea typeface="Lato Light" charset="0"/>
                <a:cs typeface="Lato Light" charset="0"/>
              </a:defRPr>
            </a:lvl1pPr>
          </a:lstStyle>
          <a:p>
            <a:endParaRPr lang="en-US"/>
          </a:p>
        </p:txBody>
      </p:sp>
      <p:sp>
        <p:nvSpPr>
          <p:cNvPr id="16" name="Picture Placeholder 3"/>
          <p:cNvSpPr>
            <a:spLocks noGrp="1"/>
          </p:cNvSpPr>
          <p:nvPr>
            <p:ph type="pic" sz="quarter" idx="15"/>
          </p:nvPr>
        </p:nvSpPr>
        <p:spPr>
          <a:xfrm>
            <a:off x="2320557" y="2259722"/>
            <a:ext cx="3126549" cy="2068785"/>
          </a:xfrm>
          <a:prstGeom prst="rect">
            <a:avLst/>
          </a:prstGeom>
        </p:spPr>
        <p:txBody>
          <a:bodyPr/>
          <a:lstStyle>
            <a:lvl1pPr>
              <a:defRPr sz="750" b="0" i="0">
                <a:solidFill>
                  <a:schemeClr val="bg2"/>
                </a:solidFill>
                <a:latin typeface="Lato Light" charset="0"/>
                <a:ea typeface="Lato Light" charset="0"/>
                <a:cs typeface="Lato Light" charset="0"/>
              </a:defRPr>
            </a:lvl1pPr>
          </a:lstStyle>
          <a:p>
            <a:endParaRPr lang="en-US"/>
          </a:p>
        </p:txBody>
      </p:sp>
    </p:spTree>
    <p:extLst>
      <p:ext uri="{BB962C8B-B14F-4D97-AF65-F5344CB8AC3E}">
        <p14:creationId xmlns:p14="http://schemas.microsoft.com/office/powerpoint/2010/main" val="241315329"/>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Vector Group Mockup">
    <p:spTree>
      <p:nvGrpSpPr>
        <p:cNvPr id="1" name=""/>
        <p:cNvGrpSpPr/>
        <p:nvPr/>
      </p:nvGrpSpPr>
      <p:grpSpPr>
        <a:xfrm>
          <a:off x="0" y="0"/>
          <a:ext cx="0" cy="0"/>
          <a:chOff x="0" y="0"/>
          <a:chExt cx="0" cy="0"/>
        </a:xfrm>
      </p:grpSpPr>
      <p:sp>
        <p:nvSpPr>
          <p:cNvPr id="16" name="Picture Placeholder 3"/>
          <p:cNvSpPr>
            <a:spLocks noGrp="1"/>
          </p:cNvSpPr>
          <p:nvPr>
            <p:ph type="pic" sz="quarter" idx="15"/>
          </p:nvPr>
        </p:nvSpPr>
        <p:spPr>
          <a:xfrm>
            <a:off x="2410838" y="2723527"/>
            <a:ext cx="2547271" cy="1687701"/>
          </a:xfrm>
          <a:prstGeom prst="rect">
            <a:avLst/>
          </a:prstGeom>
        </p:spPr>
        <p:txBody>
          <a:bodyPr/>
          <a:lstStyle>
            <a:lvl1pPr>
              <a:defRPr sz="750" b="0" i="0">
                <a:solidFill>
                  <a:schemeClr val="bg2"/>
                </a:solidFill>
                <a:latin typeface="Lato Light" charset="0"/>
                <a:ea typeface="Lato Light" charset="0"/>
                <a:cs typeface="Lato Light" charset="0"/>
              </a:defRPr>
            </a:lvl1pPr>
          </a:lstStyle>
          <a:p>
            <a:endParaRPr lang="en-US"/>
          </a:p>
        </p:txBody>
      </p:sp>
      <p:sp>
        <p:nvSpPr>
          <p:cNvPr id="204" name="Picture Placeholder 3"/>
          <p:cNvSpPr>
            <a:spLocks noGrp="1"/>
          </p:cNvSpPr>
          <p:nvPr>
            <p:ph type="pic" sz="quarter" idx="16"/>
          </p:nvPr>
        </p:nvSpPr>
        <p:spPr>
          <a:xfrm>
            <a:off x="1395277" y="4243829"/>
            <a:ext cx="1581297" cy="890881"/>
          </a:xfrm>
          <a:prstGeom prst="rect">
            <a:avLst/>
          </a:prstGeom>
        </p:spPr>
        <p:txBody>
          <a:bodyPr/>
          <a:lstStyle>
            <a:lvl1pPr>
              <a:defRPr sz="750" b="0" i="0">
                <a:solidFill>
                  <a:schemeClr val="bg2"/>
                </a:solidFill>
                <a:latin typeface="Lato Light" charset="0"/>
                <a:ea typeface="Lato Light" charset="0"/>
                <a:cs typeface="Lato Light" charset="0"/>
              </a:defRPr>
            </a:lvl1pPr>
          </a:lstStyle>
          <a:p>
            <a:endParaRPr lang="en-US"/>
          </a:p>
        </p:txBody>
      </p:sp>
      <p:sp>
        <p:nvSpPr>
          <p:cNvPr id="205" name="Picture Placeholder 3"/>
          <p:cNvSpPr>
            <a:spLocks noGrp="1"/>
          </p:cNvSpPr>
          <p:nvPr>
            <p:ph type="pic" sz="quarter" idx="17"/>
          </p:nvPr>
        </p:nvSpPr>
        <p:spPr>
          <a:xfrm>
            <a:off x="4890190" y="4146380"/>
            <a:ext cx="1169945" cy="1006574"/>
          </a:xfrm>
          <a:prstGeom prst="rect">
            <a:avLst/>
          </a:prstGeom>
        </p:spPr>
        <p:txBody>
          <a:bodyPr/>
          <a:lstStyle>
            <a:lvl1pPr>
              <a:defRPr sz="750" b="0" i="0">
                <a:solidFill>
                  <a:schemeClr val="bg2"/>
                </a:solidFill>
                <a:latin typeface="Lato Light" charset="0"/>
                <a:ea typeface="Lato Light" charset="0"/>
                <a:cs typeface="Lato Light" charset="0"/>
              </a:defRPr>
            </a:lvl1pPr>
          </a:lstStyle>
          <a:p>
            <a:endParaRPr lang="en-US"/>
          </a:p>
        </p:txBody>
      </p:sp>
      <p:sp>
        <p:nvSpPr>
          <p:cNvPr id="206" name="Picture Placeholder 3"/>
          <p:cNvSpPr>
            <a:spLocks noGrp="1"/>
          </p:cNvSpPr>
          <p:nvPr>
            <p:ph type="pic" sz="quarter" idx="18"/>
          </p:nvPr>
        </p:nvSpPr>
        <p:spPr>
          <a:xfrm>
            <a:off x="4361385" y="4469441"/>
            <a:ext cx="506593" cy="676638"/>
          </a:xfrm>
          <a:prstGeom prst="rect">
            <a:avLst/>
          </a:prstGeom>
        </p:spPr>
        <p:txBody>
          <a:bodyPr/>
          <a:lstStyle>
            <a:lvl1pPr>
              <a:defRPr sz="750" b="0" i="0">
                <a:solidFill>
                  <a:schemeClr val="bg2"/>
                </a:solidFill>
                <a:latin typeface="Lato Light" charset="0"/>
                <a:ea typeface="Lato Light" charset="0"/>
                <a:cs typeface="Lato Light" charset="0"/>
              </a:defRPr>
            </a:lvl1pPr>
          </a:lstStyle>
          <a:p>
            <a:endParaRPr lang="en-US"/>
          </a:p>
        </p:txBody>
      </p:sp>
    </p:spTree>
    <p:extLst>
      <p:ext uri="{BB962C8B-B14F-4D97-AF65-F5344CB8AC3E}">
        <p14:creationId xmlns:p14="http://schemas.microsoft.com/office/powerpoint/2010/main" val="16314184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B19CFC-FAF8-2493-D364-5EB945B02486}"/>
              </a:ext>
            </a:extLst>
          </p:cNvPr>
          <p:cNvSpPr>
            <a:spLocks noGrp="1"/>
          </p:cNvSpPr>
          <p:nvPr>
            <p:ph type="title"/>
          </p:nvPr>
        </p:nvSpPr>
        <p:spPr/>
        <p:txBody>
          <a:bodyPr/>
          <a:lstStyle>
            <a:lvl1pPr>
              <a:defRPr>
                <a:solidFill>
                  <a:schemeClr val="accent1">
                    <a:lumMod val="50000"/>
                  </a:schemeClr>
                </a:solidFill>
                <a:latin typeface="Segoe UI" panose="020B0502040204020203" pitchFamily="34" charset="0"/>
                <a:cs typeface="Segoe UI" panose="020B0502040204020203" pitchFamily="34" charset="0"/>
              </a:defRPr>
            </a:lvl1pPr>
          </a:lstStyle>
          <a:p>
            <a:r>
              <a:rPr lang="en-US"/>
              <a:t>Click to edit Master title style</a:t>
            </a:r>
          </a:p>
        </p:txBody>
      </p:sp>
      <p:sp>
        <p:nvSpPr>
          <p:cNvPr id="3" name="Content Placeholder 2">
            <a:extLst>
              <a:ext uri="{FF2B5EF4-FFF2-40B4-BE49-F238E27FC236}">
                <a16:creationId xmlns:a16="http://schemas.microsoft.com/office/drawing/2014/main" id="{BADA1F87-14F1-55EF-00C0-1BBB9E052DE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6131CE9-A7A7-C484-2388-FFDA4A4E33A5}"/>
              </a:ext>
            </a:extLst>
          </p:cNvPr>
          <p:cNvSpPr>
            <a:spLocks noGrp="1"/>
          </p:cNvSpPr>
          <p:nvPr>
            <p:ph type="dt" sz="half" idx="10"/>
          </p:nvPr>
        </p:nvSpPr>
        <p:spPr/>
        <p:txBody>
          <a:bodyPr/>
          <a:lstStyle/>
          <a:p>
            <a:endParaRPr lang="en-US"/>
          </a:p>
        </p:txBody>
      </p:sp>
      <p:sp>
        <p:nvSpPr>
          <p:cNvPr id="5" name="Footer Placeholder 4">
            <a:extLst>
              <a:ext uri="{FF2B5EF4-FFF2-40B4-BE49-F238E27FC236}">
                <a16:creationId xmlns:a16="http://schemas.microsoft.com/office/drawing/2014/main" id="{545DAB9D-66D7-77AD-B463-AFB19370763F}"/>
              </a:ext>
            </a:extLst>
          </p:cNvPr>
          <p:cNvSpPr>
            <a:spLocks noGrp="1"/>
          </p:cNvSpPr>
          <p:nvPr>
            <p:ph type="ftr" sz="quarter" idx="11"/>
          </p:nvPr>
        </p:nvSpPr>
        <p:spPr/>
        <p:txBody>
          <a:bodyPr/>
          <a:lstStyle/>
          <a:p>
            <a:r>
              <a:rPr lang="en-US"/>
              <a:t>FY21 Operating Budget Forum</a:t>
            </a:r>
          </a:p>
        </p:txBody>
      </p:sp>
      <p:sp>
        <p:nvSpPr>
          <p:cNvPr id="6" name="Slide Number Placeholder 5">
            <a:extLst>
              <a:ext uri="{FF2B5EF4-FFF2-40B4-BE49-F238E27FC236}">
                <a16:creationId xmlns:a16="http://schemas.microsoft.com/office/drawing/2014/main" id="{F6BDDA51-7923-C168-3261-C7FADD6CDDF9}"/>
              </a:ext>
            </a:extLst>
          </p:cNvPr>
          <p:cNvSpPr>
            <a:spLocks noGrp="1"/>
          </p:cNvSpPr>
          <p:nvPr>
            <p:ph type="sldNum" sz="quarter" idx="12"/>
          </p:nvPr>
        </p:nvSpPr>
        <p:spPr/>
        <p:txBody>
          <a:bodyPr/>
          <a:lstStyle/>
          <a:p>
            <a:fld id="{D54A55BF-8F0A-4A50-B8F4-E25F20C77787}" type="slidenum">
              <a:rPr lang="en-US" smtClean="0"/>
              <a:t>‹#›</a:t>
            </a:fld>
            <a:endParaRPr lang="en-US"/>
          </a:p>
        </p:txBody>
      </p:sp>
      <p:cxnSp>
        <p:nvCxnSpPr>
          <p:cNvPr id="7" name="Straight Connector 6">
            <a:extLst>
              <a:ext uri="{FF2B5EF4-FFF2-40B4-BE49-F238E27FC236}">
                <a16:creationId xmlns:a16="http://schemas.microsoft.com/office/drawing/2014/main" id="{8E9D2F0A-FFB3-9EA5-A8B6-464AFD6B211C}"/>
              </a:ext>
            </a:extLst>
          </p:cNvPr>
          <p:cNvCxnSpPr/>
          <p:nvPr/>
        </p:nvCxnSpPr>
        <p:spPr>
          <a:xfrm>
            <a:off x="0" y="4771788"/>
            <a:ext cx="7772400" cy="0"/>
          </a:xfrm>
          <a:prstGeom prst="line">
            <a:avLst/>
          </a:prstGeom>
          <a:ln w="762000">
            <a:gradFill flip="none" rotWithShape="1">
              <a:gsLst>
                <a:gs pos="100000">
                  <a:schemeClr val="accent1"/>
                </a:gs>
                <a:gs pos="0">
                  <a:schemeClr val="bg1"/>
                </a:gs>
              </a:gsLst>
              <a:path path="circle">
                <a:fillToRect l="100000" t="100000"/>
              </a:path>
              <a:tileRect r="-100000" b="-100000"/>
            </a:gradFill>
          </a:ln>
        </p:spPr>
        <p:style>
          <a:lnRef idx="1">
            <a:schemeClr val="accent1"/>
          </a:lnRef>
          <a:fillRef idx="0">
            <a:schemeClr val="accent1"/>
          </a:fillRef>
          <a:effectRef idx="0">
            <a:schemeClr val="accent1"/>
          </a:effectRef>
          <a:fontRef idx="minor">
            <a:schemeClr val="tx1"/>
          </a:fontRef>
        </p:style>
      </p:cxnSp>
      <p:pic>
        <p:nvPicPr>
          <p:cNvPr id="10" name="Picture 9" descr="Text&#10;&#10;Description automatically generated with medium confidence">
            <a:extLst>
              <a:ext uri="{FF2B5EF4-FFF2-40B4-BE49-F238E27FC236}">
                <a16:creationId xmlns:a16="http://schemas.microsoft.com/office/drawing/2014/main" id="{3B244798-76F7-7E70-C3F4-AF6F0D1ABBC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97793" y="4507150"/>
            <a:ext cx="2369206" cy="530915"/>
          </a:xfrm>
          <a:prstGeom prst="rect">
            <a:avLst/>
          </a:prstGeom>
        </p:spPr>
      </p:pic>
    </p:spTree>
    <p:extLst>
      <p:ext uri="{BB962C8B-B14F-4D97-AF65-F5344CB8AC3E}">
        <p14:creationId xmlns:p14="http://schemas.microsoft.com/office/powerpoint/2010/main" val="181461268"/>
      </p:ext>
    </p:extLst>
  </p:cSld>
  <p:clrMapOvr>
    <a:masterClrMapping/>
  </p:clrMapOvr>
  <p:hf sldNum="0" hdr="0" dt="0"/>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Generic 4">
    <p:spTree>
      <p:nvGrpSpPr>
        <p:cNvPr id="1" name=""/>
        <p:cNvGrpSpPr/>
        <p:nvPr/>
      </p:nvGrpSpPr>
      <p:grpSpPr>
        <a:xfrm>
          <a:off x="0" y="0"/>
          <a:ext cx="0" cy="0"/>
          <a:chOff x="0" y="0"/>
          <a:chExt cx="0" cy="0"/>
        </a:xfrm>
      </p:grpSpPr>
      <p:sp>
        <p:nvSpPr>
          <p:cNvPr id="19" name="Rectangle 17"/>
          <p:cNvSpPr>
            <a:spLocks/>
          </p:cNvSpPr>
          <p:nvPr userDrawn="1"/>
        </p:nvSpPr>
        <p:spPr bwMode="auto">
          <a:xfrm rot="10800000" flipH="1">
            <a:off x="1" y="4844526"/>
            <a:ext cx="7775449" cy="297628"/>
          </a:xfrm>
          <a:prstGeom prst="rect">
            <a:avLst/>
          </a:prstGeom>
          <a:solidFill>
            <a:schemeClr val="bg1">
              <a:lumMod val="95000"/>
              <a:alpha val="90000"/>
            </a:schemeClr>
          </a:solidFill>
          <a:ln>
            <a:noFill/>
          </a:ln>
        </p:spPr>
        <p:txBody>
          <a:bodyPr lIns="0" tIns="0" rIns="0" bIns="0"/>
          <a:lstStyle/>
          <a:p>
            <a:endParaRPr lang="en-US" sz="1575" u="sng"/>
          </a:p>
        </p:txBody>
      </p:sp>
      <p:grpSp>
        <p:nvGrpSpPr>
          <p:cNvPr id="20" name="Group 19"/>
          <p:cNvGrpSpPr/>
          <p:nvPr userDrawn="1"/>
        </p:nvGrpSpPr>
        <p:grpSpPr>
          <a:xfrm>
            <a:off x="605173" y="4939155"/>
            <a:ext cx="75299" cy="88468"/>
            <a:chOff x="566572" y="4914901"/>
            <a:chExt cx="123991" cy="123825"/>
          </a:xfrm>
        </p:grpSpPr>
        <p:sp>
          <p:nvSpPr>
            <p:cNvPr id="21" name="Oval 20">
              <a:hlinkClick r:id="" action="ppaction://hlinkshowjump?jump=nextslide"/>
            </p:cNvPr>
            <p:cNvSpPr>
              <a:spLocks/>
            </p:cNvSpPr>
            <p:nvPr/>
          </p:nvSpPr>
          <p:spPr bwMode="auto">
            <a:xfrm>
              <a:off x="566572" y="4914901"/>
              <a:ext cx="123991" cy="123825"/>
            </a:xfrm>
            <a:prstGeom prst="ellipse">
              <a:avLst/>
            </a:prstGeom>
            <a:noFill/>
            <a:ln w="15875" cap="flat">
              <a:solidFill>
                <a:schemeClr val="tx1">
                  <a:alpha val="30000"/>
                </a:schemeClr>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sz="1575" u="none"/>
            </a:p>
          </p:txBody>
        </p:sp>
        <p:sp>
          <p:nvSpPr>
            <p:cNvPr id="22" name="AutoShape 21">
              <a:hlinkClick r:id="" action="ppaction://hlinkshowjump?jump=nextslide"/>
            </p:cNvPr>
            <p:cNvSpPr>
              <a:spLocks/>
            </p:cNvSpPr>
            <p:nvPr/>
          </p:nvSpPr>
          <p:spPr bwMode="auto">
            <a:xfrm rot="5400000">
              <a:off x="600342" y="4955355"/>
              <a:ext cx="63104" cy="40536"/>
            </a:xfrm>
            <a:prstGeom prst="triangle">
              <a:avLst>
                <a:gd name="adj" fmla="val 50000"/>
              </a:avLst>
            </a:prstGeom>
            <a:solidFill>
              <a:schemeClr val="tx1">
                <a:alpha val="30000"/>
              </a:schemeClr>
            </a:solidFill>
            <a:ln>
              <a:noFill/>
            </a:ln>
          </p:spPr>
          <p:txBody>
            <a:bodyPr lIns="0" tIns="0" rIns="0" bIns="0"/>
            <a:lstStyle/>
            <a:p>
              <a:endParaRPr lang="en-US" sz="1575" u="none"/>
            </a:p>
          </p:txBody>
        </p:sp>
      </p:grpSp>
      <p:grpSp>
        <p:nvGrpSpPr>
          <p:cNvPr id="23" name="Group 22"/>
          <p:cNvGrpSpPr/>
          <p:nvPr userDrawn="1"/>
        </p:nvGrpSpPr>
        <p:grpSpPr>
          <a:xfrm>
            <a:off x="213792" y="4938304"/>
            <a:ext cx="75877" cy="89576"/>
            <a:chOff x="247055" y="4914306"/>
            <a:chExt cx="123991" cy="124421"/>
          </a:xfrm>
        </p:grpSpPr>
        <p:sp>
          <p:nvSpPr>
            <p:cNvPr id="24" name="Oval 23">
              <a:hlinkClick r:id="" action="ppaction://hlinkshowjump?jump=previousslide"/>
            </p:cNvPr>
            <p:cNvSpPr>
              <a:spLocks/>
            </p:cNvSpPr>
            <p:nvPr/>
          </p:nvSpPr>
          <p:spPr bwMode="auto">
            <a:xfrm rot="10800000">
              <a:off x="247055" y="4914306"/>
              <a:ext cx="123991" cy="124421"/>
            </a:xfrm>
            <a:prstGeom prst="ellipse">
              <a:avLst/>
            </a:prstGeom>
            <a:noFill/>
            <a:ln w="15875" cap="flat">
              <a:solidFill>
                <a:schemeClr val="tx1">
                  <a:alpha val="30000"/>
                </a:schemeClr>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sz="1575" u="none"/>
            </a:p>
          </p:txBody>
        </p:sp>
        <p:sp>
          <p:nvSpPr>
            <p:cNvPr id="25" name="AutoShape 24">
              <a:hlinkClick r:id="" action="ppaction://hlinkshowjump?jump=previousslide"/>
            </p:cNvPr>
            <p:cNvSpPr>
              <a:spLocks/>
            </p:cNvSpPr>
            <p:nvPr/>
          </p:nvSpPr>
          <p:spPr bwMode="auto">
            <a:xfrm rot="16200000">
              <a:off x="269001" y="4952464"/>
              <a:ext cx="63406" cy="40535"/>
            </a:xfrm>
            <a:prstGeom prst="triangle">
              <a:avLst>
                <a:gd name="adj" fmla="val 50000"/>
              </a:avLst>
            </a:prstGeom>
            <a:solidFill>
              <a:schemeClr val="tx1">
                <a:alpha val="30000"/>
              </a:schemeClr>
            </a:solidFill>
            <a:ln>
              <a:noFill/>
            </a:ln>
          </p:spPr>
          <p:txBody>
            <a:bodyPr lIns="0" tIns="0" rIns="0" bIns="0"/>
            <a:lstStyle/>
            <a:p>
              <a:endParaRPr lang="en-US" sz="1575" u="none"/>
            </a:p>
          </p:txBody>
        </p:sp>
      </p:grpSp>
      <p:sp>
        <p:nvSpPr>
          <p:cNvPr id="3" name="Slide Number Placeholder 2"/>
          <p:cNvSpPr>
            <a:spLocks noGrp="1"/>
          </p:cNvSpPr>
          <p:nvPr>
            <p:ph type="sldNum" sz="quarter" idx="11"/>
          </p:nvPr>
        </p:nvSpPr>
        <p:spPr>
          <a:xfrm>
            <a:off x="276945" y="4860098"/>
            <a:ext cx="341026" cy="193041"/>
          </a:xfrm>
          <a:prstGeom prst="rect">
            <a:avLst/>
          </a:prstGeom>
        </p:spPr>
        <p:txBody>
          <a:bodyPr/>
          <a:lstStyle>
            <a:lvl1pPr>
              <a:defRPr sz="675" b="1" i="0">
                <a:solidFill>
                  <a:schemeClr val="tx1">
                    <a:alpha val="30000"/>
                  </a:schemeClr>
                </a:solidFill>
                <a:latin typeface="Lato" charset="0"/>
                <a:ea typeface="Lato" charset="0"/>
                <a:cs typeface="Lato" charset="0"/>
              </a:defRPr>
            </a:lvl1pPr>
          </a:lstStyle>
          <a:p>
            <a:fld id="{C3929991-3F91-D343-BFF2-32848ABE790B}" type="slidenum">
              <a:rPr lang="en-US" smtClean="0"/>
              <a:pPr/>
              <a:t>‹#›</a:t>
            </a:fld>
            <a:endParaRPr lang="en-US"/>
          </a:p>
        </p:txBody>
      </p:sp>
      <p:sp>
        <p:nvSpPr>
          <p:cNvPr id="6" name="Footer Placeholder 5"/>
          <p:cNvSpPr>
            <a:spLocks noGrp="1"/>
          </p:cNvSpPr>
          <p:nvPr>
            <p:ph type="ftr" sz="quarter" idx="12"/>
          </p:nvPr>
        </p:nvSpPr>
        <p:spPr>
          <a:xfrm>
            <a:off x="2297873" y="4881348"/>
            <a:ext cx="3179704" cy="194274"/>
          </a:xfrm>
        </p:spPr>
        <p:txBody>
          <a:bodyPr/>
          <a:lstStyle/>
          <a:p>
            <a:r>
              <a:rPr lang="en-US"/>
              <a:t>FY21 Operating Budget Forum</a:t>
            </a:r>
          </a:p>
        </p:txBody>
      </p:sp>
      <p:sp>
        <p:nvSpPr>
          <p:cNvPr id="8" name="Picture Placeholder 7"/>
          <p:cNvSpPr>
            <a:spLocks noGrp="1"/>
          </p:cNvSpPr>
          <p:nvPr>
            <p:ph type="pic" sz="quarter" idx="13"/>
          </p:nvPr>
        </p:nvSpPr>
        <p:spPr>
          <a:xfrm>
            <a:off x="6995160" y="4903521"/>
            <a:ext cx="562816" cy="149192"/>
          </a:xfrm>
          <a:prstGeom prst="rect">
            <a:avLst/>
          </a:prstGeom>
        </p:spPr>
        <p:txBody>
          <a:bodyPr/>
          <a:lstStyle>
            <a:lvl1pPr>
              <a:defRPr sz="675" b="0" i="0">
                <a:latin typeface="Lato Light" charset="0"/>
                <a:ea typeface="Lato Light" charset="0"/>
                <a:cs typeface="Lato Light" charset="0"/>
              </a:defRPr>
            </a:lvl1pPr>
          </a:lstStyle>
          <a:p>
            <a:endParaRPr lang="en-US"/>
          </a:p>
        </p:txBody>
      </p:sp>
      <p:sp>
        <p:nvSpPr>
          <p:cNvPr id="16" name="Picture Placeholder 3"/>
          <p:cNvSpPr>
            <a:spLocks noGrp="1"/>
          </p:cNvSpPr>
          <p:nvPr>
            <p:ph type="pic" sz="quarter" idx="15"/>
          </p:nvPr>
        </p:nvSpPr>
        <p:spPr>
          <a:xfrm>
            <a:off x="455141" y="1721681"/>
            <a:ext cx="2373733" cy="2678129"/>
          </a:xfrm>
          <a:prstGeom prst="rect">
            <a:avLst/>
          </a:prstGeom>
        </p:spPr>
        <p:txBody>
          <a:bodyPr/>
          <a:lstStyle>
            <a:lvl1pPr>
              <a:defRPr sz="750" b="0" i="0">
                <a:solidFill>
                  <a:schemeClr val="bg2"/>
                </a:solidFill>
                <a:latin typeface="Lato Light" charset="0"/>
                <a:ea typeface="Lato Light" charset="0"/>
                <a:cs typeface="Lato Light" charset="0"/>
              </a:defRPr>
            </a:lvl1pPr>
          </a:lstStyle>
          <a:p>
            <a:endParaRPr lang="en-US"/>
          </a:p>
        </p:txBody>
      </p:sp>
    </p:spTree>
    <p:extLst>
      <p:ext uri="{BB962C8B-B14F-4D97-AF65-F5344CB8AC3E}">
        <p14:creationId xmlns:p14="http://schemas.microsoft.com/office/powerpoint/2010/main" val="92819519"/>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Generic 5">
    <p:spTree>
      <p:nvGrpSpPr>
        <p:cNvPr id="1" name=""/>
        <p:cNvGrpSpPr/>
        <p:nvPr/>
      </p:nvGrpSpPr>
      <p:grpSpPr>
        <a:xfrm>
          <a:off x="0" y="0"/>
          <a:ext cx="0" cy="0"/>
          <a:chOff x="0" y="0"/>
          <a:chExt cx="0" cy="0"/>
        </a:xfrm>
      </p:grpSpPr>
      <p:sp>
        <p:nvSpPr>
          <p:cNvPr id="19" name="Rectangle 17"/>
          <p:cNvSpPr>
            <a:spLocks/>
          </p:cNvSpPr>
          <p:nvPr userDrawn="1"/>
        </p:nvSpPr>
        <p:spPr bwMode="auto">
          <a:xfrm rot="10800000" flipH="1">
            <a:off x="1" y="4844526"/>
            <a:ext cx="7775449" cy="297628"/>
          </a:xfrm>
          <a:prstGeom prst="rect">
            <a:avLst/>
          </a:prstGeom>
          <a:solidFill>
            <a:schemeClr val="bg1">
              <a:lumMod val="95000"/>
              <a:alpha val="90000"/>
            </a:schemeClr>
          </a:solidFill>
          <a:ln>
            <a:noFill/>
          </a:ln>
        </p:spPr>
        <p:txBody>
          <a:bodyPr lIns="0" tIns="0" rIns="0" bIns="0"/>
          <a:lstStyle/>
          <a:p>
            <a:endParaRPr lang="en-US" sz="1575" u="sng"/>
          </a:p>
        </p:txBody>
      </p:sp>
      <p:grpSp>
        <p:nvGrpSpPr>
          <p:cNvPr id="20" name="Group 19"/>
          <p:cNvGrpSpPr/>
          <p:nvPr userDrawn="1"/>
        </p:nvGrpSpPr>
        <p:grpSpPr>
          <a:xfrm>
            <a:off x="605173" y="4939155"/>
            <a:ext cx="75299" cy="88468"/>
            <a:chOff x="566572" y="4914901"/>
            <a:chExt cx="123991" cy="123825"/>
          </a:xfrm>
        </p:grpSpPr>
        <p:sp>
          <p:nvSpPr>
            <p:cNvPr id="21" name="Oval 20">
              <a:hlinkClick r:id="" action="ppaction://hlinkshowjump?jump=nextslide"/>
            </p:cNvPr>
            <p:cNvSpPr>
              <a:spLocks/>
            </p:cNvSpPr>
            <p:nvPr/>
          </p:nvSpPr>
          <p:spPr bwMode="auto">
            <a:xfrm>
              <a:off x="566572" y="4914901"/>
              <a:ext cx="123991" cy="123825"/>
            </a:xfrm>
            <a:prstGeom prst="ellipse">
              <a:avLst/>
            </a:prstGeom>
            <a:noFill/>
            <a:ln w="15875" cap="flat">
              <a:solidFill>
                <a:schemeClr val="tx1">
                  <a:alpha val="30000"/>
                </a:schemeClr>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sz="1575" u="none"/>
            </a:p>
          </p:txBody>
        </p:sp>
        <p:sp>
          <p:nvSpPr>
            <p:cNvPr id="22" name="AutoShape 21">
              <a:hlinkClick r:id="" action="ppaction://hlinkshowjump?jump=nextslide"/>
            </p:cNvPr>
            <p:cNvSpPr>
              <a:spLocks/>
            </p:cNvSpPr>
            <p:nvPr/>
          </p:nvSpPr>
          <p:spPr bwMode="auto">
            <a:xfrm rot="5400000">
              <a:off x="600342" y="4955355"/>
              <a:ext cx="63104" cy="40536"/>
            </a:xfrm>
            <a:prstGeom prst="triangle">
              <a:avLst>
                <a:gd name="adj" fmla="val 50000"/>
              </a:avLst>
            </a:prstGeom>
            <a:solidFill>
              <a:schemeClr val="tx1">
                <a:alpha val="30000"/>
              </a:schemeClr>
            </a:solidFill>
            <a:ln>
              <a:noFill/>
            </a:ln>
          </p:spPr>
          <p:txBody>
            <a:bodyPr lIns="0" tIns="0" rIns="0" bIns="0"/>
            <a:lstStyle/>
            <a:p>
              <a:endParaRPr lang="en-US" sz="1575" u="none"/>
            </a:p>
          </p:txBody>
        </p:sp>
      </p:grpSp>
      <p:grpSp>
        <p:nvGrpSpPr>
          <p:cNvPr id="23" name="Group 22"/>
          <p:cNvGrpSpPr/>
          <p:nvPr userDrawn="1"/>
        </p:nvGrpSpPr>
        <p:grpSpPr>
          <a:xfrm>
            <a:off x="213792" y="4938304"/>
            <a:ext cx="75877" cy="89576"/>
            <a:chOff x="247055" y="4914306"/>
            <a:chExt cx="123991" cy="124421"/>
          </a:xfrm>
        </p:grpSpPr>
        <p:sp>
          <p:nvSpPr>
            <p:cNvPr id="24" name="Oval 23">
              <a:hlinkClick r:id="" action="ppaction://hlinkshowjump?jump=previousslide"/>
            </p:cNvPr>
            <p:cNvSpPr>
              <a:spLocks/>
            </p:cNvSpPr>
            <p:nvPr/>
          </p:nvSpPr>
          <p:spPr bwMode="auto">
            <a:xfrm rot="10800000">
              <a:off x="247055" y="4914306"/>
              <a:ext cx="123991" cy="124421"/>
            </a:xfrm>
            <a:prstGeom prst="ellipse">
              <a:avLst/>
            </a:prstGeom>
            <a:noFill/>
            <a:ln w="15875" cap="flat">
              <a:solidFill>
                <a:schemeClr val="tx1">
                  <a:alpha val="30000"/>
                </a:schemeClr>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sz="1575" u="none"/>
            </a:p>
          </p:txBody>
        </p:sp>
        <p:sp>
          <p:nvSpPr>
            <p:cNvPr id="25" name="AutoShape 24">
              <a:hlinkClick r:id="" action="ppaction://hlinkshowjump?jump=previousslide"/>
            </p:cNvPr>
            <p:cNvSpPr>
              <a:spLocks/>
            </p:cNvSpPr>
            <p:nvPr/>
          </p:nvSpPr>
          <p:spPr bwMode="auto">
            <a:xfrm rot="16200000">
              <a:off x="269001" y="4952464"/>
              <a:ext cx="63406" cy="40535"/>
            </a:xfrm>
            <a:prstGeom prst="triangle">
              <a:avLst>
                <a:gd name="adj" fmla="val 50000"/>
              </a:avLst>
            </a:prstGeom>
            <a:solidFill>
              <a:schemeClr val="tx1">
                <a:alpha val="30000"/>
              </a:schemeClr>
            </a:solidFill>
            <a:ln>
              <a:noFill/>
            </a:ln>
          </p:spPr>
          <p:txBody>
            <a:bodyPr lIns="0" tIns="0" rIns="0" bIns="0"/>
            <a:lstStyle/>
            <a:p>
              <a:endParaRPr lang="en-US" sz="1575" u="none"/>
            </a:p>
          </p:txBody>
        </p:sp>
      </p:grpSp>
      <p:sp>
        <p:nvSpPr>
          <p:cNvPr id="3" name="Slide Number Placeholder 2"/>
          <p:cNvSpPr>
            <a:spLocks noGrp="1"/>
          </p:cNvSpPr>
          <p:nvPr>
            <p:ph type="sldNum" sz="quarter" idx="11"/>
          </p:nvPr>
        </p:nvSpPr>
        <p:spPr>
          <a:xfrm>
            <a:off x="276945" y="4860098"/>
            <a:ext cx="341026" cy="193041"/>
          </a:xfrm>
          <a:prstGeom prst="rect">
            <a:avLst/>
          </a:prstGeom>
        </p:spPr>
        <p:txBody>
          <a:bodyPr/>
          <a:lstStyle>
            <a:lvl1pPr>
              <a:defRPr sz="675" b="1" i="0">
                <a:solidFill>
                  <a:schemeClr val="tx1">
                    <a:alpha val="30000"/>
                  </a:schemeClr>
                </a:solidFill>
                <a:latin typeface="Lato" charset="0"/>
                <a:ea typeface="Lato" charset="0"/>
                <a:cs typeface="Lato" charset="0"/>
              </a:defRPr>
            </a:lvl1pPr>
          </a:lstStyle>
          <a:p>
            <a:fld id="{C3929991-3F91-D343-BFF2-32848ABE790B}" type="slidenum">
              <a:rPr lang="en-US" smtClean="0"/>
              <a:pPr/>
              <a:t>‹#›</a:t>
            </a:fld>
            <a:endParaRPr lang="en-US"/>
          </a:p>
        </p:txBody>
      </p:sp>
      <p:sp>
        <p:nvSpPr>
          <p:cNvPr id="6" name="Footer Placeholder 5"/>
          <p:cNvSpPr>
            <a:spLocks noGrp="1"/>
          </p:cNvSpPr>
          <p:nvPr>
            <p:ph type="ftr" sz="quarter" idx="12"/>
          </p:nvPr>
        </p:nvSpPr>
        <p:spPr>
          <a:xfrm>
            <a:off x="2297873" y="4881348"/>
            <a:ext cx="3179704" cy="194274"/>
          </a:xfrm>
        </p:spPr>
        <p:txBody>
          <a:bodyPr/>
          <a:lstStyle/>
          <a:p>
            <a:r>
              <a:rPr lang="en-US"/>
              <a:t>FY21 Operating Budget Forum</a:t>
            </a:r>
          </a:p>
        </p:txBody>
      </p:sp>
      <p:sp>
        <p:nvSpPr>
          <p:cNvPr id="8" name="Picture Placeholder 7"/>
          <p:cNvSpPr>
            <a:spLocks noGrp="1"/>
          </p:cNvSpPr>
          <p:nvPr>
            <p:ph type="pic" sz="quarter" idx="13"/>
          </p:nvPr>
        </p:nvSpPr>
        <p:spPr>
          <a:xfrm>
            <a:off x="6995160" y="4903521"/>
            <a:ext cx="562816" cy="149192"/>
          </a:xfrm>
          <a:prstGeom prst="rect">
            <a:avLst/>
          </a:prstGeom>
        </p:spPr>
        <p:txBody>
          <a:bodyPr/>
          <a:lstStyle>
            <a:lvl1pPr>
              <a:defRPr sz="675" b="0" i="0">
                <a:latin typeface="Lato Light" charset="0"/>
                <a:ea typeface="Lato Light" charset="0"/>
                <a:cs typeface="Lato Light" charset="0"/>
              </a:defRPr>
            </a:lvl1pPr>
          </a:lstStyle>
          <a:p>
            <a:endParaRPr lang="en-US"/>
          </a:p>
        </p:txBody>
      </p:sp>
      <p:sp>
        <p:nvSpPr>
          <p:cNvPr id="16" name="Picture Placeholder 3"/>
          <p:cNvSpPr>
            <a:spLocks noGrp="1"/>
          </p:cNvSpPr>
          <p:nvPr>
            <p:ph type="pic" sz="quarter" idx="15"/>
          </p:nvPr>
        </p:nvSpPr>
        <p:spPr>
          <a:xfrm>
            <a:off x="1" y="1369734"/>
            <a:ext cx="7775448" cy="3472055"/>
          </a:xfrm>
          <a:prstGeom prst="rect">
            <a:avLst/>
          </a:prstGeom>
        </p:spPr>
        <p:txBody>
          <a:bodyPr/>
          <a:lstStyle>
            <a:lvl1pPr>
              <a:defRPr sz="750" b="0" i="0">
                <a:solidFill>
                  <a:schemeClr val="bg2"/>
                </a:solidFill>
                <a:latin typeface="Lato Light" charset="0"/>
                <a:ea typeface="Lato Light" charset="0"/>
                <a:cs typeface="Lato Light" charset="0"/>
              </a:defRPr>
            </a:lvl1pPr>
          </a:lstStyle>
          <a:p>
            <a:endParaRPr lang="en-US"/>
          </a:p>
        </p:txBody>
      </p:sp>
    </p:spTree>
    <p:extLst>
      <p:ext uri="{BB962C8B-B14F-4D97-AF65-F5344CB8AC3E}">
        <p14:creationId xmlns:p14="http://schemas.microsoft.com/office/powerpoint/2010/main" val="188830878"/>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userDrawn="1">
  <p:cSld name="Timeline 1">
    <p:spTree>
      <p:nvGrpSpPr>
        <p:cNvPr id="1" name=""/>
        <p:cNvGrpSpPr/>
        <p:nvPr/>
      </p:nvGrpSpPr>
      <p:grpSpPr>
        <a:xfrm>
          <a:off x="0" y="0"/>
          <a:ext cx="0" cy="0"/>
          <a:chOff x="0" y="0"/>
          <a:chExt cx="0" cy="0"/>
        </a:xfrm>
      </p:grpSpPr>
      <p:sp>
        <p:nvSpPr>
          <p:cNvPr id="19" name="Rectangle 17"/>
          <p:cNvSpPr>
            <a:spLocks/>
          </p:cNvSpPr>
          <p:nvPr userDrawn="1"/>
        </p:nvSpPr>
        <p:spPr bwMode="auto">
          <a:xfrm rot="10800000" flipH="1">
            <a:off x="1" y="4844526"/>
            <a:ext cx="7775449" cy="297628"/>
          </a:xfrm>
          <a:prstGeom prst="rect">
            <a:avLst/>
          </a:prstGeom>
          <a:solidFill>
            <a:schemeClr val="bg1">
              <a:lumMod val="95000"/>
              <a:alpha val="90000"/>
            </a:schemeClr>
          </a:solidFill>
          <a:ln>
            <a:noFill/>
          </a:ln>
        </p:spPr>
        <p:txBody>
          <a:bodyPr lIns="0" tIns="0" rIns="0" bIns="0"/>
          <a:lstStyle/>
          <a:p>
            <a:endParaRPr lang="en-US" sz="1575" u="sng"/>
          </a:p>
        </p:txBody>
      </p:sp>
      <p:grpSp>
        <p:nvGrpSpPr>
          <p:cNvPr id="20" name="Group 19"/>
          <p:cNvGrpSpPr/>
          <p:nvPr userDrawn="1"/>
        </p:nvGrpSpPr>
        <p:grpSpPr>
          <a:xfrm>
            <a:off x="605173" y="4939155"/>
            <a:ext cx="75299" cy="88468"/>
            <a:chOff x="566572" y="4914901"/>
            <a:chExt cx="123991" cy="123825"/>
          </a:xfrm>
        </p:grpSpPr>
        <p:sp>
          <p:nvSpPr>
            <p:cNvPr id="21" name="Oval 20">
              <a:hlinkClick r:id="" action="ppaction://hlinkshowjump?jump=nextslide"/>
            </p:cNvPr>
            <p:cNvSpPr>
              <a:spLocks/>
            </p:cNvSpPr>
            <p:nvPr/>
          </p:nvSpPr>
          <p:spPr bwMode="auto">
            <a:xfrm>
              <a:off x="566572" y="4914901"/>
              <a:ext cx="123991" cy="123825"/>
            </a:xfrm>
            <a:prstGeom prst="ellipse">
              <a:avLst/>
            </a:prstGeom>
            <a:noFill/>
            <a:ln w="15875" cap="flat">
              <a:solidFill>
                <a:schemeClr val="tx1">
                  <a:alpha val="30000"/>
                </a:schemeClr>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sz="1575" u="none"/>
            </a:p>
          </p:txBody>
        </p:sp>
        <p:sp>
          <p:nvSpPr>
            <p:cNvPr id="22" name="AutoShape 21">
              <a:hlinkClick r:id="" action="ppaction://hlinkshowjump?jump=nextslide"/>
            </p:cNvPr>
            <p:cNvSpPr>
              <a:spLocks/>
            </p:cNvSpPr>
            <p:nvPr/>
          </p:nvSpPr>
          <p:spPr bwMode="auto">
            <a:xfrm rot="5400000">
              <a:off x="600342" y="4955355"/>
              <a:ext cx="63104" cy="40536"/>
            </a:xfrm>
            <a:prstGeom prst="triangle">
              <a:avLst>
                <a:gd name="adj" fmla="val 50000"/>
              </a:avLst>
            </a:prstGeom>
            <a:solidFill>
              <a:schemeClr val="tx1">
                <a:alpha val="30000"/>
              </a:schemeClr>
            </a:solidFill>
            <a:ln>
              <a:noFill/>
            </a:ln>
          </p:spPr>
          <p:txBody>
            <a:bodyPr lIns="0" tIns="0" rIns="0" bIns="0"/>
            <a:lstStyle/>
            <a:p>
              <a:endParaRPr lang="en-US" sz="1575" u="none"/>
            </a:p>
          </p:txBody>
        </p:sp>
      </p:grpSp>
      <p:grpSp>
        <p:nvGrpSpPr>
          <p:cNvPr id="23" name="Group 22"/>
          <p:cNvGrpSpPr/>
          <p:nvPr userDrawn="1"/>
        </p:nvGrpSpPr>
        <p:grpSpPr>
          <a:xfrm>
            <a:off x="213792" y="4938304"/>
            <a:ext cx="75877" cy="89576"/>
            <a:chOff x="247055" y="4914306"/>
            <a:chExt cx="123991" cy="124421"/>
          </a:xfrm>
        </p:grpSpPr>
        <p:sp>
          <p:nvSpPr>
            <p:cNvPr id="24" name="Oval 23">
              <a:hlinkClick r:id="" action="ppaction://hlinkshowjump?jump=previousslide"/>
            </p:cNvPr>
            <p:cNvSpPr>
              <a:spLocks/>
            </p:cNvSpPr>
            <p:nvPr/>
          </p:nvSpPr>
          <p:spPr bwMode="auto">
            <a:xfrm rot="10800000">
              <a:off x="247055" y="4914306"/>
              <a:ext cx="123991" cy="124421"/>
            </a:xfrm>
            <a:prstGeom prst="ellipse">
              <a:avLst/>
            </a:prstGeom>
            <a:noFill/>
            <a:ln w="15875" cap="flat">
              <a:solidFill>
                <a:schemeClr val="tx1">
                  <a:alpha val="30000"/>
                </a:schemeClr>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sz="1575" u="none"/>
            </a:p>
          </p:txBody>
        </p:sp>
        <p:sp>
          <p:nvSpPr>
            <p:cNvPr id="25" name="AutoShape 24">
              <a:hlinkClick r:id="" action="ppaction://hlinkshowjump?jump=previousslide"/>
            </p:cNvPr>
            <p:cNvSpPr>
              <a:spLocks/>
            </p:cNvSpPr>
            <p:nvPr/>
          </p:nvSpPr>
          <p:spPr bwMode="auto">
            <a:xfrm rot="16200000">
              <a:off x="269001" y="4952464"/>
              <a:ext cx="63406" cy="40535"/>
            </a:xfrm>
            <a:prstGeom prst="triangle">
              <a:avLst>
                <a:gd name="adj" fmla="val 50000"/>
              </a:avLst>
            </a:prstGeom>
            <a:solidFill>
              <a:schemeClr val="tx1">
                <a:alpha val="30000"/>
              </a:schemeClr>
            </a:solidFill>
            <a:ln>
              <a:noFill/>
            </a:ln>
          </p:spPr>
          <p:txBody>
            <a:bodyPr lIns="0" tIns="0" rIns="0" bIns="0"/>
            <a:lstStyle/>
            <a:p>
              <a:endParaRPr lang="en-US" sz="1575" u="none"/>
            </a:p>
          </p:txBody>
        </p:sp>
      </p:grpSp>
      <p:sp>
        <p:nvSpPr>
          <p:cNvPr id="3" name="Slide Number Placeholder 2"/>
          <p:cNvSpPr>
            <a:spLocks noGrp="1"/>
          </p:cNvSpPr>
          <p:nvPr>
            <p:ph type="sldNum" sz="quarter" idx="11"/>
          </p:nvPr>
        </p:nvSpPr>
        <p:spPr>
          <a:xfrm>
            <a:off x="276945" y="4860098"/>
            <a:ext cx="341026" cy="193041"/>
          </a:xfrm>
          <a:prstGeom prst="rect">
            <a:avLst/>
          </a:prstGeom>
        </p:spPr>
        <p:txBody>
          <a:bodyPr/>
          <a:lstStyle>
            <a:lvl1pPr>
              <a:defRPr sz="675" b="1" i="0">
                <a:solidFill>
                  <a:schemeClr val="tx1">
                    <a:alpha val="30000"/>
                  </a:schemeClr>
                </a:solidFill>
                <a:latin typeface="Lato" charset="0"/>
                <a:ea typeface="Lato" charset="0"/>
                <a:cs typeface="Lato" charset="0"/>
              </a:defRPr>
            </a:lvl1pPr>
          </a:lstStyle>
          <a:p>
            <a:fld id="{C3929991-3F91-D343-BFF2-32848ABE790B}" type="slidenum">
              <a:rPr lang="en-US" smtClean="0"/>
              <a:pPr/>
              <a:t>‹#›</a:t>
            </a:fld>
            <a:endParaRPr lang="en-US"/>
          </a:p>
        </p:txBody>
      </p:sp>
      <p:sp>
        <p:nvSpPr>
          <p:cNvPr id="6" name="Footer Placeholder 5"/>
          <p:cNvSpPr>
            <a:spLocks noGrp="1"/>
          </p:cNvSpPr>
          <p:nvPr>
            <p:ph type="ftr" sz="quarter" idx="12"/>
          </p:nvPr>
        </p:nvSpPr>
        <p:spPr>
          <a:xfrm>
            <a:off x="2297873" y="4881348"/>
            <a:ext cx="3179704" cy="194274"/>
          </a:xfrm>
        </p:spPr>
        <p:txBody>
          <a:bodyPr/>
          <a:lstStyle/>
          <a:p>
            <a:r>
              <a:rPr lang="en-US"/>
              <a:t>FY21 Operating Budget Forum</a:t>
            </a:r>
          </a:p>
        </p:txBody>
      </p:sp>
      <p:sp>
        <p:nvSpPr>
          <p:cNvPr id="8" name="Picture Placeholder 7"/>
          <p:cNvSpPr>
            <a:spLocks noGrp="1"/>
          </p:cNvSpPr>
          <p:nvPr>
            <p:ph type="pic" sz="quarter" idx="13"/>
          </p:nvPr>
        </p:nvSpPr>
        <p:spPr>
          <a:xfrm>
            <a:off x="6995160" y="4903521"/>
            <a:ext cx="562816" cy="149192"/>
          </a:xfrm>
          <a:prstGeom prst="rect">
            <a:avLst/>
          </a:prstGeom>
        </p:spPr>
        <p:txBody>
          <a:bodyPr/>
          <a:lstStyle>
            <a:lvl1pPr>
              <a:defRPr sz="675" b="0" i="0">
                <a:latin typeface="Lato Light" charset="0"/>
                <a:ea typeface="Lato Light" charset="0"/>
                <a:cs typeface="Lato Light" charset="0"/>
              </a:defRPr>
            </a:lvl1pPr>
          </a:lstStyle>
          <a:p>
            <a:endParaRPr lang="en-US"/>
          </a:p>
        </p:txBody>
      </p:sp>
      <p:sp>
        <p:nvSpPr>
          <p:cNvPr id="16" name="Picture Placeholder 3"/>
          <p:cNvSpPr>
            <a:spLocks noGrp="1"/>
          </p:cNvSpPr>
          <p:nvPr>
            <p:ph type="pic" sz="quarter" idx="15"/>
          </p:nvPr>
        </p:nvSpPr>
        <p:spPr>
          <a:xfrm>
            <a:off x="2461862" y="3413760"/>
            <a:ext cx="1035719" cy="1219200"/>
          </a:xfrm>
          <a:prstGeom prst="rect">
            <a:avLst/>
          </a:prstGeom>
        </p:spPr>
        <p:txBody>
          <a:bodyPr/>
          <a:lstStyle>
            <a:lvl1pPr>
              <a:defRPr sz="750" b="0" i="0">
                <a:solidFill>
                  <a:schemeClr val="bg2"/>
                </a:solidFill>
                <a:latin typeface="Lato Light" charset="0"/>
                <a:ea typeface="Lato Light" charset="0"/>
                <a:cs typeface="Lato Light" charset="0"/>
              </a:defRPr>
            </a:lvl1pPr>
          </a:lstStyle>
          <a:p>
            <a:endParaRPr lang="en-US"/>
          </a:p>
        </p:txBody>
      </p:sp>
    </p:spTree>
    <p:extLst>
      <p:ext uri="{BB962C8B-B14F-4D97-AF65-F5344CB8AC3E}">
        <p14:creationId xmlns:p14="http://schemas.microsoft.com/office/powerpoint/2010/main" val="1162088421"/>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userDrawn="1">
  <p:cSld name="Timeline 2">
    <p:spTree>
      <p:nvGrpSpPr>
        <p:cNvPr id="1" name=""/>
        <p:cNvGrpSpPr/>
        <p:nvPr/>
      </p:nvGrpSpPr>
      <p:grpSpPr>
        <a:xfrm>
          <a:off x="0" y="0"/>
          <a:ext cx="0" cy="0"/>
          <a:chOff x="0" y="0"/>
          <a:chExt cx="0" cy="0"/>
        </a:xfrm>
      </p:grpSpPr>
      <p:sp>
        <p:nvSpPr>
          <p:cNvPr id="19" name="Rectangle 17"/>
          <p:cNvSpPr>
            <a:spLocks/>
          </p:cNvSpPr>
          <p:nvPr userDrawn="1"/>
        </p:nvSpPr>
        <p:spPr bwMode="auto">
          <a:xfrm rot="10800000" flipH="1">
            <a:off x="1" y="4844526"/>
            <a:ext cx="7775449" cy="297628"/>
          </a:xfrm>
          <a:prstGeom prst="rect">
            <a:avLst/>
          </a:prstGeom>
          <a:solidFill>
            <a:schemeClr val="bg1">
              <a:lumMod val="95000"/>
              <a:alpha val="90000"/>
            </a:schemeClr>
          </a:solidFill>
          <a:ln>
            <a:noFill/>
          </a:ln>
        </p:spPr>
        <p:txBody>
          <a:bodyPr lIns="0" tIns="0" rIns="0" bIns="0"/>
          <a:lstStyle/>
          <a:p>
            <a:endParaRPr lang="en-US" sz="1575" u="sng"/>
          </a:p>
        </p:txBody>
      </p:sp>
      <p:grpSp>
        <p:nvGrpSpPr>
          <p:cNvPr id="20" name="Group 19"/>
          <p:cNvGrpSpPr/>
          <p:nvPr userDrawn="1"/>
        </p:nvGrpSpPr>
        <p:grpSpPr>
          <a:xfrm>
            <a:off x="605173" y="4939155"/>
            <a:ext cx="75299" cy="88468"/>
            <a:chOff x="566572" y="4914901"/>
            <a:chExt cx="123991" cy="123825"/>
          </a:xfrm>
        </p:grpSpPr>
        <p:sp>
          <p:nvSpPr>
            <p:cNvPr id="21" name="Oval 20">
              <a:hlinkClick r:id="" action="ppaction://hlinkshowjump?jump=nextslide"/>
            </p:cNvPr>
            <p:cNvSpPr>
              <a:spLocks/>
            </p:cNvSpPr>
            <p:nvPr/>
          </p:nvSpPr>
          <p:spPr bwMode="auto">
            <a:xfrm>
              <a:off x="566572" y="4914901"/>
              <a:ext cx="123991" cy="123825"/>
            </a:xfrm>
            <a:prstGeom prst="ellipse">
              <a:avLst/>
            </a:prstGeom>
            <a:noFill/>
            <a:ln w="15875" cap="flat">
              <a:solidFill>
                <a:schemeClr val="tx1">
                  <a:alpha val="30000"/>
                </a:schemeClr>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sz="1575" u="none"/>
            </a:p>
          </p:txBody>
        </p:sp>
        <p:sp>
          <p:nvSpPr>
            <p:cNvPr id="22" name="AutoShape 21">
              <a:hlinkClick r:id="" action="ppaction://hlinkshowjump?jump=nextslide"/>
            </p:cNvPr>
            <p:cNvSpPr>
              <a:spLocks/>
            </p:cNvSpPr>
            <p:nvPr/>
          </p:nvSpPr>
          <p:spPr bwMode="auto">
            <a:xfrm rot="5400000">
              <a:off x="600342" y="4955355"/>
              <a:ext cx="63104" cy="40536"/>
            </a:xfrm>
            <a:prstGeom prst="triangle">
              <a:avLst>
                <a:gd name="adj" fmla="val 50000"/>
              </a:avLst>
            </a:prstGeom>
            <a:solidFill>
              <a:schemeClr val="tx1">
                <a:alpha val="30000"/>
              </a:schemeClr>
            </a:solidFill>
            <a:ln>
              <a:noFill/>
            </a:ln>
          </p:spPr>
          <p:txBody>
            <a:bodyPr lIns="0" tIns="0" rIns="0" bIns="0"/>
            <a:lstStyle/>
            <a:p>
              <a:endParaRPr lang="en-US" sz="1575" u="none"/>
            </a:p>
          </p:txBody>
        </p:sp>
      </p:grpSp>
      <p:grpSp>
        <p:nvGrpSpPr>
          <p:cNvPr id="23" name="Group 22"/>
          <p:cNvGrpSpPr/>
          <p:nvPr userDrawn="1"/>
        </p:nvGrpSpPr>
        <p:grpSpPr>
          <a:xfrm>
            <a:off x="213792" y="4938304"/>
            <a:ext cx="75877" cy="89576"/>
            <a:chOff x="247055" y="4914306"/>
            <a:chExt cx="123991" cy="124421"/>
          </a:xfrm>
        </p:grpSpPr>
        <p:sp>
          <p:nvSpPr>
            <p:cNvPr id="24" name="Oval 23">
              <a:hlinkClick r:id="" action="ppaction://hlinkshowjump?jump=previousslide"/>
            </p:cNvPr>
            <p:cNvSpPr>
              <a:spLocks/>
            </p:cNvSpPr>
            <p:nvPr/>
          </p:nvSpPr>
          <p:spPr bwMode="auto">
            <a:xfrm rot="10800000">
              <a:off x="247055" y="4914306"/>
              <a:ext cx="123991" cy="124421"/>
            </a:xfrm>
            <a:prstGeom prst="ellipse">
              <a:avLst/>
            </a:prstGeom>
            <a:noFill/>
            <a:ln w="15875" cap="flat">
              <a:solidFill>
                <a:schemeClr val="tx1">
                  <a:alpha val="30000"/>
                </a:schemeClr>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sz="1575" u="none"/>
            </a:p>
          </p:txBody>
        </p:sp>
        <p:sp>
          <p:nvSpPr>
            <p:cNvPr id="25" name="AutoShape 24">
              <a:hlinkClick r:id="" action="ppaction://hlinkshowjump?jump=previousslide"/>
            </p:cNvPr>
            <p:cNvSpPr>
              <a:spLocks/>
            </p:cNvSpPr>
            <p:nvPr/>
          </p:nvSpPr>
          <p:spPr bwMode="auto">
            <a:xfrm rot="16200000">
              <a:off x="269001" y="4952464"/>
              <a:ext cx="63406" cy="40535"/>
            </a:xfrm>
            <a:prstGeom prst="triangle">
              <a:avLst>
                <a:gd name="adj" fmla="val 50000"/>
              </a:avLst>
            </a:prstGeom>
            <a:solidFill>
              <a:schemeClr val="tx1">
                <a:alpha val="30000"/>
              </a:schemeClr>
            </a:solidFill>
            <a:ln>
              <a:noFill/>
            </a:ln>
          </p:spPr>
          <p:txBody>
            <a:bodyPr lIns="0" tIns="0" rIns="0" bIns="0"/>
            <a:lstStyle/>
            <a:p>
              <a:endParaRPr lang="en-US" sz="1575" u="none"/>
            </a:p>
          </p:txBody>
        </p:sp>
      </p:grpSp>
      <p:sp>
        <p:nvSpPr>
          <p:cNvPr id="3" name="Slide Number Placeholder 2"/>
          <p:cNvSpPr>
            <a:spLocks noGrp="1"/>
          </p:cNvSpPr>
          <p:nvPr>
            <p:ph type="sldNum" sz="quarter" idx="11"/>
          </p:nvPr>
        </p:nvSpPr>
        <p:spPr>
          <a:xfrm>
            <a:off x="276945" y="4860098"/>
            <a:ext cx="341026" cy="193041"/>
          </a:xfrm>
          <a:prstGeom prst="rect">
            <a:avLst/>
          </a:prstGeom>
        </p:spPr>
        <p:txBody>
          <a:bodyPr/>
          <a:lstStyle>
            <a:lvl1pPr>
              <a:defRPr sz="675" b="1" i="0">
                <a:solidFill>
                  <a:schemeClr val="tx1">
                    <a:alpha val="30000"/>
                  </a:schemeClr>
                </a:solidFill>
                <a:latin typeface="Lato" charset="0"/>
                <a:ea typeface="Lato" charset="0"/>
                <a:cs typeface="Lato" charset="0"/>
              </a:defRPr>
            </a:lvl1pPr>
          </a:lstStyle>
          <a:p>
            <a:fld id="{C3929991-3F91-D343-BFF2-32848ABE790B}" type="slidenum">
              <a:rPr lang="en-US" smtClean="0"/>
              <a:pPr/>
              <a:t>‹#›</a:t>
            </a:fld>
            <a:endParaRPr lang="en-US"/>
          </a:p>
        </p:txBody>
      </p:sp>
      <p:sp>
        <p:nvSpPr>
          <p:cNvPr id="6" name="Footer Placeholder 5"/>
          <p:cNvSpPr>
            <a:spLocks noGrp="1"/>
          </p:cNvSpPr>
          <p:nvPr>
            <p:ph type="ftr" sz="quarter" idx="12"/>
          </p:nvPr>
        </p:nvSpPr>
        <p:spPr>
          <a:xfrm>
            <a:off x="2297873" y="4881348"/>
            <a:ext cx="3179704" cy="194274"/>
          </a:xfrm>
        </p:spPr>
        <p:txBody>
          <a:bodyPr/>
          <a:lstStyle/>
          <a:p>
            <a:r>
              <a:rPr lang="en-US"/>
              <a:t>FY21 Operating Budget Forum</a:t>
            </a:r>
          </a:p>
        </p:txBody>
      </p:sp>
      <p:sp>
        <p:nvSpPr>
          <p:cNvPr id="8" name="Picture Placeholder 7"/>
          <p:cNvSpPr>
            <a:spLocks noGrp="1"/>
          </p:cNvSpPr>
          <p:nvPr>
            <p:ph type="pic" sz="quarter" idx="13"/>
          </p:nvPr>
        </p:nvSpPr>
        <p:spPr>
          <a:xfrm>
            <a:off x="6995160" y="4903521"/>
            <a:ext cx="562816" cy="149192"/>
          </a:xfrm>
          <a:prstGeom prst="rect">
            <a:avLst/>
          </a:prstGeom>
        </p:spPr>
        <p:txBody>
          <a:bodyPr/>
          <a:lstStyle>
            <a:lvl1pPr>
              <a:defRPr sz="675" b="0" i="0">
                <a:latin typeface="Lato Light" charset="0"/>
                <a:ea typeface="Lato Light" charset="0"/>
                <a:cs typeface="Lato Light" charset="0"/>
              </a:defRPr>
            </a:lvl1pPr>
          </a:lstStyle>
          <a:p>
            <a:endParaRPr lang="en-US"/>
          </a:p>
        </p:txBody>
      </p:sp>
      <p:sp>
        <p:nvSpPr>
          <p:cNvPr id="16" name="Picture Placeholder 3"/>
          <p:cNvSpPr>
            <a:spLocks noGrp="1"/>
          </p:cNvSpPr>
          <p:nvPr>
            <p:ph type="pic" sz="quarter" idx="15"/>
          </p:nvPr>
        </p:nvSpPr>
        <p:spPr>
          <a:xfrm>
            <a:off x="3380184" y="1682797"/>
            <a:ext cx="1021656" cy="1202645"/>
          </a:xfrm>
          <a:prstGeom prst="rect">
            <a:avLst/>
          </a:prstGeom>
        </p:spPr>
        <p:txBody>
          <a:bodyPr/>
          <a:lstStyle>
            <a:lvl1pPr>
              <a:defRPr sz="750" b="0" i="0">
                <a:solidFill>
                  <a:schemeClr val="bg2"/>
                </a:solidFill>
                <a:latin typeface="Lato Light" charset="0"/>
                <a:ea typeface="Lato Light" charset="0"/>
                <a:cs typeface="Lato Light" charset="0"/>
              </a:defRPr>
            </a:lvl1pPr>
          </a:lstStyle>
          <a:p>
            <a:endParaRPr lang="en-US"/>
          </a:p>
        </p:txBody>
      </p:sp>
    </p:spTree>
    <p:extLst>
      <p:ext uri="{BB962C8B-B14F-4D97-AF65-F5344CB8AC3E}">
        <p14:creationId xmlns:p14="http://schemas.microsoft.com/office/powerpoint/2010/main" val="1321756868"/>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userDrawn="1">
  <p:cSld name="Timeline 3">
    <p:spTree>
      <p:nvGrpSpPr>
        <p:cNvPr id="1" name=""/>
        <p:cNvGrpSpPr/>
        <p:nvPr/>
      </p:nvGrpSpPr>
      <p:grpSpPr>
        <a:xfrm>
          <a:off x="0" y="0"/>
          <a:ext cx="0" cy="0"/>
          <a:chOff x="0" y="0"/>
          <a:chExt cx="0" cy="0"/>
        </a:xfrm>
      </p:grpSpPr>
      <p:sp>
        <p:nvSpPr>
          <p:cNvPr id="19" name="Rectangle 17"/>
          <p:cNvSpPr>
            <a:spLocks/>
          </p:cNvSpPr>
          <p:nvPr userDrawn="1"/>
        </p:nvSpPr>
        <p:spPr bwMode="auto">
          <a:xfrm rot="10800000" flipH="1">
            <a:off x="1" y="4844526"/>
            <a:ext cx="7775449" cy="297628"/>
          </a:xfrm>
          <a:prstGeom prst="rect">
            <a:avLst/>
          </a:prstGeom>
          <a:solidFill>
            <a:schemeClr val="bg1">
              <a:lumMod val="95000"/>
              <a:alpha val="90000"/>
            </a:schemeClr>
          </a:solidFill>
          <a:ln>
            <a:noFill/>
          </a:ln>
        </p:spPr>
        <p:txBody>
          <a:bodyPr lIns="0" tIns="0" rIns="0" bIns="0"/>
          <a:lstStyle/>
          <a:p>
            <a:endParaRPr lang="en-US" sz="1575" u="sng"/>
          </a:p>
        </p:txBody>
      </p:sp>
      <p:grpSp>
        <p:nvGrpSpPr>
          <p:cNvPr id="20" name="Group 19"/>
          <p:cNvGrpSpPr/>
          <p:nvPr userDrawn="1"/>
        </p:nvGrpSpPr>
        <p:grpSpPr>
          <a:xfrm>
            <a:off x="605173" y="4939155"/>
            <a:ext cx="75299" cy="88468"/>
            <a:chOff x="566572" y="4914901"/>
            <a:chExt cx="123991" cy="123825"/>
          </a:xfrm>
        </p:grpSpPr>
        <p:sp>
          <p:nvSpPr>
            <p:cNvPr id="21" name="Oval 20">
              <a:hlinkClick r:id="" action="ppaction://hlinkshowjump?jump=nextslide"/>
            </p:cNvPr>
            <p:cNvSpPr>
              <a:spLocks/>
            </p:cNvSpPr>
            <p:nvPr/>
          </p:nvSpPr>
          <p:spPr bwMode="auto">
            <a:xfrm>
              <a:off x="566572" y="4914901"/>
              <a:ext cx="123991" cy="123825"/>
            </a:xfrm>
            <a:prstGeom prst="ellipse">
              <a:avLst/>
            </a:prstGeom>
            <a:noFill/>
            <a:ln w="15875" cap="flat">
              <a:solidFill>
                <a:schemeClr val="tx1">
                  <a:alpha val="30000"/>
                </a:schemeClr>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sz="1575" u="none"/>
            </a:p>
          </p:txBody>
        </p:sp>
        <p:sp>
          <p:nvSpPr>
            <p:cNvPr id="22" name="AutoShape 21">
              <a:hlinkClick r:id="" action="ppaction://hlinkshowjump?jump=nextslide"/>
            </p:cNvPr>
            <p:cNvSpPr>
              <a:spLocks/>
            </p:cNvSpPr>
            <p:nvPr/>
          </p:nvSpPr>
          <p:spPr bwMode="auto">
            <a:xfrm rot="5400000">
              <a:off x="600342" y="4955355"/>
              <a:ext cx="63104" cy="40536"/>
            </a:xfrm>
            <a:prstGeom prst="triangle">
              <a:avLst>
                <a:gd name="adj" fmla="val 50000"/>
              </a:avLst>
            </a:prstGeom>
            <a:solidFill>
              <a:schemeClr val="tx1">
                <a:alpha val="30000"/>
              </a:schemeClr>
            </a:solidFill>
            <a:ln>
              <a:noFill/>
            </a:ln>
          </p:spPr>
          <p:txBody>
            <a:bodyPr lIns="0" tIns="0" rIns="0" bIns="0"/>
            <a:lstStyle/>
            <a:p>
              <a:endParaRPr lang="en-US" sz="1575" u="none"/>
            </a:p>
          </p:txBody>
        </p:sp>
      </p:grpSp>
      <p:grpSp>
        <p:nvGrpSpPr>
          <p:cNvPr id="23" name="Group 22"/>
          <p:cNvGrpSpPr/>
          <p:nvPr userDrawn="1"/>
        </p:nvGrpSpPr>
        <p:grpSpPr>
          <a:xfrm>
            <a:off x="213792" y="4938304"/>
            <a:ext cx="75877" cy="89576"/>
            <a:chOff x="247055" y="4914306"/>
            <a:chExt cx="123991" cy="124421"/>
          </a:xfrm>
        </p:grpSpPr>
        <p:sp>
          <p:nvSpPr>
            <p:cNvPr id="24" name="Oval 23">
              <a:hlinkClick r:id="" action="ppaction://hlinkshowjump?jump=previousslide"/>
            </p:cNvPr>
            <p:cNvSpPr>
              <a:spLocks/>
            </p:cNvSpPr>
            <p:nvPr/>
          </p:nvSpPr>
          <p:spPr bwMode="auto">
            <a:xfrm rot="10800000">
              <a:off x="247055" y="4914306"/>
              <a:ext cx="123991" cy="124421"/>
            </a:xfrm>
            <a:prstGeom prst="ellipse">
              <a:avLst/>
            </a:prstGeom>
            <a:noFill/>
            <a:ln w="15875" cap="flat">
              <a:solidFill>
                <a:schemeClr val="tx1">
                  <a:alpha val="30000"/>
                </a:schemeClr>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sz="1575" u="none"/>
            </a:p>
          </p:txBody>
        </p:sp>
        <p:sp>
          <p:nvSpPr>
            <p:cNvPr id="25" name="AutoShape 24">
              <a:hlinkClick r:id="" action="ppaction://hlinkshowjump?jump=previousslide"/>
            </p:cNvPr>
            <p:cNvSpPr>
              <a:spLocks/>
            </p:cNvSpPr>
            <p:nvPr/>
          </p:nvSpPr>
          <p:spPr bwMode="auto">
            <a:xfrm rot="16200000">
              <a:off x="269001" y="4952464"/>
              <a:ext cx="63406" cy="40535"/>
            </a:xfrm>
            <a:prstGeom prst="triangle">
              <a:avLst>
                <a:gd name="adj" fmla="val 50000"/>
              </a:avLst>
            </a:prstGeom>
            <a:solidFill>
              <a:schemeClr val="tx1">
                <a:alpha val="30000"/>
              </a:schemeClr>
            </a:solidFill>
            <a:ln>
              <a:noFill/>
            </a:ln>
          </p:spPr>
          <p:txBody>
            <a:bodyPr lIns="0" tIns="0" rIns="0" bIns="0"/>
            <a:lstStyle/>
            <a:p>
              <a:endParaRPr lang="en-US" sz="1575" u="none"/>
            </a:p>
          </p:txBody>
        </p:sp>
      </p:grpSp>
      <p:sp>
        <p:nvSpPr>
          <p:cNvPr id="3" name="Slide Number Placeholder 2"/>
          <p:cNvSpPr>
            <a:spLocks noGrp="1"/>
          </p:cNvSpPr>
          <p:nvPr>
            <p:ph type="sldNum" sz="quarter" idx="11"/>
          </p:nvPr>
        </p:nvSpPr>
        <p:spPr>
          <a:xfrm>
            <a:off x="276945" y="4860098"/>
            <a:ext cx="341026" cy="193041"/>
          </a:xfrm>
          <a:prstGeom prst="rect">
            <a:avLst/>
          </a:prstGeom>
        </p:spPr>
        <p:txBody>
          <a:bodyPr/>
          <a:lstStyle>
            <a:lvl1pPr>
              <a:defRPr sz="675" b="1" i="0">
                <a:solidFill>
                  <a:schemeClr val="tx1">
                    <a:alpha val="30000"/>
                  </a:schemeClr>
                </a:solidFill>
                <a:latin typeface="Lato" charset="0"/>
                <a:ea typeface="Lato" charset="0"/>
                <a:cs typeface="Lato" charset="0"/>
              </a:defRPr>
            </a:lvl1pPr>
          </a:lstStyle>
          <a:p>
            <a:fld id="{C3929991-3F91-D343-BFF2-32848ABE790B}" type="slidenum">
              <a:rPr lang="en-US" smtClean="0"/>
              <a:pPr/>
              <a:t>‹#›</a:t>
            </a:fld>
            <a:endParaRPr lang="en-US"/>
          </a:p>
        </p:txBody>
      </p:sp>
      <p:sp>
        <p:nvSpPr>
          <p:cNvPr id="6" name="Footer Placeholder 5"/>
          <p:cNvSpPr>
            <a:spLocks noGrp="1"/>
          </p:cNvSpPr>
          <p:nvPr>
            <p:ph type="ftr" sz="quarter" idx="12"/>
          </p:nvPr>
        </p:nvSpPr>
        <p:spPr>
          <a:xfrm>
            <a:off x="2297873" y="4881348"/>
            <a:ext cx="3179704" cy="194274"/>
          </a:xfrm>
        </p:spPr>
        <p:txBody>
          <a:bodyPr/>
          <a:lstStyle/>
          <a:p>
            <a:r>
              <a:rPr lang="en-US"/>
              <a:t>FY21 Operating Budget Forum</a:t>
            </a:r>
          </a:p>
        </p:txBody>
      </p:sp>
      <p:sp>
        <p:nvSpPr>
          <p:cNvPr id="8" name="Picture Placeholder 7"/>
          <p:cNvSpPr>
            <a:spLocks noGrp="1"/>
          </p:cNvSpPr>
          <p:nvPr>
            <p:ph type="pic" sz="quarter" idx="13"/>
          </p:nvPr>
        </p:nvSpPr>
        <p:spPr>
          <a:xfrm>
            <a:off x="6995160" y="4903521"/>
            <a:ext cx="562816" cy="149192"/>
          </a:xfrm>
          <a:prstGeom prst="rect">
            <a:avLst/>
          </a:prstGeom>
        </p:spPr>
        <p:txBody>
          <a:bodyPr/>
          <a:lstStyle>
            <a:lvl1pPr>
              <a:defRPr sz="675" b="0" i="0">
                <a:latin typeface="Lato Light" charset="0"/>
                <a:ea typeface="Lato Light" charset="0"/>
                <a:cs typeface="Lato Light" charset="0"/>
              </a:defRPr>
            </a:lvl1pPr>
          </a:lstStyle>
          <a:p>
            <a:endParaRPr lang="en-US"/>
          </a:p>
        </p:txBody>
      </p:sp>
      <p:sp>
        <p:nvSpPr>
          <p:cNvPr id="15" name="Picture Placeholder 3"/>
          <p:cNvSpPr>
            <a:spLocks noGrp="1"/>
          </p:cNvSpPr>
          <p:nvPr>
            <p:ph type="pic" sz="quarter" idx="15"/>
          </p:nvPr>
        </p:nvSpPr>
        <p:spPr>
          <a:xfrm>
            <a:off x="4105608" y="1855515"/>
            <a:ext cx="1170988" cy="1378432"/>
          </a:xfrm>
          <a:prstGeom prst="rect">
            <a:avLst/>
          </a:prstGeom>
        </p:spPr>
        <p:txBody>
          <a:bodyPr/>
          <a:lstStyle>
            <a:lvl1pPr>
              <a:defRPr sz="750" b="0" i="0">
                <a:solidFill>
                  <a:schemeClr val="bg2"/>
                </a:solidFill>
                <a:latin typeface="Lato Light" charset="0"/>
                <a:ea typeface="Lato Light" charset="0"/>
                <a:cs typeface="Lato Light" charset="0"/>
              </a:defRPr>
            </a:lvl1pPr>
          </a:lstStyle>
          <a:p>
            <a:endParaRPr lang="en-US"/>
          </a:p>
        </p:txBody>
      </p:sp>
    </p:spTree>
    <p:extLst>
      <p:ext uri="{BB962C8B-B14F-4D97-AF65-F5344CB8AC3E}">
        <p14:creationId xmlns:p14="http://schemas.microsoft.com/office/powerpoint/2010/main" val="217161528"/>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userDrawn="1">
  <p:cSld name="Timeline 4">
    <p:spTree>
      <p:nvGrpSpPr>
        <p:cNvPr id="1" name=""/>
        <p:cNvGrpSpPr/>
        <p:nvPr/>
      </p:nvGrpSpPr>
      <p:grpSpPr>
        <a:xfrm>
          <a:off x="0" y="0"/>
          <a:ext cx="0" cy="0"/>
          <a:chOff x="0" y="0"/>
          <a:chExt cx="0" cy="0"/>
        </a:xfrm>
      </p:grpSpPr>
      <p:sp>
        <p:nvSpPr>
          <p:cNvPr id="19" name="Rectangle 17"/>
          <p:cNvSpPr>
            <a:spLocks/>
          </p:cNvSpPr>
          <p:nvPr userDrawn="1"/>
        </p:nvSpPr>
        <p:spPr bwMode="auto">
          <a:xfrm rot="10800000" flipH="1">
            <a:off x="1" y="4844526"/>
            <a:ext cx="7775449" cy="297628"/>
          </a:xfrm>
          <a:prstGeom prst="rect">
            <a:avLst/>
          </a:prstGeom>
          <a:solidFill>
            <a:schemeClr val="bg1">
              <a:lumMod val="95000"/>
              <a:alpha val="90000"/>
            </a:schemeClr>
          </a:solidFill>
          <a:ln>
            <a:noFill/>
          </a:ln>
        </p:spPr>
        <p:txBody>
          <a:bodyPr lIns="0" tIns="0" rIns="0" bIns="0"/>
          <a:lstStyle/>
          <a:p>
            <a:endParaRPr lang="en-US" sz="1575" u="sng"/>
          </a:p>
        </p:txBody>
      </p:sp>
      <p:grpSp>
        <p:nvGrpSpPr>
          <p:cNvPr id="20" name="Group 19"/>
          <p:cNvGrpSpPr/>
          <p:nvPr userDrawn="1"/>
        </p:nvGrpSpPr>
        <p:grpSpPr>
          <a:xfrm>
            <a:off x="605173" y="4939155"/>
            <a:ext cx="75299" cy="88468"/>
            <a:chOff x="566572" y="4914901"/>
            <a:chExt cx="123991" cy="123825"/>
          </a:xfrm>
        </p:grpSpPr>
        <p:sp>
          <p:nvSpPr>
            <p:cNvPr id="21" name="Oval 20">
              <a:hlinkClick r:id="" action="ppaction://hlinkshowjump?jump=nextslide"/>
            </p:cNvPr>
            <p:cNvSpPr>
              <a:spLocks/>
            </p:cNvSpPr>
            <p:nvPr/>
          </p:nvSpPr>
          <p:spPr bwMode="auto">
            <a:xfrm>
              <a:off x="566572" y="4914901"/>
              <a:ext cx="123991" cy="123825"/>
            </a:xfrm>
            <a:prstGeom prst="ellipse">
              <a:avLst/>
            </a:prstGeom>
            <a:noFill/>
            <a:ln w="15875" cap="flat">
              <a:solidFill>
                <a:schemeClr val="tx1">
                  <a:alpha val="30000"/>
                </a:schemeClr>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sz="1575" u="none"/>
            </a:p>
          </p:txBody>
        </p:sp>
        <p:sp>
          <p:nvSpPr>
            <p:cNvPr id="22" name="AutoShape 21">
              <a:hlinkClick r:id="" action="ppaction://hlinkshowjump?jump=nextslide"/>
            </p:cNvPr>
            <p:cNvSpPr>
              <a:spLocks/>
            </p:cNvSpPr>
            <p:nvPr/>
          </p:nvSpPr>
          <p:spPr bwMode="auto">
            <a:xfrm rot="5400000">
              <a:off x="600342" y="4955355"/>
              <a:ext cx="63104" cy="40536"/>
            </a:xfrm>
            <a:prstGeom prst="triangle">
              <a:avLst>
                <a:gd name="adj" fmla="val 50000"/>
              </a:avLst>
            </a:prstGeom>
            <a:solidFill>
              <a:schemeClr val="tx1">
                <a:alpha val="30000"/>
              </a:schemeClr>
            </a:solidFill>
            <a:ln>
              <a:noFill/>
            </a:ln>
          </p:spPr>
          <p:txBody>
            <a:bodyPr lIns="0" tIns="0" rIns="0" bIns="0"/>
            <a:lstStyle/>
            <a:p>
              <a:endParaRPr lang="en-US" sz="1575" u="none"/>
            </a:p>
          </p:txBody>
        </p:sp>
      </p:grpSp>
      <p:grpSp>
        <p:nvGrpSpPr>
          <p:cNvPr id="23" name="Group 22"/>
          <p:cNvGrpSpPr/>
          <p:nvPr userDrawn="1"/>
        </p:nvGrpSpPr>
        <p:grpSpPr>
          <a:xfrm>
            <a:off x="213792" y="4938304"/>
            <a:ext cx="75877" cy="89576"/>
            <a:chOff x="247055" y="4914306"/>
            <a:chExt cx="123991" cy="124421"/>
          </a:xfrm>
        </p:grpSpPr>
        <p:sp>
          <p:nvSpPr>
            <p:cNvPr id="24" name="Oval 23">
              <a:hlinkClick r:id="" action="ppaction://hlinkshowjump?jump=previousslide"/>
            </p:cNvPr>
            <p:cNvSpPr>
              <a:spLocks/>
            </p:cNvSpPr>
            <p:nvPr/>
          </p:nvSpPr>
          <p:spPr bwMode="auto">
            <a:xfrm rot="10800000">
              <a:off x="247055" y="4914306"/>
              <a:ext cx="123991" cy="124421"/>
            </a:xfrm>
            <a:prstGeom prst="ellipse">
              <a:avLst/>
            </a:prstGeom>
            <a:noFill/>
            <a:ln w="15875" cap="flat">
              <a:solidFill>
                <a:schemeClr val="tx1">
                  <a:alpha val="30000"/>
                </a:schemeClr>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sz="1575" u="none"/>
            </a:p>
          </p:txBody>
        </p:sp>
        <p:sp>
          <p:nvSpPr>
            <p:cNvPr id="25" name="AutoShape 24">
              <a:hlinkClick r:id="" action="ppaction://hlinkshowjump?jump=previousslide"/>
            </p:cNvPr>
            <p:cNvSpPr>
              <a:spLocks/>
            </p:cNvSpPr>
            <p:nvPr/>
          </p:nvSpPr>
          <p:spPr bwMode="auto">
            <a:xfrm rot="16200000">
              <a:off x="269001" y="4952464"/>
              <a:ext cx="63406" cy="40535"/>
            </a:xfrm>
            <a:prstGeom prst="triangle">
              <a:avLst>
                <a:gd name="adj" fmla="val 50000"/>
              </a:avLst>
            </a:prstGeom>
            <a:solidFill>
              <a:schemeClr val="tx1">
                <a:alpha val="30000"/>
              </a:schemeClr>
            </a:solidFill>
            <a:ln>
              <a:noFill/>
            </a:ln>
          </p:spPr>
          <p:txBody>
            <a:bodyPr lIns="0" tIns="0" rIns="0" bIns="0"/>
            <a:lstStyle/>
            <a:p>
              <a:endParaRPr lang="en-US" sz="1575" u="none"/>
            </a:p>
          </p:txBody>
        </p:sp>
      </p:grpSp>
      <p:sp>
        <p:nvSpPr>
          <p:cNvPr id="3" name="Slide Number Placeholder 2"/>
          <p:cNvSpPr>
            <a:spLocks noGrp="1"/>
          </p:cNvSpPr>
          <p:nvPr>
            <p:ph type="sldNum" sz="quarter" idx="11"/>
          </p:nvPr>
        </p:nvSpPr>
        <p:spPr>
          <a:xfrm>
            <a:off x="276945" y="4860098"/>
            <a:ext cx="341026" cy="193041"/>
          </a:xfrm>
          <a:prstGeom prst="rect">
            <a:avLst/>
          </a:prstGeom>
        </p:spPr>
        <p:txBody>
          <a:bodyPr/>
          <a:lstStyle>
            <a:lvl1pPr>
              <a:defRPr sz="675" b="1" i="0">
                <a:solidFill>
                  <a:schemeClr val="tx1">
                    <a:alpha val="30000"/>
                  </a:schemeClr>
                </a:solidFill>
                <a:latin typeface="Lato" charset="0"/>
                <a:ea typeface="Lato" charset="0"/>
                <a:cs typeface="Lato" charset="0"/>
              </a:defRPr>
            </a:lvl1pPr>
          </a:lstStyle>
          <a:p>
            <a:fld id="{C3929991-3F91-D343-BFF2-32848ABE790B}" type="slidenum">
              <a:rPr lang="en-US" smtClean="0"/>
              <a:pPr/>
              <a:t>‹#›</a:t>
            </a:fld>
            <a:endParaRPr lang="en-US"/>
          </a:p>
        </p:txBody>
      </p:sp>
      <p:sp>
        <p:nvSpPr>
          <p:cNvPr id="6" name="Footer Placeholder 5"/>
          <p:cNvSpPr>
            <a:spLocks noGrp="1"/>
          </p:cNvSpPr>
          <p:nvPr>
            <p:ph type="ftr" sz="quarter" idx="12"/>
          </p:nvPr>
        </p:nvSpPr>
        <p:spPr>
          <a:xfrm>
            <a:off x="2297873" y="4881348"/>
            <a:ext cx="3179704" cy="194274"/>
          </a:xfrm>
        </p:spPr>
        <p:txBody>
          <a:bodyPr/>
          <a:lstStyle/>
          <a:p>
            <a:r>
              <a:rPr lang="en-US"/>
              <a:t>FY21 Operating Budget Forum</a:t>
            </a:r>
          </a:p>
        </p:txBody>
      </p:sp>
      <p:sp>
        <p:nvSpPr>
          <p:cNvPr id="8" name="Picture Placeholder 7"/>
          <p:cNvSpPr>
            <a:spLocks noGrp="1"/>
          </p:cNvSpPr>
          <p:nvPr>
            <p:ph type="pic" sz="quarter" idx="13"/>
          </p:nvPr>
        </p:nvSpPr>
        <p:spPr>
          <a:xfrm>
            <a:off x="6995160" y="4903521"/>
            <a:ext cx="562816" cy="149192"/>
          </a:xfrm>
          <a:prstGeom prst="rect">
            <a:avLst/>
          </a:prstGeom>
        </p:spPr>
        <p:txBody>
          <a:bodyPr/>
          <a:lstStyle>
            <a:lvl1pPr>
              <a:defRPr sz="675" b="0" i="0">
                <a:latin typeface="Lato Light" charset="0"/>
                <a:ea typeface="Lato Light" charset="0"/>
                <a:cs typeface="Lato Light" charset="0"/>
              </a:defRPr>
            </a:lvl1pPr>
          </a:lstStyle>
          <a:p>
            <a:endParaRPr lang="en-US"/>
          </a:p>
        </p:txBody>
      </p:sp>
      <p:sp>
        <p:nvSpPr>
          <p:cNvPr id="15" name="Picture Placeholder 3"/>
          <p:cNvSpPr>
            <a:spLocks noGrp="1"/>
          </p:cNvSpPr>
          <p:nvPr>
            <p:ph type="pic" sz="quarter" idx="15"/>
          </p:nvPr>
        </p:nvSpPr>
        <p:spPr>
          <a:xfrm>
            <a:off x="3397456" y="2698797"/>
            <a:ext cx="989633" cy="1164949"/>
          </a:xfrm>
          <a:prstGeom prst="rect">
            <a:avLst/>
          </a:prstGeom>
        </p:spPr>
        <p:txBody>
          <a:bodyPr/>
          <a:lstStyle>
            <a:lvl1pPr>
              <a:defRPr sz="750" b="0" i="0">
                <a:solidFill>
                  <a:schemeClr val="bg2"/>
                </a:solidFill>
                <a:latin typeface="Lato Light" charset="0"/>
                <a:ea typeface="Lato Light" charset="0"/>
                <a:cs typeface="Lato Light" charset="0"/>
              </a:defRPr>
            </a:lvl1pPr>
          </a:lstStyle>
          <a:p>
            <a:endParaRPr lang="en-US"/>
          </a:p>
        </p:txBody>
      </p:sp>
    </p:spTree>
    <p:extLst>
      <p:ext uri="{BB962C8B-B14F-4D97-AF65-F5344CB8AC3E}">
        <p14:creationId xmlns:p14="http://schemas.microsoft.com/office/powerpoint/2010/main" val="461273879"/>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userDrawn="1">
  <p:cSld name="Infographic 1">
    <p:spTree>
      <p:nvGrpSpPr>
        <p:cNvPr id="1" name=""/>
        <p:cNvGrpSpPr/>
        <p:nvPr/>
      </p:nvGrpSpPr>
      <p:grpSpPr>
        <a:xfrm>
          <a:off x="0" y="0"/>
          <a:ext cx="0" cy="0"/>
          <a:chOff x="0" y="0"/>
          <a:chExt cx="0" cy="0"/>
        </a:xfrm>
      </p:grpSpPr>
      <p:sp>
        <p:nvSpPr>
          <p:cNvPr id="19" name="Rectangle 17"/>
          <p:cNvSpPr>
            <a:spLocks/>
          </p:cNvSpPr>
          <p:nvPr userDrawn="1"/>
        </p:nvSpPr>
        <p:spPr bwMode="auto">
          <a:xfrm rot="10800000" flipH="1">
            <a:off x="1" y="4844526"/>
            <a:ext cx="7775449" cy="297628"/>
          </a:xfrm>
          <a:prstGeom prst="rect">
            <a:avLst/>
          </a:prstGeom>
          <a:solidFill>
            <a:schemeClr val="bg1">
              <a:lumMod val="95000"/>
              <a:alpha val="90000"/>
            </a:schemeClr>
          </a:solidFill>
          <a:ln>
            <a:noFill/>
          </a:ln>
        </p:spPr>
        <p:txBody>
          <a:bodyPr lIns="0" tIns="0" rIns="0" bIns="0"/>
          <a:lstStyle/>
          <a:p>
            <a:endParaRPr lang="en-US" sz="1575" u="sng"/>
          </a:p>
        </p:txBody>
      </p:sp>
      <p:grpSp>
        <p:nvGrpSpPr>
          <p:cNvPr id="20" name="Group 19"/>
          <p:cNvGrpSpPr/>
          <p:nvPr userDrawn="1"/>
        </p:nvGrpSpPr>
        <p:grpSpPr>
          <a:xfrm>
            <a:off x="605173" y="4939155"/>
            <a:ext cx="75299" cy="88468"/>
            <a:chOff x="566572" y="4914901"/>
            <a:chExt cx="123991" cy="123825"/>
          </a:xfrm>
        </p:grpSpPr>
        <p:sp>
          <p:nvSpPr>
            <p:cNvPr id="21" name="Oval 20">
              <a:hlinkClick r:id="" action="ppaction://hlinkshowjump?jump=nextslide"/>
            </p:cNvPr>
            <p:cNvSpPr>
              <a:spLocks/>
            </p:cNvSpPr>
            <p:nvPr/>
          </p:nvSpPr>
          <p:spPr bwMode="auto">
            <a:xfrm>
              <a:off x="566572" y="4914901"/>
              <a:ext cx="123991" cy="123825"/>
            </a:xfrm>
            <a:prstGeom prst="ellipse">
              <a:avLst/>
            </a:prstGeom>
            <a:noFill/>
            <a:ln w="15875" cap="flat">
              <a:solidFill>
                <a:schemeClr val="tx1">
                  <a:alpha val="30000"/>
                </a:schemeClr>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sz="1575" u="none"/>
            </a:p>
          </p:txBody>
        </p:sp>
        <p:sp>
          <p:nvSpPr>
            <p:cNvPr id="22" name="AutoShape 21">
              <a:hlinkClick r:id="" action="ppaction://hlinkshowjump?jump=nextslide"/>
            </p:cNvPr>
            <p:cNvSpPr>
              <a:spLocks/>
            </p:cNvSpPr>
            <p:nvPr/>
          </p:nvSpPr>
          <p:spPr bwMode="auto">
            <a:xfrm rot="5400000">
              <a:off x="600342" y="4955355"/>
              <a:ext cx="63104" cy="40536"/>
            </a:xfrm>
            <a:prstGeom prst="triangle">
              <a:avLst>
                <a:gd name="adj" fmla="val 50000"/>
              </a:avLst>
            </a:prstGeom>
            <a:solidFill>
              <a:schemeClr val="tx1">
                <a:alpha val="30000"/>
              </a:schemeClr>
            </a:solidFill>
            <a:ln>
              <a:noFill/>
            </a:ln>
          </p:spPr>
          <p:txBody>
            <a:bodyPr lIns="0" tIns="0" rIns="0" bIns="0"/>
            <a:lstStyle/>
            <a:p>
              <a:endParaRPr lang="en-US" sz="1575" u="none"/>
            </a:p>
          </p:txBody>
        </p:sp>
      </p:grpSp>
      <p:grpSp>
        <p:nvGrpSpPr>
          <p:cNvPr id="23" name="Group 22"/>
          <p:cNvGrpSpPr/>
          <p:nvPr userDrawn="1"/>
        </p:nvGrpSpPr>
        <p:grpSpPr>
          <a:xfrm>
            <a:off x="213792" y="4938304"/>
            <a:ext cx="75877" cy="89576"/>
            <a:chOff x="247055" y="4914306"/>
            <a:chExt cx="123991" cy="124421"/>
          </a:xfrm>
        </p:grpSpPr>
        <p:sp>
          <p:nvSpPr>
            <p:cNvPr id="24" name="Oval 23">
              <a:hlinkClick r:id="" action="ppaction://hlinkshowjump?jump=previousslide"/>
            </p:cNvPr>
            <p:cNvSpPr>
              <a:spLocks/>
            </p:cNvSpPr>
            <p:nvPr/>
          </p:nvSpPr>
          <p:spPr bwMode="auto">
            <a:xfrm rot="10800000">
              <a:off x="247055" y="4914306"/>
              <a:ext cx="123991" cy="124421"/>
            </a:xfrm>
            <a:prstGeom prst="ellipse">
              <a:avLst/>
            </a:prstGeom>
            <a:noFill/>
            <a:ln w="15875" cap="flat">
              <a:solidFill>
                <a:schemeClr val="tx1">
                  <a:alpha val="30000"/>
                </a:schemeClr>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sz="1575" u="none"/>
            </a:p>
          </p:txBody>
        </p:sp>
        <p:sp>
          <p:nvSpPr>
            <p:cNvPr id="25" name="AutoShape 24">
              <a:hlinkClick r:id="" action="ppaction://hlinkshowjump?jump=previousslide"/>
            </p:cNvPr>
            <p:cNvSpPr>
              <a:spLocks/>
            </p:cNvSpPr>
            <p:nvPr/>
          </p:nvSpPr>
          <p:spPr bwMode="auto">
            <a:xfrm rot="16200000">
              <a:off x="269001" y="4952464"/>
              <a:ext cx="63406" cy="40535"/>
            </a:xfrm>
            <a:prstGeom prst="triangle">
              <a:avLst>
                <a:gd name="adj" fmla="val 50000"/>
              </a:avLst>
            </a:prstGeom>
            <a:solidFill>
              <a:schemeClr val="tx1">
                <a:alpha val="30000"/>
              </a:schemeClr>
            </a:solidFill>
            <a:ln>
              <a:noFill/>
            </a:ln>
          </p:spPr>
          <p:txBody>
            <a:bodyPr lIns="0" tIns="0" rIns="0" bIns="0"/>
            <a:lstStyle/>
            <a:p>
              <a:endParaRPr lang="en-US" sz="1575" u="none"/>
            </a:p>
          </p:txBody>
        </p:sp>
      </p:grpSp>
      <p:sp>
        <p:nvSpPr>
          <p:cNvPr id="3" name="Slide Number Placeholder 2"/>
          <p:cNvSpPr>
            <a:spLocks noGrp="1"/>
          </p:cNvSpPr>
          <p:nvPr>
            <p:ph type="sldNum" sz="quarter" idx="11"/>
          </p:nvPr>
        </p:nvSpPr>
        <p:spPr>
          <a:xfrm>
            <a:off x="276945" y="4860098"/>
            <a:ext cx="341026" cy="193041"/>
          </a:xfrm>
          <a:prstGeom prst="rect">
            <a:avLst/>
          </a:prstGeom>
        </p:spPr>
        <p:txBody>
          <a:bodyPr/>
          <a:lstStyle>
            <a:lvl1pPr>
              <a:defRPr sz="675" b="1" i="0">
                <a:solidFill>
                  <a:schemeClr val="tx1">
                    <a:alpha val="30000"/>
                  </a:schemeClr>
                </a:solidFill>
                <a:latin typeface="Lato" charset="0"/>
                <a:ea typeface="Lato" charset="0"/>
                <a:cs typeface="Lato" charset="0"/>
              </a:defRPr>
            </a:lvl1pPr>
          </a:lstStyle>
          <a:p>
            <a:fld id="{C3929991-3F91-D343-BFF2-32848ABE790B}" type="slidenum">
              <a:rPr lang="en-US" smtClean="0"/>
              <a:pPr/>
              <a:t>‹#›</a:t>
            </a:fld>
            <a:endParaRPr lang="en-US"/>
          </a:p>
        </p:txBody>
      </p:sp>
      <p:sp>
        <p:nvSpPr>
          <p:cNvPr id="6" name="Footer Placeholder 5"/>
          <p:cNvSpPr>
            <a:spLocks noGrp="1"/>
          </p:cNvSpPr>
          <p:nvPr>
            <p:ph type="ftr" sz="quarter" idx="12"/>
          </p:nvPr>
        </p:nvSpPr>
        <p:spPr>
          <a:xfrm>
            <a:off x="2297873" y="4881348"/>
            <a:ext cx="3179704" cy="194274"/>
          </a:xfrm>
        </p:spPr>
        <p:txBody>
          <a:bodyPr/>
          <a:lstStyle/>
          <a:p>
            <a:r>
              <a:rPr lang="en-US"/>
              <a:t>FY21 Operating Budget Forum</a:t>
            </a:r>
          </a:p>
        </p:txBody>
      </p:sp>
      <p:sp>
        <p:nvSpPr>
          <p:cNvPr id="8" name="Picture Placeholder 7"/>
          <p:cNvSpPr>
            <a:spLocks noGrp="1"/>
          </p:cNvSpPr>
          <p:nvPr>
            <p:ph type="pic" sz="quarter" idx="13"/>
          </p:nvPr>
        </p:nvSpPr>
        <p:spPr>
          <a:xfrm>
            <a:off x="6995160" y="4903521"/>
            <a:ext cx="562816" cy="149192"/>
          </a:xfrm>
          <a:prstGeom prst="rect">
            <a:avLst/>
          </a:prstGeom>
        </p:spPr>
        <p:txBody>
          <a:bodyPr/>
          <a:lstStyle>
            <a:lvl1pPr>
              <a:defRPr sz="675" b="0" i="0">
                <a:latin typeface="Lato Light" charset="0"/>
                <a:ea typeface="Lato Light" charset="0"/>
                <a:cs typeface="Lato Light" charset="0"/>
              </a:defRPr>
            </a:lvl1pPr>
          </a:lstStyle>
          <a:p>
            <a:endParaRPr lang="en-US"/>
          </a:p>
        </p:txBody>
      </p:sp>
      <p:sp>
        <p:nvSpPr>
          <p:cNvPr id="15" name="Picture Placeholder 3"/>
          <p:cNvSpPr>
            <a:spLocks noGrp="1"/>
          </p:cNvSpPr>
          <p:nvPr>
            <p:ph type="pic" sz="quarter" idx="15"/>
          </p:nvPr>
        </p:nvSpPr>
        <p:spPr>
          <a:xfrm>
            <a:off x="0" y="2570814"/>
            <a:ext cx="7772400" cy="2271061"/>
          </a:xfrm>
          <a:prstGeom prst="rect">
            <a:avLst/>
          </a:prstGeom>
        </p:spPr>
        <p:txBody>
          <a:bodyPr/>
          <a:lstStyle>
            <a:lvl1pPr>
              <a:defRPr sz="750" b="0" i="0">
                <a:solidFill>
                  <a:schemeClr val="bg2"/>
                </a:solidFill>
                <a:latin typeface="Lato Light" charset="0"/>
                <a:ea typeface="Lato Light" charset="0"/>
                <a:cs typeface="Lato Light" charset="0"/>
              </a:defRPr>
            </a:lvl1pPr>
          </a:lstStyle>
          <a:p>
            <a:endParaRPr lang="en-US"/>
          </a:p>
        </p:txBody>
      </p:sp>
    </p:spTree>
    <p:extLst>
      <p:ext uri="{BB962C8B-B14F-4D97-AF65-F5344CB8AC3E}">
        <p14:creationId xmlns:p14="http://schemas.microsoft.com/office/powerpoint/2010/main" val="466747319"/>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preserve="1" userDrawn="1">
  <p:cSld name="New Mockup 1">
    <p:spTree>
      <p:nvGrpSpPr>
        <p:cNvPr id="1" name=""/>
        <p:cNvGrpSpPr/>
        <p:nvPr/>
      </p:nvGrpSpPr>
      <p:grpSpPr>
        <a:xfrm>
          <a:off x="0" y="0"/>
          <a:ext cx="0" cy="0"/>
          <a:chOff x="0" y="0"/>
          <a:chExt cx="0" cy="0"/>
        </a:xfrm>
      </p:grpSpPr>
      <p:sp>
        <p:nvSpPr>
          <p:cNvPr id="19" name="Rectangle 17"/>
          <p:cNvSpPr>
            <a:spLocks/>
          </p:cNvSpPr>
          <p:nvPr userDrawn="1"/>
        </p:nvSpPr>
        <p:spPr bwMode="auto">
          <a:xfrm rot="10800000" flipH="1">
            <a:off x="1" y="4844526"/>
            <a:ext cx="7775449" cy="297628"/>
          </a:xfrm>
          <a:prstGeom prst="rect">
            <a:avLst/>
          </a:prstGeom>
          <a:solidFill>
            <a:schemeClr val="bg1">
              <a:lumMod val="95000"/>
              <a:alpha val="90000"/>
            </a:schemeClr>
          </a:solidFill>
          <a:ln>
            <a:noFill/>
          </a:ln>
        </p:spPr>
        <p:txBody>
          <a:bodyPr lIns="0" tIns="0" rIns="0" bIns="0"/>
          <a:lstStyle/>
          <a:p>
            <a:endParaRPr lang="en-US" sz="1575" u="sng"/>
          </a:p>
        </p:txBody>
      </p:sp>
      <p:grpSp>
        <p:nvGrpSpPr>
          <p:cNvPr id="20" name="Group 19"/>
          <p:cNvGrpSpPr/>
          <p:nvPr userDrawn="1"/>
        </p:nvGrpSpPr>
        <p:grpSpPr>
          <a:xfrm>
            <a:off x="605173" y="4939155"/>
            <a:ext cx="75299" cy="88468"/>
            <a:chOff x="566572" y="4914901"/>
            <a:chExt cx="123991" cy="123825"/>
          </a:xfrm>
        </p:grpSpPr>
        <p:sp>
          <p:nvSpPr>
            <p:cNvPr id="21" name="Oval 20">
              <a:hlinkClick r:id="" action="ppaction://hlinkshowjump?jump=nextslide"/>
            </p:cNvPr>
            <p:cNvSpPr>
              <a:spLocks/>
            </p:cNvSpPr>
            <p:nvPr/>
          </p:nvSpPr>
          <p:spPr bwMode="auto">
            <a:xfrm>
              <a:off x="566572" y="4914901"/>
              <a:ext cx="123991" cy="123825"/>
            </a:xfrm>
            <a:prstGeom prst="ellipse">
              <a:avLst/>
            </a:prstGeom>
            <a:noFill/>
            <a:ln w="15875" cap="flat">
              <a:solidFill>
                <a:schemeClr val="tx1">
                  <a:alpha val="30000"/>
                </a:schemeClr>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sz="1575" u="none"/>
            </a:p>
          </p:txBody>
        </p:sp>
        <p:sp>
          <p:nvSpPr>
            <p:cNvPr id="22" name="AutoShape 21">
              <a:hlinkClick r:id="" action="ppaction://hlinkshowjump?jump=nextslide"/>
            </p:cNvPr>
            <p:cNvSpPr>
              <a:spLocks/>
            </p:cNvSpPr>
            <p:nvPr/>
          </p:nvSpPr>
          <p:spPr bwMode="auto">
            <a:xfrm rot="5400000">
              <a:off x="600342" y="4955355"/>
              <a:ext cx="63104" cy="40536"/>
            </a:xfrm>
            <a:prstGeom prst="triangle">
              <a:avLst>
                <a:gd name="adj" fmla="val 50000"/>
              </a:avLst>
            </a:prstGeom>
            <a:solidFill>
              <a:schemeClr val="tx1">
                <a:alpha val="30000"/>
              </a:schemeClr>
            </a:solidFill>
            <a:ln>
              <a:noFill/>
            </a:ln>
          </p:spPr>
          <p:txBody>
            <a:bodyPr lIns="0" tIns="0" rIns="0" bIns="0"/>
            <a:lstStyle/>
            <a:p>
              <a:endParaRPr lang="en-US" sz="1575" u="none"/>
            </a:p>
          </p:txBody>
        </p:sp>
      </p:grpSp>
      <p:grpSp>
        <p:nvGrpSpPr>
          <p:cNvPr id="23" name="Group 22"/>
          <p:cNvGrpSpPr/>
          <p:nvPr userDrawn="1"/>
        </p:nvGrpSpPr>
        <p:grpSpPr>
          <a:xfrm>
            <a:off x="213792" y="4938304"/>
            <a:ext cx="75877" cy="89576"/>
            <a:chOff x="247055" y="4914306"/>
            <a:chExt cx="123991" cy="124421"/>
          </a:xfrm>
        </p:grpSpPr>
        <p:sp>
          <p:nvSpPr>
            <p:cNvPr id="24" name="Oval 23">
              <a:hlinkClick r:id="" action="ppaction://hlinkshowjump?jump=previousslide"/>
            </p:cNvPr>
            <p:cNvSpPr>
              <a:spLocks/>
            </p:cNvSpPr>
            <p:nvPr/>
          </p:nvSpPr>
          <p:spPr bwMode="auto">
            <a:xfrm rot="10800000">
              <a:off x="247055" y="4914306"/>
              <a:ext cx="123991" cy="124421"/>
            </a:xfrm>
            <a:prstGeom prst="ellipse">
              <a:avLst/>
            </a:prstGeom>
            <a:noFill/>
            <a:ln w="15875" cap="flat">
              <a:solidFill>
                <a:schemeClr val="tx1">
                  <a:alpha val="30000"/>
                </a:schemeClr>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sz="1575" u="none"/>
            </a:p>
          </p:txBody>
        </p:sp>
        <p:sp>
          <p:nvSpPr>
            <p:cNvPr id="25" name="AutoShape 24">
              <a:hlinkClick r:id="" action="ppaction://hlinkshowjump?jump=previousslide"/>
            </p:cNvPr>
            <p:cNvSpPr>
              <a:spLocks/>
            </p:cNvSpPr>
            <p:nvPr/>
          </p:nvSpPr>
          <p:spPr bwMode="auto">
            <a:xfrm rot="16200000">
              <a:off x="269001" y="4952464"/>
              <a:ext cx="63406" cy="40535"/>
            </a:xfrm>
            <a:prstGeom prst="triangle">
              <a:avLst>
                <a:gd name="adj" fmla="val 50000"/>
              </a:avLst>
            </a:prstGeom>
            <a:solidFill>
              <a:schemeClr val="tx1">
                <a:alpha val="30000"/>
              </a:schemeClr>
            </a:solidFill>
            <a:ln>
              <a:noFill/>
            </a:ln>
          </p:spPr>
          <p:txBody>
            <a:bodyPr lIns="0" tIns="0" rIns="0" bIns="0"/>
            <a:lstStyle/>
            <a:p>
              <a:endParaRPr lang="en-US" sz="1575" u="none"/>
            </a:p>
          </p:txBody>
        </p:sp>
      </p:grpSp>
      <p:sp>
        <p:nvSpPr>
          <p:cNvPr id="3" name="Slide Number Placeholder 2"/>
          <p:cNvSpPr>
            <a:spLocks noGrp="1"/>
          </p:cNvSpPr>
          <p:nvPr>
            <p:ph type="sldNum" sz="quarter" idx="11"/>
          </p:nvPr>
        </p:nvSpPr>
        <p:spPr>
          <a:xfrm>
            <a:off x="269616" y="4860098"/>
            <a:ext cx="355683" cy="193041"/>
          </a:xfrm>
          <a:prstGeom prst="rect">
            <a:avLst/>
          </a:prstGeom>
        </p:spPr>
        <p:txBody>
          <a:bodyPr/>
          <a:lstStyle>
            <a:lvl1pPr>
              <a:defRPr sz="675" b="1" i="0">
                <a:solidFill>
                  <a:schemeClr val="tx1">
                    <a:alpha val="30000"/>
                  </a:schemeClr>
                </a:solidFill>
                <a:latin typeface="Lato" charset="0"/>
                <a:ea typeface="Lato" charset="0"/>
                <a:cs typeface="Lato" charset="0"/>
              </a:defRPr>
            </a:lvl1pPr>
          </a:lstStyle>
          <a:p>
            <a:fld id="{C3929991-3F91-D343-BFF2-32848ABE790B}" type="slidenum">
              <a:rPr lang="en-US" smtClean="0"/>
              <a:pPr/>
              <a:t>‹#›</a:t>
            </a:fld>
            <a:endParaRPr lang="en-US"/>
          </a:p>
        </p:txBody>
      </p:sp>
      <p:sp>
        <p:nvSpPr>
          <p:cNvPr id="6" name="Footer Placeholder 5"/>
          <p:cNvSpPr>
            <a:spLocks noGrp="1"/>
          </p:cNvSpPr>
          <p:nvPr>
            <p:ph type="ftr" sz="quarter" idx="12"/>
          </p:nvPr>
        </p:nvSpPr>
        <p:spPr>
          <a:xfrm>
            <a:off x="2297873" y="4881348"/>
            <a:ext cx="3179704" cy="194274"/>
          </a:xfrm>
        </p:spPr>
        <p:txBody>
          <a:bodyPr/>
          <a:lstStyle/>
          <a:p>
            <a:r>
              <a:rPr lang="en-US"/>
              <a:t>FY21 Operating Budget Forum</a:t>
            </a:r>
          </a:p>
        </p:txBody>
      </p:sp>
      <p:sp>
        <p:nvSpPr>
          <p:cNvPr id="8" name="Picture Placeholder 7"/>
          <p:cNvSpPr>
            <a:spLocks noGrp="1"/>
          </p:cNvSpPr>
          <p:nvPr>
            <p:ph type="pic" sz="quarter" idx="13"/>
          </p:nvPr>
        </p:nvSpPr>
        <p:spPr>
          <a:xfrm>
            <a:off x="6995160" y="4903521"/>
            <a:ext cx="562816" cy="149192"/>
          </a:xfrm>
          <a:prstGeom prst="rect">
            <a:avLst/>
          </a:prstGeom>
        </p:spPr>
        <p:txBody>
          <a:bodyPr/>
          <a:lstStyle>
            <a:lvl1pPr>
              <a:defRPr sz="675" b="0" i="0">
                <a:latin typeface="Lato Light" charset="0"/>
                <a:ea typeface="Lato Light" charset="0"/>
                <a:cs typeface="Lato Light" charset="0"/>
              </a:defRPr>
            </a:lvl1pPr>
          </a:lstStyle>
          <a:p>
            <a:endParaRPr lang="en-US"/>
          </a:p>
        </p:txBody>
      </p:sp>
      <p:sp>
        <p:nvSpPr>
          <p:cNvPr id="13" name="Picture Placeholder 3"/>
          <p:cNvSpPr>
            <a:spLocks noGrp="1"/>
          </p:cNvSpPr>
          <p:nvPr>
            <p:ph type="pic" sz="quarter" idx="10"/>
          </p:nvPr>
        </p:nvSpPr>
        <p:spPr>
          <a:xfrm>
            <a:off x="519826" y="483518"/>
            <a:ext cx="4406890" cy="4271990"/>
          </a:xfrm>
          <a:prstGeom prst="rect">
            <a:avLst/>
          </a:prstGeom>
        </p:spPr>
        <p:txBody>
          <a:bodyPr/>
          <a:lstStyle>
            <a:lvl1pPr>
              <a:defRPr sz="750" b="0" i="0">
                <a:solidFill>
                  <a:schemeClr val="bg2"/>
                </a:solidFill>
                <a:latin typeface="Lato Light" charset="0"/>
                <a:ea typeface="Lato Light" charset="0"/>
                <a:cs typeface="Lato Light" charset="0"/>
              </a:defRPr>
            </a:lvl1pPr>
          </a:lstStyle>
          <a:p>
            <a:endParaRPr lang="en-US"/>
          </a:p>
        </p:txBody>
      </p:sp>
    </p:spTree>
    <p:extLst>
      <p:ext uri="{BB962C8B-B14F-4D97-AF65-F5344CB8AC3E}">
        <p14:creationId xmlns:p14="http://schemas.microsoft.com/office/powerpoint/2010/main" val="684110661"/>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preserve="1" userDrawn="1">
  <p:cSld name="New Mockup 2">
    <p:spTree>
      <p:nvGrpSpPr>
        <p:cNvPr id="1" name=""/>
        <p:cNvGrpSpPr/>
        <p:nvPr/>
      </p:nvGrpSpPr>
      <p:grpSpPr>
        <a:xfrm>
          <a:off x="0" y="0"/>
          <a:ext cx="0" cy="0"/>
          <a:chOff x="0" y="0"/>
          <a:chExt cx="0" cy="0"/>
        </a:xfrm>
      </p:grpSpPr>
      <p:sp>
        <p:nvSpPr>
          <p:cNvPr id="19" name="Rectangle 17"/>
          <p:cNvSpPr>
            <a:spLocks/>
          </p:cNvSpPr>
          <p:nvPr userDrawn="1"/>
        </p:nvSpPr>
        <p:spPr bwMode="auto">
          <a:xfrm rot="10800000" flipH="1">
            <a:off x="1" y="4844526"/>
            <a:ext cx="7775449" cy="297628"/>
          </a:xfrm>
          <a:prstGeom prst="rect">
            <a:avLst/>
          </a:prstGeom>
          <a:solidFill>
            <a:schemeClr val="bg1">
              <a:lumMod val="95000"/>
              <a:alpha val="90000"/>
            </a:schemeClr>
          </a:solidFill>
          <a:ln>
            <a:noFill/>
          </a:ln>
        </p:spPr>
        <p:txBody>
          <a:bodyPr lIns="0" tIns="0" rIns="0" bIns="0"/>
          <a:lstStyle/>
          <a:p>
            <a:endParaRPr lang="en-US" sz="1575" u="sng"/>
          </a:p>
        </p:txBody>
      </p:sp>
      <p:grpSp>
        <p:nvGrpSpPr>
          <p:cNvPr id="20" name="Group 19"/>
          <p:cNvGrpSpPr/>
          <p:nvPr userDrawn="1"/>
        </p:nvGrpSpPr>
        <p:grpSpPr>
          <a:xfrm>
            <a:off x="605173" y="4939155"/>
            <a:ext cx="75299" cy="88468"/>
            <a:chOff x="566572" y="4914901"/>
            <a:chExt cx="123991" cy="123825"/>
          </a:xfrm>
        </p:grpSpPr>
        <p:sp>
          <p:nvSpPr>
            <p:cNvPr id="21" name="Oval 20">
              <a:hlinkClick r:id="" action="ppaction://hlinkshowjump?jump=nextslide"/>
            </p:cNvPr>
            <p:cNvSpPr>
              <a:spLocks/>
            </p:cNvSpPr>
            <p:nvPr/>
          </p:nvSpPr>
          <p:spPr bwMode="auto">
            <a:xfrm>
              <a:off x="566572" y="4914901"/>
              <a:ext cx="123991" cy="123825"/>
            </a:xfrm>
            <a:prstGeom prst="ellipse">
              <a:avLst/>
            </a:prstGeom>
            <a:noFill/>
            <a:ln w="15875" cap="flat">
              <a:solidFill>
                <a:schemeClr val="tx1">
                  <a:alpha val="30000"/>
                </a:schemeClr>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sz="1575" u="none"/>
            </a:p>
          </p:txBody>
        </p:sp>
        <p:sp>
          <p:nvSpPr>
            <p:cNvPr id="22" name="AutoShape 21">
              <a:hlinkClick r:id="" action="ppaction://hlinkshowjump?jump=nextslide"/>
            </p:cNvPr>
            <p:cNvSpPr>
              <a:spLocks/>
            </p:cNvSpPr>
            <p:nvPr/>
          </p:nvSpPr>
          <p:spPr bwMode="auto">
            <a:xfrm rot="5400000">
              <a:off x="600342" y="4955355"/>
              <a:ext cx="63104" cy="40536"/>
            </a:xfrm>
            <a:prstGeom prst="triangle">
              <a:avLst>
                <a:gd name="adj" fmla="val 50000"/>
              </a:avLst>
            </a:prstGeom>
            <a:solidFill>
              <a:schemeClr val="tx1">
                <a:alpha val="30000"/>
              </a:schemeClr>
            </a:solidFill>
            <a:ln>
              <a:noFill/>
            </a:ln>
          </p:spPr>
          <p:txBody>
            <a:bodyPr lIns="0" tIns="0" rIns="0" bIns="0"/>
            <a:lstStyle/>
            <a:p>
              <a:endParaRPr lang="en-US" sz="1575" u="none"/>
            </a:p>
          </p:txBody>
        </p:sp>
      </p:grpSp>
      <p:grpSp>
        <p:nvGrpSpPr>
          <p:cNvPr id="23" name="Group 22"/>
          <p:cNvGrpSpPr/>
          <p:nvPr userDrawn="1"/>
        </p:nvGrpSpPr>
        <p:grpSpPr>
          <a:xfrm>
            <a:off x="213792" y="4938304"/>
            <a:ext cx="75877" cy="89576"/>
            <a:chOff x="247055" y="4914306"/>
            <a:chExt cx="123991" cy="124421"/>
          </a:xfrm>
        </p:grpSpPr>
        <p:sp>
          <p:nvSpPr>
            <p:cNvPr id="24" name="Oval 23">
              <a:hlinkClick r:id="" action="ppaction://hlinkshowjump?jump=previousslide"/>
            </p:cNvPr>
            <p:cNvSpPr>
              <a:spLocks/>
            </p:cNvSpPr>
            <p:nvPr/>
          </p:nvSpPr>
          <p:spPr bwMode="auto">
            <a:xfrm rot="10800000">
              <a:off x="247055" y="4914306"/>
              <a:ext cx="123991" cy="124421"/>
            </a:xfrm>
            <a:prstGeom prst="ellipse">
              <a:avLst/>
            </a:prstGeom>
            <a:noFill/>
            <a:ln w="15875" cap="flat">
              <a:solidFill>
                <a:schemeClr val="tx1">
                  <a:alpha val="30000"/>
                </a:schemeClr>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sz="1575" u="none"/>
            </a:p>
          </p:txBody>
        </p:sp>
        <p:sp>
          <p:nvSpPr>
            <p:cNvPr id="25" name="AutoShape 24">
              <a:hlinkClick r:id="" action="ppaction://hlinkshowjump?jump=previousslide"/>
            </p:cNvPr>
            <p:cNvSpPr>
              <a:spLocks/>
            </p:cNvSpPr>
            <p:nvPr/>
          </p:nvSpPr>
          <p:spPr bwMode="auto">
            <a:xfrm rot="16200000">
              <a:off x="269001" y="4952464"/>
              <a:ext cx="63406" cy="40535"/>
            </a:xfrm>
            <a:prstGeom prst="triangle">
              <a:avLst>
                <a:gd name="adj" fmla="val 50000"/>
              </a:avLst>
            </a:prstGeom>
            <a:solidFill>
              <a:schemeClr val="tx1">
                <a:alpha val="30000"/>
              </a:schemeClr>
            </a:solidFill>
            <a:ln>
              <a:noFill/>
            </a:ln>
          </p:spPr>
          <p:txBody>
            <a:bodyPr lIns="0" tIns="0" rIns="0" bIns="0"/>
            <a:lstStyle/>
            <a:p>
              <a:endParaRPr lang="en-US" sz="1575" u="none"/>
            </a:p>
          </p:txBody>
        </p:sp>
      </p:grpSp>
      <p:sp>
        <p:nvSpPr>
          <p:cNvPr id="3" name="Slide Number Placeholder 2"/>
          <p:cNvSpPr>
            <a:spLocks noGrp="1"/>
          </p:cNvSpPr>
          <p:nvPr>
            <p:ph type="sldNum" sz="quarter" idx="11"/>
          </p:nvPr>
        </p:nvSpPr>
        <p:spPr>
          <a:xfrm>
            <a:off x="269616" y="4860098"/>
            <a:ext cx="355683" cy="193041"/>
          </a:xfrm>
          <a:prstGeom prst="rect">
            <a:avLst/>
          </a:prstGeom>
        </p:spPr>
        <p:txBody>
          <a:bodyPr/>
          <a:lstStyle>
            <a:lvl1pPr>
              <a:defRPr sz="675" b="1" i="0">
                <a:solidFill>
                  <a:schemeClr val="tx1">
                    <a:alpha val="30000"/>
                  </a:schemeClr>
                </a:solidFill>
                <a:latin typeface="Lato" charset="0"/>
                <a:ea typeface="Lato" charset="0"/>
                <a:cs typeface="Lato" charset="0"/>
              </a:defRPr>
            </a:lvl1pPr>
          </a:lstStyle>
          <a:p>
            <a:fld id="{C3929991-3F91-D343-BFF2-32848ABE790B}" type="slidenum">
              <a:rPr lang="en-US" smtClean="0"/>
              <a:pPr/>
              <a:t>‹#›</a:t>
            </a:fld>
            <a:endParaRPr lang="en-US"/>
          </a:p>
        </p:txBody>
      </p:sp>
      <p:sp>
        <p:nvSpPr>
          <p:cNvPr id="6" name="Footer Placeholder 5"/>
          <p:cNvSpPr>
            <a:spLocks noGrp="1"/>
          </p:cNvSpPr>
          <p:nvPr>
            <p:ph type="ftr" sz="quarter" idx="12"/>
          </p:nvPr>
        </p:nvSpPr>
        <p:spPr>
          <a:xfrm>
            <a:off x="2297873" y="4881348"/>
            <a:ext cx="3179704" cy="194274"/>
          </a:xfrm>
        </p:spPr>
        <p:txBody>
          <a:bodyPr/>
          <a:lstStyle/>
          <a:p>
            <a:r>
              <a:rPr lang="en-US"/>
              <a:t>FY21 Operating Budget Forum</a:t>
            </a:r>
          </a:p>
        </p:txBody>
      </p:sp>
      <p:sp>
        <p:nvSpPr>
          <p:cNvPr id="8" name="Picture Placeholder 7"/>
          <p:cNvSpPr>
            <a:spLocks noGrp="1"/>
          </p:cNvSpPr>
          <p:nvPr>
            <p:ph type="pic" sz="quarter" idx="13"/>
          </p:nvPr>
        </p:nvSpPr>
        <p:spPr>
          <a:xfrm>
            <a:off x="6995160" y="4903521"/>
            <a:ext cx="562816" cy="149192"/>
          </a:xfrm>
          <a:prstGeom prst="rect">
            <a:avLst/>
          </a:prstGeom>
        </p:spPr>
        <p:txBody>
          <a:bodyPr/>
          <a:lstStyle>
            <a:lvl1pPr>
              <a:defRPr sz="675" b="0" i="0">
                <a:latin typeface="Lato Light" charset="0"/>
                <a:ea typeface="Lato Light" charset="0"/>
                <a:cs typeface="Lato Light" charset="0"/>
              </a:defRPr>
            </a:lvl1pPr>
          </a:lstStyle>
          <a:p>
            <a:endParaRPr lang="en-US"/>
          </a:p>
        </p:txBody>
      </p:sp>
      <p:sp>
        <p:nvSpPr>
          <p:cNvPr id="13" name="Picture Placeholder 3"/>
          <p:cNvSpPr>
            <a:spLocks noGrp="1"/>
          </p:cNvSpPr>
          <p:nvPr>
            <p:ph type="pic" sz="quarter" idx="10"/>
          </p:nvPr>
        </p:nvSpPr>
        <p:spPr>
          <a:xfrm>
            <a:off x="3847976" y="230021"/>
            <a:ext cx="3499374" cy="4926597"/>
          </a:xfrm>
          <a:prstGeom prst="rect">
            <a:avLst/>
          </a:prstGeom>
        </p:spPr>
        <p:txBody>
          <a:bodyPr/>
          <a:lstStyle>
            <a:lvl1pPr>
              <a:defRPr sz="750" b="0" i="0">
                <a:solidFill>
                  <a:schemeClr val="bg2"/>
                </a:solidFill>
                <a:latin typeface="Lato Light" charset="0"/>
                <a:ea typeface="Lato Light" charset="0"/>
                <a:cs typeface="Lato Light" charset="0"/>
              </a:defRPr>
            </a:lvl1pPr>
          </a:lstStyle>
          <a:p>
            <a:endParaRPr lang="en-US"/>
          </a:p>
        </p:txBody>
      </p:sp>
      <p:sp>
        <p:nvSpPr>
          <p:cNvPr id="16" name="Picture Placeholder 3"/>
          <p:cNvSpPr>
            <a:spLocks noGrp="1"/>
          </p:cNvSpPr>
          <p:nvPr>
            <p:ph type="pic" sz="quarter" idx="14"/>
          </p:nvPr>
        </p:nvSpPr>
        <p:spPr>
          <a:xfrm>
            <a:off x="-12552" y="1688758"/>
            <a:ext cx="1917140" cy="1680520"/>
          </a:xfrm>
          <a:prstGeom prst="rect">
            <a:avLst/>
          </a:prstGeom>
        </p:spPr>
        <p:txBody>
          <a:bodyPr/>
          <a:lstStyle>
            <a:lvl1pPr>
              <a:defRPr sz="750" b="0" i="0">
                <a:solidFill>
                  <a:schemeClr val="bg2"/>
                </a:solidFill>
                <a:latin typeface="Lato Light" charset="0"/>
                <a:ea typeface="Lato Light" charset="0"/>
                <a:cs typeface="Lato Light" charset="0"/>
              </a:defRPr>
            </a:lvl1pPr>
          </a:lstStyle>
          <a:p>
            <a:endParaRPr lang="en-US"/>
          </a:p>
        </p:txBody>
      </p:sp>
    </p:spTree>
    <p:extLst>
      <p:ext uri="{BB962C8B-B14F-4D97-AF65-F5344CB8AC3E}">
        <p14:creationId xmlns:p14="http://schemas.microsoft.com/office/powerpoint/2010/main" val="1036599722"/>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preserve="1" userDrawn="1">
  <p:cSld name="New Mockup 3">
    <p:spTree>
      <p:nvGrpSpPr>
        <p:cNvPr id="1" name=""/>
        <p:cNvGrpSpPr/>
        <p:nvPr/>
      </p:nvGrpSpPr>
      <p:grpSpPr>
        <a:xfrm>
          <a:off x="0" y="0"/>
          <a:ext cx="0" cy="0"/>
          <a:chOff x="0" y="0"/>
          <a:chExt cx="0" cy="0"/>
        </a:xfrm>
      </p:grpSpPr>
      <p:sp>
        <p:nvSpPr>
          <p:cNvPr id="19" name="Rectangle 17"/>
          <p:cNvSpPr>
            <a:spLocks/>
          </p:cNvSpPr>
          <p:nvPr userDrawn="1"/>
        </p:nvSpPr>
        <p:spPr bwMode="auto">
          <a:xfrm rot="10800000" flipH="1">
            <a:off x="1" y="4844526"/>
            <a:ext cx="7775449" cy="297628"/>
          </a:xfrm>
          <a:prstGeom prst="rect">
            <a:avLst/>
          </a:prstGeom>
          <a:solidFill>
            <a:schemeClr val="bg1">
              <a:lumMod val="95000"/>
              <a:alpha val="90000"/>
            </a:schemeClr>
          </a:solidFill>
          <a:ln>
            <a:noFill/>
          </a:ln>
        </p:spPr>
        <p:txBody>
          <a:bodyPr lIns="0" tIns="0" rIns="0" bIns="0"/>
          <a:lstStyle/>
          <a:p>
            <a:endParaRPr lang="en-US" sz="1575" u="sng"/>
          </a:p>
        </p:txBody>
      </p:sp>
      <p:grpSp>
        <p:nvGrpSpPr>
          <p:cNvPr id="20" name="Group 19"/>
          <p:cNvGrpSpPr/>
          <p:nvPr userDrawn="1"/>
        </p:nvGrpSpPr>
        <p:grpSpPr>
          <a:xfrm>
            <a:off x="605173" y="4939155"/>
            <a:ext cx="75299" cy="88468"/>
            <a:chOff x="566572" y="4914901"/>
            <a:chExt cx="123991" cy="123825"/>
          </a:xfrm>
        </p:grpSpPr>
        <p:sp>
          <p:nvSpPr>
            <p:cNvPr id="21" name="Oval 20">
              <a:hlinkClick r:id="" action="ppaction://hlinkshowjump?jump=nextslide"/>
            </p:cNvPr>
            <p:cNvSpPr>
              <a:spLocks/>
            </p:cNvSpPr>
            <p:nvPr/>
          </p:nvSpPr>
          <p:spPr bwMode="auto">
            <a:xfrm>
              <a:off x="566572" y="4914901"/>
              <a:ext cx="123991" cy="123825"/>
            </a:xfrm>
            <a:prstGeom prst="ellipse">
              <a:avLst/>
            </a:prstGeom>
            <a:noFill/>
            <a:ln w="15875" cap="flat">
              <a:solidFill>
                <a:schemeClr val="tx1">
                  <a:alpha val="30000"/>
                </a:schemeClr>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sz="1575" u="none"/>
            </a:p>
          </p:txBody>
        </p:sp>
        <p:sp>
          <p:nvSpPr>
            <p:cNvPr id="22" name="AutoShape 21">
              <a:hlinkClick r:id="" action="ppaction://hlinkshowjump?jump=nextslide"/>
            </p:cNvPr>
            <p:cNvSpPr>
              <a:spLocks/>
            </p:cNvSpPr>
            <p:nvPr/>
          </p:nvSpPr>
          <p:spPr bwMode="auto">
            <a:xfrm rot="5400000">
              <a:off x="600342" y="4955355"/>
              <a:ext cx="63104" cy="40536"/>
            </a:xfrm>
            <a:prstGeom prst="triangle">
              <a:avLst>
                <a:gd name="adj" fmla="val 50000"/>
              </a:avLst>
            </a:prstGeom>
            <a:solidFill>
              <a:schemeClr val="tx1">
                <a:alpha val="30000"/>
              </a:schemeClr>
            </a:solidFill>
            <a:ln>
              <a:noFill/>
            </a:ln>
          </p:spPr>
          <p:txBody>
            <a:bodyPr lIns="0" tIns="0" rIns="0" bIns="0"/>
            <a:lstStyle/>
            <a:p>
              <a:endParaRPr lang="en-US" sz="1575" u="none"/>
            </a:p>
          </p:txBody>
        </p:sp>
      </p:grpSp>
      <p:grpSp>
        <p:nvGrpSpPr>
          <p:cNvPr id="23" name="Group 22"/>
          <p:cNvGrpSpPr/>
          <p:nvPr userDrawn="1"/>
        </p:nvGrpSpPr>
        <p:grpSpPr>
          <a:xfrm>
            <a:off x="213792" y="4938304"/>
            <a:ext cx="75877" cy="89576"/>
            <a:chOff x="247055" y="4914306"/>
            <a:chExt cx="123991" cy="124421"/>
          </a:xfrm>
        </p:grpSpPr>
        <p:sp>
          <p:nvSpPr>
            <p:cNvPr id="24" name="Oval 23">
              <a:hlinkClick r:id="" action="ppaction://hlinkshowjump?jump=previousslide"/>
            </p:cNvPr>
            <p:cNvSpPr>
              <a:spLocks/>
            </p:cNvSpPr>
            <p:nvPr/>
          </p:nvSpPr>
          <p:spPr bwMode="auto">
            <a:xfrm rot="10800000">
              <a:off x="247055" y="4914306"/>
              <a:ext cx="123991" cy="124421"/>
            </a:xfrm>
            <a:prstGeom prst="ellipse">
              <a:avLst/>
            </a:prstGeom>
            <a:noFill/>
            <a:ln w="15875" cap="flat">
              <a:solidFill>
                <a:schemeClr val="tx1">
                  <a:alpha val="30000"/>
                </a:schemeClr>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sz="1575" u="none"/>
            </a:p>
          </p:txBody>
        </p:sp>
        <p:sp>
          <p:nvSpPr>
            <p:cNvPr id="25" name="AutoShape 24">
              <a:hlinkClick r:id="" action="ppaction://hlinkshowjump?jump=previousslide"/>
            </p:cNvPr>
            <p:cNvSpPr>
              <a:spLocks/>
            </p:cNvSpPr>
            <p:nvPr/>
          </p:nvSpPr>
          <p:spPr bwMode="auto">
            <a:xfrm rot="16200000">
              <a:off x="269001" y="4952464"/>
              <a:ext cx="63406" cy="40535"/>
            </a:xfrm>
            <a:prstGeom prst="triangle">
              <a:avLst>
                <a:gd name="adj" fmla="val 50000"/>
              </a:avLst>
            </a:prstGeom>
            <a:solidFill>
              <a:schemeClr val="tx1">
                <a:alpha val="30000"/>
              </a:schemeClr>
            </a:solidFill>
            <a:ln>
              <a:noFill/>
            </a:ln>
          </p:spPr>
          <p:txBody>
            <a:bodyPr lIns="0" tIns="0" rIns="0" bIns="0"/>
            <a:lstStyle/>
            <a:p>
              <a:endParaRPr lang="en-US" sz="1575" u="none"/>
            </a:p>
          </p:txBody>
        </p:sp>
      </p:grpSp>
      <p:sp>
        <p:nvSpPr>
          <p:cNvPr id="3" name="Slide Number Placeholder 2"/>
          <p:cNvSpPr>
            <a:spLocks noGrp="1"/>
          </p:cNvSpPr>
          <p:nvPr>
            <p:ph type="sldNum" sz="quarter" idx="11"/>
          </p:nvPr>
        </p:nvSpPr>
        <p:spPr>
          <a:xfrm>
            <a:off x="269616" y="4860098"/>
            <a:ext cx="355683" cy="193041"/>
          </a:xfrm>
          <a:prstGeom prst="rect">
            <a:avLst/>
          </a:prstGeom>
        </p:spPr>
        <p:txBody>
          <a:bodyPr/>
          <a:lstStyle>
            <a:lvl1pPr>
              <a:defRPr sz="675" b="1" i="0">
                <a:solidFill>
                  <a:schemeClr val="tx1">
                    <a:alpha val="30000"/>
                  </a:schemeClr>
                </a:solidFill>
                <a:latin typeface="Lato" charset="0"/>
                <a:ea typeface="Lato" charset="0"/>
                <a:cs typeface="Lato" charset="0"/>
              </a:defRPr>
            </a:lvl1pPr>
          </a:lstStyle>
          <a:p>
            <a:fld id="{C3929991-3F91-D343-BFF2-32848ABE790B}" type="slidenum">
              <a:rPr lang="en-US" smtClean="0"/>
              <a:pPr/>
              <a:t>‹#›</a:t>
            </a:fld>
            <a:endParaRPr lang="en-US"/>
          </a:p>
        </p:txBody>
      </p:sp>
      <p:sp>
        <p:nvSpPr>
          <p:cNvPr id="6" name="Footer Placeholder 5"/>
          <p:cNvSpPr>
            <a:spLocks noGrp="1"/>
          </p:cNvSpPr>
          <p:nvPr>
            <p:ph type="ftr" sz="quarter" idx="12"/>
          </p:nvPr>
        </p:nvSpPr>
        <p:spPr>
          <a:xfrm>
            <a:off x="2297873" y="4881348"/>
            <a:ext cx="3179704" cy="194274"/>
          </a:xfrm>
        </p:spPr>
        <p:txBody>
          <a:bodyPr/>
          <a:lstStyle/>
          <a:p>
            <a:r>
              <a:rPr lang="en-US"/>
              <a:t>FY21 Operating Budget Forum</a:t>
            </a:r>
          </a:p>
        </p:txBody>
      </p:sp>
      <p:sp>
        <p:nvSpPr>
          <p:cNvPr id="8" name="Picture Placeholder 7"/>
          <p:cNvSpPr>
            <a:spLocks noGrp="1"/>
          </p:cNvSpPr>
          <p:nvPr>
            <p:ph type="pic" sz="quarter" idx="13"/>
          </p:nvPr>
        </p:nvSpPr>
        <p:spPr>
          <a:xfrm>
            <a:off x="6995160" y="4903521"/>
            <a:ext cx="562816" cy="149192"/>
          </a:xfrm>
          <a:prstGeom prst="rect">
            <a:avLst/>
          </a:prstGeom>
        </p:spPr>
        <p:txBody>
          <a:bodyPr/>
          <a:lstStyle>
            <a:lvl1pPr>
              <a:defRPr sz="675" b="0" i="0">
                <a:latin typeface="Lato Light" charset="0"/>
                <a:ea typeface="Lato Light" charset="0"/>
                <a:cs typeface="Lato Light" charset="0"/>
              </a:defRPr>
            </a:lvl1pPr>
          </a:lstStyle>
          <a:p>
            <a:endParaRPr lang="en-US"/>
          </a:p>
        </p:txBody>
      </p:sp>
      <p:sp>
        <p:nvSpPr>
          <p:cNvPr id="13" name="Picture Placeholder 3"/>
          <p:cNvSpPr>
            <a:spLocks noGrp="1"/>
          </p:cNvSpPr>
          <p:nvPr>
            <p:ph type="pic" sz="quarter" idx="10"/>
          </p:nvPr>
        </p:nvSpPr>
        <p:spPr>
          <a:xfrm>
            <a:off x="2314822" y="1059582"/>
            <a:ext cx="3041833" cy="3774958"/>
          </a:xfrm>
          <a:prstGeom prst="rect">
            <a:avLst/>
          </a:prstGeom>
        </p:spPr>
        <p:txBody>
          <a:bodyPr/>
          <a:lstStyle>
            <a:lvl1pPr>
              <a:defRPr sz="750" b="0" i="0">
                <a:solidFill>
                  <a:schemeClr val="bg2"/>
                </a:solidFill>
                <a:latin typeface="Lato Light" charset="0"/>
                <a:ea typeface="Lato Light" charset="0"/>
                <a:cs typeface="Lato Light" charset="0"/>
              </a:defRPr>
            </a:lvl1pPr>
          </a:lstStyle>
          <a:p>
            <a:endParaRPr lang="en-US"/>
          </a:p>
        </p:txBody>
      </p:sp>
    </p:spTree>
    <p:extLst>
      <p:ext uri="{BB962C8B-B14F-4D97-AF65-F5344CB8AC3E}">
        <p14:creationId xmlns:p14="http://schemas.microsoft.com/office/powerpoint/2010/main" val="8800811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2_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B19CFC-FAF8-2493-D364-5EB945B02486}"/>
              </a:ext>
            </a:extLst>
          </p:cNvPr>
          <p:cNvSpPr>
            <a:spLocks noGrp="1"/>
          </p:cNvSpPr>
          <p:nvPr>
            <p:ph type="title"/>
          </p:nvPr>
        </p:nvSpPr>
        <p:spPr/>
        <p:txBody>
          <a:bodyPr/>
          <a:lstStyle>
            <a:lvl1pPr>
              <a:defRPr>
                <a:solidFill>
                  <a:schemeClr val="accent1">
                    <a:lumMod val="50000"/>
                  </a:schemeClr>
                </a:solidFill>
                <a:latin typeface="Segoe UI" panose="020B0502040204020203" pitchFamily="34" charset="0"/>
                <a:cs typeface="Segoe UI" panose="020B0502040204020203" pitchFamily="34" charset="0"/>
              </a:defRPr>
            </a:lvl1pPr>
          </a:lstStyle>
          <a:p>
            <a:r>
              <a:rPr lang="en-US"/>
              <a:t>Click to edit Master title style</a:t>
            </a:r>
          </a:p>
        </p:txBody>
      </p:sp>
      <p:sp>
        <p:nvSpPr>
          <p:cNvPr id="3" name="Content Placeholder 2">
            <a:extLst>
              <a:ext uri="{FF2B5EF4-FFF2-40B4-BE49-F238E27FC236}">
                <a16:creationId xmlns:a16="http://schemas.microsoft.com/office/drawing/2014/main" id="{BADA1F87-14F1-55EF-00C0-1BBB9E052DE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6131CE9-A7A7-C484-2388-FFDA4A4E33A5}"/>
              </a:ext>
            </a:extLst>
          </p:cNvPr>
          <p:cNvSpPr>
            <a:spLocks noGrp="1"/>
          </p:cNvSpPr>
          <p:nvPr>
            <p:ph type="dt" sz="half" idx="10"/>
          </p:nvPr>
        </p:nvSpPr>
        <p:spPr/>
        <p:txBody>
          <a:bodyPr/>
          <a:lstStyle/>
          <a:p>
            <a:endParaRPr lang="en-US"/>
          </a:p>
        </p:txBody>
      </p:sp>
      <p:sp>
        <p:nvSpPr>
          <p:cNvPr id="5" name="Footer Placeholder 4">
            <a:extLst>
              <a:ext uri="{FF2B5EF4-FFF2-40B4-BE49-F238E27FC236}">
                <a16:creationId xmlns:a16="http://schemas.microsoft.com/office/drawing/2014/main" id="{545DAB9D-66D7-77AD-B463-AFB19370763F}"/>
              </a:ext>
            </a:extLst>
          </p:cNvPr>
          <p:cNvSpPr>
            <a:spLocks noGrp="1"/>
          </p:cNvSpPr>
          <p:nvPr>
            <p:ph type="ftr" sz="quarter" idx="11"/>
          </p:nvPr>
        </p:nvSpPr>
        <p:spPr/>
        <p:txBody>
          <a:bodyPr/>
          <a:lstStyle/>
          <a:p>
            <a:r>
              <a:rPr lang="en-US"/>
              <a:t>FY21 Operating Budget Forum</a:t>
            </a:r>
          </a:p>
        </p:txBody>
      </p:sp>
      <p:sp>
        <p:nvSpPr>
          <p:cNvPr id="6" name="Slide Number Placeholder 5">
            <a:extLst>
              <a:ext uri="{FF2B5EF4-FFF2-40B4-BE49-F238E27FC236}">
                <a16:creationId xmlns:a16="http://schemas.microsoft.com/office/drawing/2014/main" id="{F6BDDA51-7923-C168-3261-C7FADD6CDDF9}"/>
              </a:ext>
            </a:extLst>
          </p:cNvPr>
          <p:cNvSpPr>
            <a:spLocks noGrp="1"/>
          </p:cNvSpPr>
          <p:nvPr>
            <p:ph type="sldNum" sz="quarter" idx="12"/>
          </p:nvPr>
        </p:nvSpPr>
        <p:spPr/>
        <p:txBody>
          <a:bodyPr/>
          <a:lstStyle/>
          <a:p>
            <a:fld id="{D54A55BF-8F0A-4A50-B8F4-E25F20C77787}" type="slidenum">
              <a:rPr lang="en-US" smtClean="0"/>
              <a:t>‹#›</a:t>
            </a:fld>
            <a:endParaRPr lang="en-US"/>
          </a:p>
        </p:txBody>
      </p:sp>
      <p:cxnSp>
        <p:nvCxnSpPr>
          <p:cNvPr id="7" name="Straight Connector 6">
            <a:extLst>
              <a:ext uri="{FF2B5EF4-FFF2-40B4-BE49-F238E27FC236}">
                <a16:creationId xmlns:a16="http://schemas.microsoft.com/office/drawing/2014/main" id="{8E9D2F0A-FFB3-9EA5-A8B6-464AFD6B211C}"/>
              </a:ext>
            </a:extLst>
          </p:cNvPr>
          <p:cNvCxnSpPr/>
          <p:nvPr/>
        </p:nvCxnSpPr>
        <p:spPr>
          <a:xfrm>
            <a:off x="0" y="4771788"/>
            <a:ext cx="7772400" cy="0"/>
          </a:xfrm>
          <a:prstGeom prst="line">
            <a:avLst/>
          </a:prstGeom>
          <a:ln w="762000">
            <a:gradFill flip="none" rotWithShape="1">
              <a:gsLst>
                <a:gs pos="99000">
                  <a:schemeClr val="bg1"/>
                </a:gs>
                <a:gs pos="0">
                  <a:srgbClr val="0BAABB"/>
                </a:gs>
              </a:gsLst>
              <a:path path="circle">
                <a:fillToRect l="100000" t="100000"/>
              </a:path>
              <a:tileRect r="-100000" b="-100000"/>
            </a:gradFill>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00C2A6CB-DE81-CBC4-25C8-FF612C22BB5A}"/>
              </a:ext>
            </a:extLst>
          </p:cNvPr>
          <p:cNvSpPr txBox="1"/>
          <p:nvPr/>
        </p:nvSpPr>
        <p:spPr>
          <a:xfrm>
            <a:off x="46122" y="4535143"/>
            <a:ext cx="3258161" cy="484748"/>
          </a:xfrm>
          <a:prstGeom prst="rect">
            <a:avLst/>
          </a:prstGeom>
          <a:noFill/>
        </p:spPr>
        <p:txBody>
          <a:bodyPr wrap="square" rtlCol="0">
            <a:spAutoFit/>
          </a:bodyPr>
          <a:lstStyle/>
          <a:p>
            <a:r>
              <a:rPr lang="en-US" sz="2550" i="1">
                <a:solidFill>
                  <a:schemeClr val="accent1">
                    <a:lumMod val="50000"/>
                  </a:schemeClr>
                </a:solidFill>
                <a:latin typeface="Ink Free" panose="03080402000500000000" pitchFamily="66" charset="0"/>
              </a:rPr>
              <a:t>Outgoing Grants</a:t>
            </a:r>
          </a:p>
        </p:txBody>
      </p:sp>
      <p:pic>
        <p:nvPicPr>
          <p:cNvPr id="10" name="Picture 9" descr="Text&#10;&#10;Description automatically generated with medium confidence">
            <a:extLst>
              <a:ext uri="{FF2B5EF4-FFF2-40B4-BE49-F238E27FC236}">
                <a16:creationId xmlns:a16="http://schemas.microsoft.com/office/drawing/2014/main" id="{3B244798-76F7-7E70-C3F4-AF6F0D1ABBC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97793" y="4507150"/>
            <a:ext cx="2369206" cy="530915"/>
          </a:xfrm>
          <a:prstGeom prst="rect">
            <a:avLst/>
          </a:prstGeom>
        </p:spPr>
      </p:pic>
    </p:spTree>
    <p:extLst>
      <p:ext uri="{BB962C8B-B14F-4D97-AF65-F5344CB8AC3E}">
        <p14:creationId xmlns:p14="http://schemas.microsoft.com/office/powerpoint/2010/main" val="3583993269"/>
      </p:ext>
    </p:extLst>
  </p:cSld>
  <p:clrMapOvr>
    <a:masterClrMapping/>
  </p:clrMapOvr>
  <p:hf sldNum="0" hdr="0" dt="0"/>
</p:sldLayout>
</file>

<file path=ppt/slideLayouts/slideLayout60.xml><?xml version="1.0" encoding="utf-8"?>
<p:sldLayout xmlns:a="http://schemas.openxmlformats.org/drawingml/2006/main" xmlns:r="http://schemas.openxmlformats.org/officeDocument/2006/relationships" xmlns:p="http://schemas.openxmlformats.org/presentationml/2006/main" preserve="1" userDrawn="1">
  <p:cSld name="New Mockup 4">
    <p:spTree>
      <p:nvGrpSpPr>
        <p:cNvPr id="1" name=""/>
        <p:cNvGrpSpPr/>
        <p:nvPr/>
      </p:nvGrpSpPr>
      <p:grpSpPr>
        <a:xfrm>
          <a:off x="0" y="0"/>
          <a:ext cx="0" cy="0"/>
          <a:chOff x="0" y="0"/>
          <a:chExt cx="0" cy="0"/>
        </a:xfrm>
      </p:grpSpPr>
      <p:sp>
        <p:nvSpPr>
          <p:cNvPr id="14" name="Picture Placeholder 3"/>
          <p:cNvSpPr>
            <a:spLocks noGrp="1"/>
          </p:cNvSpPr>
          <p:nvPr>
            <p:ph type="pic" sz="quarter" idx="14"/>
          </p:nvPr>
        </p:nvSpPr>
        <p:spPr>
          <a:xfrm>
            <a:off x="-9546" y="2067694"/>
            <a:ext cx="7784995" cy="1706180"/>
          </a:xfrm>
          <a:prstGeom prst="rect">
            <a:avLst/>
          </a:prstGeom>
        </p:spPr>
        <p:txBody>
          <a:bodyPr/>
          <a:lstStyle>
            <a:lvl1pPr algn="l">
              <a:defRPr sz="750" b="0" i="0">
                <a:solidFill>
                  <a:schemeClr val="bg2"/>
                </a:solidFill>
                <a:latin typeface="Lato Light" charset="0"/>
                <a:ea typeface="Lato Light" charset="0"/>
                <a:cs typeface="Lato Light" charset="0"/>
              </a:defRPr>
            </a:lvl1pPr>
          </a:lstStyle>
          <a:p>
            <a:endParaRPr lang="en-US"/>
          </a:p>
        </p:txBody>
      </p:sp>
      <p:sp>
        <p:nvSpPr>
          <p:cNvPr id="19" name="Rectangle 17"/>
          <p:cNvSpPr>
            <a:spLocks/>
          </p:cNvSpPr>
          <p:nvPr userDrawn="1"/>
        </p:nvSpPr>
        <p:spPr bwMode="auto">
          <a:xfrm rot="10800000" flipH="1">
            <a:off x="1" y="4844526"/>
            <a:ext cx="7775449" cy="297628"/>
          </a:xfrm>
          <a:prstGeom prst="rect">
            <a:avLst/>
          </a:prstGeom>
          <a:solidFill>
            <a:schemeClr val="bg1">
              <a:lumMod val="95000"/>
              <a:alpha val="90000"/>
            </a:schemeClr>
          </a:solidFill>
          <a:ln>
            <a:noFill/>
          </a:ln>
        </p:spPr>
        <p:txBody>
          <a:bodyPr lIns="0" tIns="0" rIns="0" bIns="0"/>
          <a:lstStyle/>
          <a:p>
            <a:endParaRPr lang="en-US" sz="1575" u="sng"/>
          </a:p>
        </p:txBody>
      </p:sp>
      <p:grpSp>
        <p:nvGrpSpPr>
          <p:cNvPr id="20" name="Group 19"/>
          <p:cNvGrpSpPr/>
          <p:nvPr userDrawn="1"/>
        </p:nvGrpSpPr>
        <p:grpSpPr>
          <a:xfrm>
            <a:off x="605173" y="4939155"/>
            <a:ext cx="75299" cy="88468"/>
            <a:chOff x="566572" y="4914901"/>
            <a:chExt cx="123991" cy="123825"/>
          </a:xfrm>
        </p:grpSpPr>
        <p:sp>
          <p:nvSpPr>
            <p:cNvPr id="21" name="Oval 20">
              <a:hlinkClick r:id="" action="ppaction://hlinkshowjump?jump=nextslide"/>
            </p:cNvPr>
            <p:cNvSpPr>
              <a:spLocks/>
            </p:cNvSpPr>
            <p:nvPr/>
          </p:nvSpPr>
          <p:spPr bwMode="auto">
            <a:xfrm>
              <a:off x="566572" y="4914901"/>
              <a:ext cx="123991" cy="123825"/>
            </a:xfrm>
            <a:prstGeom prst="ellipse">
              <a:avLst/>
            </a:prstGeom>
            <a:noFill/>
            <a:ln w="15875" cap="flat">
              <a:solidFill>
                <a:schemeClr val="tx1">
                  <a:alpha val="30000"/>
                </a:schemeClr>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sz="1575" u="none"/>
            </a:p>
          </p:txBody>
        </p:sp>
        <p:sp>
          <p:nvSpPr>
            <p:cNvPr id="22" name="AutoShape 21">
              <a:hlinkClick r:id="" action="ppaction://hlinkshowjump?jump=nextslide"/>
            </p:cNvPr>
            <p:cNvSpPr>
              <a:spLocks/>
            </p:cNvSpPr>
            <p:nvPr/>
          </p:nvSpPr>
          <p:spPr bwMode="auto">
            <a:xfrm rot="5400000">
              <a:off x="600342" y="4955355"/>
              <a:ext cx="63104" cy="40536"/>
            </a:xfrm>
            <a:prstGeom prst="triangle">
              <a:avLst>
                <a:gd name="adj" fmla="val 50000"/>
              </a:avLst>
            </a:prstGeom>
            <a:solidFill>
              <a:schemeClr val="tx1">
                <a:alpha val="30000"/>
              </a:schemeClr>
            </a:solidFill>
            <a:ln>
              <a:noFill/>
            </a:ln>
          </p:spPr>
          <p:txBody>
            <a:bodyPr lIns="0" tIns="0" rIns="0" bIns="0"/>
            <a:lstStyle/>
            <a:p>
              <a:endParaRPr lang="en-US" sz="1575" u="none"/>
            </a:p>
          </p:txBody>
        </p:sp>
      </p:grpSp>
      <p:grpSp>
        <p:nvGrpSpPr>
          <p:cNvPr id="23" name="Group 22"/>
          <p:cNvGrpSpPr/>
          <p:nvPr userDrawn="1"/>
        </p:nvGrpSpPr>
        <p:grpSpPr>
          <a:xfrm>
            <a:off x="213792" y="4938304"/>
            <a:ext cx="75877" cy="89576"/>
            <a:chOff x="247055" y="4914306"/>
            <a:chExt cx="123991" cy="124421"/>
          </a:xfrm>
        </p:grpSpPr>
        <p:sp>
          <p:nvSpPr>
            <p:cNvPr id="24" name="Oval 23">
              <a:hlinkClick r:id="" action="ppaction://hlinkshowjump?jump=previousslide"/>
            </p:cNvPr>
            <p:cNvSpPr>
              <a:spLocks/>
            </p:cNvSpPr>
            <p:nvPr/>
          </p:nvSpPr>
          <p:spPr bwMode="auto">
            <a:xfrm rot="10800000">
              <a:off x="247055" y="4914306"/>
              <a:ext cx="123991" cy="124421"/>
            </a:xfrm>
            <a:prstGeom prst="ellipse">
              <a:avLst/>
            </a:prstGeom>
            <a:noFill/>
            <a:ln w="15875" cap="flat">
              <a:solidFill>
                <a:schemeClr val="tx1">
                  <a:alpha val="30000"/>
                </a:schemeClr>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sz="1575" u="none"/>
            </a:p>
          </p:txBody>
        </p:sp>
        <p:sp>
          <p:nvSpPr>
            <p:cNvPr id="25" name="AutoShape 24">
              <a:hlinkClick r:id="" action="ppaction://hlinkshowjump?jump=previousslide"/>
            </p:cNvPr>
            <p:cNvSpPr>
              <a:spLocks/>
            </p:cNvSpPr>
            <p:nvPr/>
          </p:nvSpPr>
          <p:spPr bwMode="auto">
            <a:xfrm rot="16200000">
              <a:off x="269001" y="4952464"/>
              <a:ext cx="63406" cy="40535"/>
            </a:xfrm>
            <a:prstGeom prst="triangle">
              <a:avLst>
                <a:gd name="adj" fmla="val 50000"/>
              </a:avLst>
            </a:prstGeom>
            <a:solidFill>
              <a:schemeClr val="tx1">
                <a:alpha val="30000"/>
              </a:schemeClr>
            </a:solidFill>
            <a:ln>
              <a:noFill/>
            </a:ln>
          </p:spPr>
          <p:txBody>
            <a:bodyPr lIns="0" tIns="0" rIns="0" bIns="0"/>
            <a:lstStyle/>
            <a:p>
              <a:endParaRPr lang="en-US" sz="1575" u="none"/>
            </a:p>
          </p:txBody>
        </p:sp>
      </p:grpSp>
      <p:sp>
        <p:nvSpPr>
          <p:cNvPr id="3" name="Slide Number Placeholder 2"/>
          <p:cNvSpPr>
            <a:spLocks noGrp="1"/>
          </p:cNvSpPr>
          <p:nvPr>
            <p:ph type="sldNum" sz="quarter" idx="11"/>
          </p:nvPr>
        </p:nvSpPr>
        <p:spPr>
          <a:xfrm>
            <a:off x="269616" y="4860098"/>
            <a:ext cx="355683" cy="193041"/>
          </a:xfrm>
          <a:prstGeom prst="rect">
            <a:avLst/>
          </a:prstGeom>
        </p:spPr>
        <p:txBody>
          <a:bodyPr/>
          <a:lstStyle>
            <a:lvl1pPr>
              <a:defRPr sz="675" b="1" i="0">
                <a:solidFill>
                  <a:schemeClr val="tx1">
                    <a:alpha val="30000"/>
                  </a:schemeClr>
                </a:solidFill>
                <a:latin typeface="Lato" charset="0"/>
                <a:ea typeface="Lato" charset="0"/>
                <a:cs typeface="Lato" charset="0"/>
              </a:defRPr>
            </a:lvl1pPr>
          </a:lstStyle>
          <a:p>
            <a:fld id="{C3929991-3F91-D343-BFF2-32848ABE790B}" type="slidenum">
              <a:rPr lang="en-US" smtClean="0"/>
              <a:pPr/>
              <a:t>‹#›</a:t>
            </a:fld>
            <a:endParaRPr lang="en-US"/>
          </a:p>
        </p:txBody>
      </p:sp>
      <p:sp>
        <p:nvSpPr>
          <p:cNvPr id="6" name="Footer Placeholder 5"/>
          <p:cNvSpPr>
            <a:spLocks noGrp="1"/>
          </p:cNvSpPr>
          <p:nvPr>
            <p:ph type="ftr" sz="quarter" idx="12"/>
          </p:nvPr>
        </p:nvSpPr>
        <p:spPr>
          <a:xfrm>
            <a:off x="2297873" y="4881348"/>
            <a:ext cx="3179704" cy="194274"/>
          </a:xfrm>
        </p:spPr>
        <p:txBody>
          <a:bodyPr/>
          <a:lstStyle/>
          <a:p>
            <a:r>
              <a:rPr lang="en-US"/>
              <a:t>FY21 Operating Budget Forum</a:t>
            </a:r>
          </a:p>
        </p:txBody>
      </p:sp>
      <p:sp>
        <p:nvSpPr>
          <p:cNvPr id="8" name="Picture Placeholder 7"/>
          <p:cNvSpPr>
            <a:spLocks noGrp="1"/>
          </p:cNvSpPr>
          <p:nvPr>
            <p:ph type="pic" sz="quarter" idx="13"/>
          </p:nvPr>
        </p:nvSpPr>
        <p:spPr>
          <a:xfrm>
            <a:off x="6995160" y="4903521"/>
            <a:ext cx="562816" cy="149192"/>
          </a:xfrm>
          <a:prstGeom prst="rect">
            <a:avLst/>
          </a:prstGeom>
        </p:spPr>
        <p:txBody>
          <a:bodyPr/>
          <a:lstStyle>
            <a:lvl1pPr>
              <a:defRPr sz="675" b="0" i="0">
                <a:latin typeface="Lato Light" charset="0"/>
                <a:ea typeface="Lato Light" charset="0"/>
                <a:cs typeface="Lato Light" charset="0"/>
              </a:defRPr>
            </a:lvl1pPr>
          </a:lstStyle>
          <a:p>
            <a:endParaRPr lang="en-US"/>
          </a:p>
        </p:txBody>
      </p:sp>
      <p:sp>
        <p:nvSpPr>
          <p:cNvPr id="13" name="Picture Placeholder 3"/>
          <p:cNvSpPr>
            <a:spLocks noGrp="1"/>
          </p:cNvSpPr>
          <p:nvPr>
            <p:ph type="pic" sz="quarter" idx="10"/>
          </p:nvPr>
        </p:nvSpPr>
        <p:spPr>
          <a:xfrm>
            <a:off x="1506630" y="1059582"/>
            <a:ext cx="4752641" cy="3774958"/>
          </a:xfrm>
          <a:prstGeom prst="rect">
            <a:avLst/>
          </a:prstGeom>
        </p:spPr>
        <p:txBody>
          <a:bodyPr/>
          <a:lstStyle>
            <a:lvl1pPr>
              <a:defRPr sz="750" b="0" i="0">
                <a:solidFill>
                  <a:schemeClr val="bg2"/>
                </a:solidFill>
                <a:latin typeface="Lato Light" charset="0"/>
                <a:ea typeface="Lato Light" charset="0"/>
                <a:cs typeface="Lato Light" charset="0"/>
              </a:defRPr>
            </a:lvl1pPr>
          </a:lstStyle>
          <a:p>
            <a:endParaRPr lang="en-US"/>
          </a:p>
        </p:txBody>
      </p:sp>
    </p:spTree>
    <p:extLst>
      <p:ext uri="{BB962C8B-B14F-4D97-AF65-F5344CB8AC3E}">
        <p14:creationId xmlns:p14="http://schemas.microsoft.com/office/powerpoint/2010/main" val="1238433452"/>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preserve="1" userDrawn="1">
  <p:cSld name="New Mockup 5">
    <p:spTree>
      <p:nvGrpSpPr>
        <p:cNvPr id="1" name=""/>
        <p:cNvGrpSpPr/>
        <p:nvPr/>
      </p:nvGrpSpPr>
      <p:grpSpPr>
        <a:xfrm>
          <a:off x="0" y="0"/>
          <a:ext cx="0" cy="0"/>
          <a:chOff x="0" y="0"/>
          <a:chExt cx="0" cy="0"/>
        </a:xfrm>
      </p:grpSpPr>
      <p:sp>
        <p:nvSpPr>
          <p:cNvPr id="19" name="Rectangle 17"/>
          <p:cNvSpPr>
            <a:spLocks/>
          </p:cNvSpPr>
          <p:nvPr userDrawn="1"/>
        </p:nvSpPr>
        <p:spPr bwMode="auto">
          <a:xfrm rot="10800000" flipH="1">
            <a:off x="1" y="4844526"/>
            <a:ext cx="7775449" cy="297628"/>
          </a:xfrm>
          <a:prstGeom prst="rect">
            <a:avLst/>
          </a:prstGeom>
          <a:solidFill>
            <a:schemeClr val="bg1">
              <a:lumMod val="95000"/>
              <a:alpha val="90000"/>
            </a:schemeClr>
          </a:solidFill>
          <a:ln>
            <a:noFill/>
          </a:ln>
        </p:spPr>
        <p:txBody>
          <a:bodyPr lIns="0" tIns="0" rIns="0" bIns="0"/>
          <a:lstStyle/>
          <a:p>
            <a:endParaRPr lang="en-US" sz="1575" u="sng"/>
          </a:p>
        </p:txBody>
      </p:sp>
      <p:grpSp>
        <p:nvGrpSpPr>
          <p:cNvPr id="20" name="Group 19"/>
          <p:cNvGrpSpPr/>
          <p:nvPr userDrawn="1"/>
        </p:nvGrpSpPr>
        <p:grpSpPr>
          <a:xfrm>
            <a:off x="605173" y="4939155"/>
            <a:ext cx="75299" cy="88468"/>
            <a:chOff x="566572" y="4914901"/>
            <a:chExt cx="123991" cy="123825"/>
          </a:xfrm>
        </p:grpSpPr>
        <p:sp>
          <p:nvSpPr>
            <p:cNvPr id="21" name="Oval 20">
              <a:hlinkClick r:id="" action="ppaction://hlinkshowjump?jump=nextslide"/>
            </p:cNvPr>
            <p:cNvSpPr>
              <a:spLocks/>
            </p:cNvSpPr>
            <p:nvPr/>
          </p:nvSpPr>
          <p:spPr bwMode="auto">
            <a:xfrm>
              <a:off x="566572" y="4914901"/>
              <a:ext cx="123991" cy="123825"/>
            </a:xfrm>
            <a:prstGeom prst="ellipse">
              <a:avLst/>
            </a:prstGeom>
            <a:noFill/>
            <a:ln w="15875" cap="flat">
              <a:solidFill>
                <a:schemeClr val="tx1">
                  <a:alpha val="30000"/>
                </a:schemeClr>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sz="1575" u="none"/>
            </a:p>
          </p:txBody>
        </p:sp>
        <p:sp>
          <p:nvSpPr>
            <p:cNvPr id="22" name="AutoShape 21">
              <a:hlinkClick r:id="" action="ppaction://hlinkshowjump?jump=nextslide"/>
            </p:cNvPr>
            <p:cNvSpPr>
              <a:spLocks/>
            </p:cNvSpPr>
            <p:nvPr/>
          </p:nvSpPr>
          <p:spPr bwMode="auto">
            <a:xfrm rot="5400000">
              <a:off x="600342" y="4955355"/>
              <a:ext cx="63104" cy="40536"/>
            </a:xfrm>
            <a:prstGeom prst="triangle">
              <a:avLst>
                <a:gd name="adj" fmla="val 50000"/>
              </a:avLst>
            </a:prstGeom>
            <a:solidFill>
              <a:schemeClr val="tx1">
                <a:alpha val="30000"/>
              </a:schemeClr>
            </a:solidFill>
            <a:ln>
              <a:noFill/>
            </a:ln>
          </p:spPr>
          <p:txBody>
            <a:bodyPr lIns="0" tIns="0" rIns="0" bIns="0"/>
            <a:lstStyle/>
            <a:p>
              <a:endParaRPr lang="en-US" sz="1575" u="none"/>
            </a:p>
          </p:txBody>
        </p:sp>
      </p:grpSp>
      <p:grpSp>
        <p:nvGrpSpPr>
          <p:cNvPr id="23" name="Group 22"/>
          <p:cNvGrpSpPr/>
          <p:nvPr userDrawn="1"/>
        </p:nvGrpSpPr>
        <p:grpSpPr>
          <a:xfrm>
            <a:off x="213792" y="4938304"/>
            <a:ext cx="75877" cy="89576"/>
            <a:chOff x="247055" y="4914306"/>
            <a:chExt cx="123991" cy="124421"/>
          </a:xfrm>
        </p:grpSpPr>
        <p:sp>
          <p:nvSpPr>
            <p:cNvPr id="24" name="Oval 23">
              <a:hlinkClick r:id="" action="ppaction://hlinkshowjump?jump=previousslide"/>
            </p:cNvPr>
            <p:cNvSpPr>
              <a:spLocks/>
            </p:cNvSpPr>
            <p:nvPr/>
          </p:nvSpPr>
          <p:spPr bwMode="auto">
            <a:xfrm rot="10800000">
              <a:off x="247055" y="4914306"/>
              <a:ext cx="123991" cy="124421"/>
            </a:xfrm>
            <a:prstGeom prst="ellipse">
              <a:avLst/>
            </a:prstGeom>
            <a:noFill/>
            <a:ln w="15875" cap="flat">
              <a:solidFill>
                <a:schemeClr val="tx1">
                  <a:alpha val="30000"/>
                </a:schemeClr>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sz="1575" u="none"/>
            </a:p>
          </p:txBody>
        </p:sp>
        <p:sp>
          <p:nvSpPr>
            <p:cNvPr id="25" name="AutoShape 24">
              <a:hlinkClick r:id="" action="ppaction://hlinkshowjump?jump=previousslide"/>
            </p:cNvPr>
            <p:cNvSpPr>
              <a:spLocks/>
            </p:cNvSpPr>
            <p:nvPr/>
          </p:nvSpPr>
          <p:spPr bwMode="auto">
            <a:xfrm rot="16200000">
              <a:off x="269001" y="4952464"/>
              <a:ext cx="63406" cy="40535"/>
            </a:xfrm>
            <a:prstGeom prst="triangle">
              <a:avLst>
                <a:gd name="adj" fmla="val 50000"/>
              </a:avLst>
            </a:prstGeom>
            <a:solidFill>
              <a:schemeClr val="tx1">
                <a:alpha val="30000"/>
              </a:schemeClr>
            </a:solidFill>
            <a:ln>
              <a:noFill/>
            </a:ln>
          </p:spPr>
          <p:txBody>
            <a:bodyPr lIns="0" tIns="0" rIns="0" bIns="0"/>
            <a:lstStyle/>
            <a:p>
              <a:endParaRPr lang="en-US" sz="1575" u="none"/>
            </a:p>
          </p:txBody>
        </p:sp>
      </p:grpSp>
      <p:sp>
        <p:nvSpPr>
          <p:cNvPr id="3" name="Slide Number Placeholder 2"/>
          <p:cNvSpPr>
            <a:spLocks noGrp="1"/>
          </p:cNvSpPr>
          <p:nvPr>
            <p:ph type="sldNum" sz="quarter" idx="11"/>
          </p:nvPr>
        </p:nvSpPr>
        <p:spPr>
          <a:xfrm>
            <a:off x="269616" y="4860098"/>
            <a:ext cx="355683" cy="193041"/>
          </a:xfrm>
          <a:prstGeom prst="rect">
            <a:avLst/>
          </a:prstGeom>
        </p:spPr>
        <p:txBody>
          <a:bodyPr/>
          <a:lstStyle>
            <a:lvl1pPr>
              <a:defRPr sz="675" b="1" i="0">
                <a:solidFill>
                  <a:schemeClr val="tx1">
                    <a:alpha val="30000"/>
                  </a:schemeClr>
                </a:solidFill>
                <a:latin typeface="Lato" charset="0"/>
                <a:ea typeface="Lato" charset="0"/>
                <a:cs typeface="Lato" charset="0"/>
              </a:defRPr>
            </a:lvl1pPr>
          </a:lstStyle>
          <a:p>
            <a:fld id="{C3929991-3F91-D343-BFF2-32848ABE790B}" type="slidenum">
              <a:rPr lang="en-US" smtClean="0"/>
              <a:pPr/>
              <a:t>‹#›</a:t>
            </a:fld>
            <a:endParaRPr lang="en-US"/>
          </a:p>
        </p:txBody>
      </p:sp>
      <p:sp>
        <p:nvSpPr>
          <p:cNvPr id="6" name="Footer Placeholder 5"/>
          <p:cNvSpPr>
            <a:spLocks noGrp="1"/>
          </p:cNvSpPr>
          <p:nvPr>
            <p:ph type="ftr" sz="quarter" idx="12"/>
          </p:nvPr>
        </p:nvSpPr>
        <p:spPr>
          <a:xfrm>
            <a:off x="2297873" y="4881348"/>
            <a:ext cx="3179704" cy="194274"/>
          </a:xfrm>
        </p:spPr>
        <p:txBody>
          <a:bodyPr/>
          <a:lstStyle/>
          <a:p>
            <a:r>
              <a:rPr lang="en-US"/>
              <a:t>FY21 Operating Budget Forum</a:t>
            </a:r>
          </a:p>
        </p:txBody>
      </p:sp>
      <p:sp>
        <p:nvSpPr>
          <p:cNvPr id="8" name="Picture Placeholder 7"/>
          <p:cNvSpPr>
            <a:spLocks noGrp="1"/>
          </p:cNvSpPr>
          <p:nvPr>
            <p:ph type="pic" sz="quarter" idx="13"/>
          </p:nvPr>
        </p:nvSpPr>
        <p:spPr>
          <a:xfrm>
            <a:off x="6995160" y="4903521"/>
            <a:ext cx="562816" cy="149192"/>
          </a:xfrm>
          <a:prstGeom prst="rect">
            <a:avLst/>
          </a:prstGeom>
        </p:spPr>
        <p:txBody>
          <a:bodyPr/>
          <a:lstStyle>
            <a:lvl1pPr>
              <a:defRPr sz="675" b="0" i="0">
                <a:latin typeface="Lato Light" charset="0"/>
                <a:ea typeface="Lato Light" charset="0"/>
                <a:cs typeface="Lato Light" charset="0"/>
              </a:defRPr>
            </a:lvl1pPr>
          </a:lstStyle>
          <a:p>
            <a:endParaRPr lang="en-US"/>
          </a:p>
        </p:txBody>
      </p:sp>
      <p:sp>
        <p:nvSpPr>
          <p:cNvPr id="13" name="Picture Placeholder 3"/>
          <p:cNvSpPr>
            <a:spLocks noGrp="1"/>
          </p:cNvSpPr>
          <p:nvPr>
            <p:ph type="pic" sz="quarter" idx="10"/>
          </p:nvPr>
        </p:nvSpPr>
        <p:spPr>
          <a:xfrm>
            <a:off x="5110336" y="627534"/>
            <a:ext cx="3488788" cy="4207006"/>
          </a:xfrm>
          <a:prstGeom prst="rect">
            <a:avLst/>
          </a:prstGeom>
        </p:spPr>
        <p:txBody>
          <a:bodyPr/>
          <a:lstStyle>
            <a:lvl1pPr>
              <a:defRPr sz="750" b="0" i="0">
                <a:solidFill>
                  <a:schemeClr val="bg2"/>
                </a:solidFill>
                <a:latin typeface="Lato Light" charset="0"/>
                <a:ea typeface="Lato Light" charset="0"/>
                <a:cs typeface="Lato Light" charset="0"/>
              </a:defRPr>
            </a:lvl1pPr>
          </a:lstStyle>
          <a:p>
            <a:endParaRPr lang="en-US"/>
          </a:p>
        </p:txBody>
      </p:sp>
    </p:spTree>
    <p:extLst>
      <p:ext uri="{BB962C8B-B14F-4D97-AF65-F5344CB8AC3E}">
        <p14:creationId xmlns:p14="http://schemas.microsoft.com/office/powerpoint/2010/main" val="31308902"/>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preserve="1" userDrawn="1">
  <p:cSld name="New Portfolio 1">
    <p:spTree>
      <p:nvGrpSpPr>
        <p:cNvPr id="1" name=""/>
        <p:cNvGrpSpPr/>
        <p:nvPr/>
      </p:nvGrpSpPr>
      <p:grpSpPr>
        <a:xfrm>
          <a:off x="0" y="0"/>
          <a:ext cx="0" cy="0"/>
          <a:chOff x="0" y="0"/>
          <a:chExt cx="0" cy="0"/>
        </a:xfrm>
      </p:grpSpPr>
      <p:sp>
        <p:nvSpPr>
          <p:cNvPr id="19" name="Rectangle 17"/>
          <p:cNvSpPr>
            <a:spLocks/>
          </p:cNvSpPr>
          <p:nvPr userDrawn="1"/>
        </p:nvSpPr>
        <p:spPr bwMode="auto">
          <a:xfrm rot="10800000" flipH="1">
            <a:off x="1" y="4844526"/>
            <a:ext cx="7775449" cy="297628"/>
          </a:xfrm>
          <a:prstGeom prst="rect">
            <a:avLst/>
          </a:prstGeom>
          <a:solidFill>
            <a:schemeClr val="bg1">
              <a:lumMod val="95000"/>
              <a:alpha val="90000"/>
            </a:schemeClr>
          </a:solidFill>
          <a:ln>
            <a:noFill/>
          </a:ln>
        </p:spPr>
        <p:txBody>
          <a:bodyPr lIns="0" tIns="0" rIns="0" bIns="0"/>
          <a:lstStyle/>
          <a:p>
            <a:endParaRPr lang="en-US" sz="1575" u="sng"/>
          </a:p>
        </p:txBody>
      </p:sp>
      <p:grpSp>
        <p:nvGrpSpPr>
          <p:cNvPr id="20" name="Group 19"/>
          <p:cNvGrpSpPr/>
          <p:nvPr userDrawn="1"/>
        </p:nvGrpSpPr>
        <p:grpSpPr>
          <a:xfrm>
            <a:off x="605173" y="4939155"/>
            <a:ext cx="75299" cy="88468"/>
            <a:chOff x="566572" y="4914901"/>
            <a:chExt cx="123991" cy="123825"/>
          </a:xfrm>
        </p:grpSpPr>
        <p:sp>
          <p:nvSpPr>
            <p:cNvPr id="21" name="Oval 20">
              <a:hlinkClick r:id="" action="ppaction://hlinkshowjump?jump=nextslide"/>
            </p:cNvPr>
            <p:cNvSpPr>
              <a:spLocks/>
            </p:cNvSpPr>
            <p:nvPr/>
          </p:nvSpPr>
          <p:spPr bwMode="auto">
            <a:xfrm>
              <a:off x="566572" y="4914901"/>
              <a:ext cx="123991" cy="123825"/>
            </a:xfrm>
            <a:prstGeom prst="ellipse">
              <a:avLst/>
            </a:prstGeom>
            <a:noFill/>
            <a:ln w="15875" cap="flat">
              <a:solidFill>
                <a:schemeClr val="tx1">
                  <a:alpha val="30000"/>
                </a:schemeClr>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sz="1575" u="none"/>
            </a:p>
          </p:txBody>
        </p:sp>
        <p:sp>
          <p:nvSpPr>
            <p:cNvPr id="22" name="AutoShape 21">
              <a:hlinkClick r:id="" action="ppaction://hlinkshowjump?jump=nextslide"/>
            </p:cNvPr>
            <p:cNvSpPr>
              <a:spLocks/>
            </p:cNvSpPr>
            <p:nvPr/>
          </p:nvSpPr>
          <p:spPr bwMode="auto">
            <a:xfrm rot="5400000">
              <a:off x="600342" y="4955355"/>
              <a:ext cx="63104" cy="40536"/>
            </a:xfrm>
            <a:prstGeom prst="triangle">
              <a:avLst>
                <a:gd name="adj" fmla="val 50000"/>
              </a:avLst>
            </a:prstGeom>
            <a:solidFill>
              <a:schemeClr val="tx1">
                <a:alpha val="30000"/>
              </a:schemeClr>
            </a:solidFill>
            <a:ln>
              <a:noFill/>
            </a:ln>
          </p:spPr>
          <p:txBody>
            <a:bodyPr lIns="0" tIns="0" rIns="0" bIns="0"/>
            <a:lstStyle/>
            <a:p>
              <a:endParaRPr lang="en-US" sz="1575" u="none"/>
            </a:p>
          </p:txBody>
        </p:sp>
      </p:grpSp>
      <p:grpSp>
        <p:nvGrpSpPr>
          <p:cNvPr id="23" name="Group 22"/>
          <p:cNvGrpSpPr/>
          <p:nvPr userDrawn="1"/>
        </p:nvGrpSpPr>
        <p:grpSpPr>
          <a:xfrm>
            <a:off x="213792" y="4938304"/>
            <a:ext cx="75877" cy="89576"/>
            <a:chOff x="247055" y="4914306"/>
            <a:chExt cx="123991" cy="124421"/>
          </a:xfrm>
        </p:grpSpPr>
        <p:sp>
          <p:nvSpPr>
            <p:cNvPr id="24" name="Oval 23">
              <a:hlinkClick r:id="" action="ppaction://hlinkshowjump?jump=previousslide"/>
            </p:cNvPr>
            <p:cNvSpPr>
              <a:spLocks/>
            </p:cNvSpPr>
            <p:nvPr/>
          </p:nvSpPr>
          <p:spPr bwMode="auto">
            <a:xfrm rot="10800000">
              <a:off x="247055" y="4914306"/>
              <a:ext cx="123991" cy="124421"/>
            </a:xfrm>
            <a:prstGeom prst="ellipse">
              <a:avLst/>
            </a:prstGeom>
            <a:noFill/>
            <a:ln w="15875" cap="flat">
              <a:solidFill>
                <a:schemeClr val="tx1">
                  <a:alpha val="30000"/>
                </a:schemeClr>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sz="1575" u="none"/>
            </a:p>
          </p:txBody>
        </p:sp>
        <p:sp>
          <p:nvSpPr>
            <p:cNvPr id="25" name="AutoShape 24">
              <a:hlinkClick r:id="" action="ppaction://hlinkshowjump?jump=previousslide"/>
            </p:cNvPr>
            <p:cNvSpPr>
              <a:spLocks/>
            </p:cNvSpPr>
            <p:nvPr/>
          </p:nvSpPr>
          <p:spPr bwMode="auto">
            <a:xfrm rot="16200000">
              <a:off x="269001" y="4952464"/>
              <a:ext cx="63406" cy="40535"/>
            </a:xfrm>
            <a:prstGeom prst="triangle">
              <a:avLst>
                <a:gd name="adj" fmla="val 50000"/>
              </a:avLst>
            </a:prstGeom>
            <a:solidFill>
              <a:schemeClr val="tx1">
                <a:alpha val="30000"/>
              </a:schemeClr>
            </a:solidFill>
            <a:ln>
              <a:noFill/>
            </a:ln>
          </p:spPr>
          <p:txBody>
            <a:bodyPr lIns="0" tIns="0" rIns="0" bIns="0"/>
            <a:lstStyle/>
            <a:p>
              <a:endParaRPr lang="en-US" sz="1575" u="none"/>
            </a:p>
          </p:txBody>
        </p:sp>
      </p:grpSp>
      <p:sp>
        <p:nvSpPr>
          <p:cNvPr id="3" name="Slide Number Placeholder 2"/>
          <p:cNvSpPr>
            <a:spLocks noGrp="1"/>
          </p:cNvSpPr>
          <p:nvPr>
            <p:ph type="sldNum" sz="quarter" idx="11"/>
          </p:nvPr>
        </p:nvSpPr>
        <p:spPr>
          <a:xfrm>
            <a:off x="269616" y="4860098"/>
            <a:ext cx="355683" cy="193041"/>
          </a:xfrm>
          <a:prstGeom prst="rect">
            <a:avLst/>
          </a:prstGeom>
        </p:spPr>
        <p:txBody>
          <a:bodyPr/>
          <a:lstStyle>
            <a:lvl1pPr>
              <a:defRPr sz="675" b="1" i="0">
                <a:solidFill>
                  <a:schemeClr val="tx1">
                    <a:alpha val="30000"/>
                  </a:schemeClr>
                </a:solidFill>
                <a:latin typeface="Lato" charset="0"/>
                <a:ea typeface="Lato" charset="0"/>
                <a:cs typeface="Lato" charset="0"/>
              </a:defRPr>
            </a:lvl1pPr>
          </a:lstStyle>
          <a:p>
            <a:fld id="{C3929991-3F91-D343-BFF2-32848ABE790B}" type="slidenum">
              <a:rPr lang="en-US" smtClean="0"/>
              <a:pPr/>
              <a:t>‹#›</a:t>
            </a:fld>
            <a:endParaRPr lang="en-US"/>
          </a:p>
        </p:txBody>
      </p:sp>
      <p:sp>
        <p:nvSpPr>
          <p:cNvPr id="6" name="Footer Placeholder 5"/>
          <p:cNvSpPr>
            <a:spLocks noGrp="1"/>
          </p:cNvSpPr>
          <p:nvPr>
            <p:ph type="ftr" sz="quarter" idx="12"/>
          </p:nvPr>
        </p:nvSpPr>
        <p:spPr>
          <a:xfrm>
            <a:off x="2297873" y="4881348"/>
            <a:ext cx="3179704" cy="194274"/>
          </a:xfrm>
        </p:spPr>
        <p:txBody>
          <a:bodyPr/>
          <a:lstStyle/>
          <a:p>
            <a:r>
              <a:rPr lang="en-US"/>
              <a:t>FY21 Operating Budget Forum</a:t>
            </a:r>
          </a:p>
        </p:txBody>
      </p:sp>
      <p:sp>
        <p:nvSpPr>
          <p:cNvPr id="8" name="Picture Placeholder 7"/>
          <p:cNvSpPr>
            <a:spLocks noGrp="1"/>
          </p:cNvSpPr>
          <p:nvPr>
            <p:ph type="pic" sz="quarter" idx="13"/>
          </p:nvPr>
        </p:nvSpPr>
        <p:spPr>
          <a:xfrm>
            <a:off x="6995160" y="4903521"/>
            <a:ext cx="562816" cy="149192"/>
          </a:xfrm>
          <a:prstGeom prst="rect">
            <a:avLst/>
          </a:prstGeom>
        </p:spPr>
        <p:txBody>
          <a:bodyPr/>
          <a:lstStyle>
            <a:lvl1pPr>
              <a:defRPr sz="675" b="0" i="0">
                <a:latin typeface="Lato Light" charset="0"/>
                <a:ea typeface="Lato Light" charset="0"/>
                <a:cs typeface="Lato Light" charset="0"/>
              </a:defRPr>
            </a:lvl1pPr>
          </a:lstStyle>
          <a:p>
            <a:endParaRPr lang="en-US"/>
          </a:p>
        </p:txBody>
      </p:sp>
      <p:sp>
        <p:nvSpPr>
          <p:cNvPr id="13" name="Picture Placeholder 3"/>
          <p:cNvSpPr>
            <a:spLocks noGrp="1"/>
          </p:cNvSpPr>
          <p:nvPr>
            <p:ph type="pic" sz="quarter" idx="10"/>
          </p:nvPr>
        </p:nvSpPr>
        <p:spPr>
          <a:xfrm>
            <a:off x="771338" y="872880"/>
            <a:ext cx="5183454" cy="3403847"/>
          </a:xfrm>
          <a:prstGeom prst="rect">
            <a:avLst/>
          </a:prstGeom>
        </p:spPr>
        <p:txBody>
          <a:bodyPr/>
          <a:lstStyle>
            <a:lvl1pPr>
              <a:defRPr sz="750" b="0" i="0">
                <a:solidFill>
                  <a:schemeClr val="bg2"/>
                </a:solidFill>
                <a:latin typeface="Lato Light" charset="0"/>
                <a:ea typeface="Lato Light" charset="0"/>
                <a:cs typeface="Lato Light" charset="0"/>
              </a:defRPr>
            </a:lvl1pPr>
          </a:lstStyle>
          <a:p>
            <a:endParaRPr lang="en-US"/>
          </a:p>
        </p:txBody>
      </p:sp>
    </p:spTree>
    <p:extLst>
      <p:ext uri="{BB962C8B-B14F-4D97-AF65-F5344CB8AC3E}">
        <p14:creationId xmlns:p14="http://schemas.microsoft.com/office/powerpoint/2010/main" val="231602422"/>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preserve="1" userDrawn="1">
  <p:cSld name="New Portfolio 2">
    <p:spTree>
      <p:nvGrpSpPr>
        <p:cNvPr id="1" name=""/>
        <p:cNvGrpSpPr/>
        <p:nvPr/>
      </p:nvGrpSpPr>
      <p:grpSpPr>
        <a:xfrm>
          <a:off x="0" y="0"/>
          <a:ext cx="0" cy="0"/>
          <a:chOff x="0" y="0"/>
          <a:chExt cx="0" cy="0"/>
        </a:xfrm>
      </p:grpSpPr>
      <p:sp>
        <p:nvSpPr>
          <p:cNvPr id="19" name="Rectangle 17"/>
          <p:cNvSpPr>
            <a:spLocks/>
          </p:cNvSpPr>
          <p:nvPr userDrawn="1"/>
        </p:nvSpPr>
        <p:spPr bwMode="auto">
          <a:xfrm rot="10800000" flipH="1">
            <a:off x="1" y="4844526"/>
            <a:ext cx="7775449" cy="297628"/>
          </a:xfrm>
          <a:prstGeom prst="rect">
            <a:avLst/>
          </a:prstGeom>
          <a:solidFill>
            <a:schemeClr val="bg1">
              <a:lumMod val="95000"/>
              <a:alpha val="90000"/>
            </a:schemeClr>
          </a:solidFill>
          <a:ln>
            <a:noFill/>
          </a:ln>
        </p:spPr>
        <p:txBody>
          <a:bodyPr lIns="0" tIns="0" rIns="0" bIns="0"/>
          <a:lstStyle/>
          <a:p>
            <a:endParaRPr lang="en-US" sz="1575" u="sng"/>
          </a:p>
        </p:txBody>
      </p:sp>
      <p:grpSp>
        <p:nvGrpSpPr>
          <p:cNvPr id="20" name="Group 19"/>
          <p:cNvGrpSpPr/>
          <p:nvPr userDrawn="1"/>
        </p:nvGrpSpPr>
        <p:grpSpPr>
          <a:xfrm>
            <a:off x="605173" y="4939155"/>
            <a:ext cx="75299" cy="88468"/>
            <a:chOff x="566572" y="4914901"/>
            <a:chExt cx="123991" cy="123825"/>
          </a:xfrm>
        </p:grpSpPr>
        <p:sp>
          <p:nvSpPr>
            <p:cNvPr id="21" name="Oval 20">
              <a:hlinkClick r:id="" action="ppaction://hlinkshowjump?jump=nextslide"/>
            </p:cNvPr>
            <p:cNvSpPr>
              <a:spLocks/>
            </p:cNvSpPr>
            <p:nvPr/>
          </p:nvSpPr>
          <p:spPr bwMode="auto">
            <a:xfrm>
              <a:off x="566572" y="4914901"/>
              <a:ext cx="123991" cy="123825"/>
            </a:xfrm>
            <a:prstGeom prst="ellipse">
              <a:avLst/>
            </a:prstGeom>
            <a:noFill/>
            <a:ln w="15875" cap="flat">
              <a:solidFill>
                <a:schemeClr val="tx1">
                  <a:alpha val="30000"/>
                </a:schemeClr>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sz="1575" u="none"/>
            </a:p>
          </p:txBody>
        </p:sp>
        <p:sp>
          <p:nvSpPr>
            <p:cNvPr id="22" name="AutoShape 21">
              <a:hlinkClick r:id="" action="ppaction://hlinkshowjump?jump=nextslide"/>
            </p:cNvPr>
            <p:cNvSpPr>
              <a:spLocks/>
            </p:cNvSpPr>
            <p:nvPr/>
          </p:nvSpPr>
          <p:spPr bwMode="auto">
            <a:xfrm rot="5400000">
              <a:off x="600342" y="4955355"/>
              <a:ext cx="63104" cy="40536"/>
            </a:xfrm>
            <a:prstGeom prst="triangle">
              <a:avLst>
                <a:gd name="adj" fmla="val 50000"/>
              </a:avLst>
            </a:prstGeom>
            <a:solidFill>
              <a:schemeClr val="tx1">
                <a:alpha val="30000"/>
              </a:schemeClr>
            </a:solidFill>
            <a:ln>
              <a:noFill/>
            </a:ln>
          </p:spPr>
          <p:txBody>
            <a:bodyPr lIns="0" tIns="0" rIns="0" bIns="0"/>
            <a:lstStyle/>
            <a:p>
              <a:endParaRPr lang="en-US" sz="1575" u="none"/>
            </a:p>
          </p:txBody>
        </p:sp>
      </p:grpSp>
      <p:grpSp>
        <p:nvGrpSpPr>
          <p:cNvPr id="23" name="Group 22"/>
          <p:cNvGrpSpPr/>
          <p:nvPr userDrawn="1"/>
        </p:nvGrpSpPr>
        <p:grpSpPr>
          <a:xfrm>
            <a:off x="213792" y="4938304"/>
            <a:ext cx="75877" cy="89576"/>
            <a:chOff x="247055" y="4914306"/>
            <a:chExt cx="123991" cy="124421"/>
          </a:xfrm>
        </p:grpSpPr>
        <p:sp>
          <p:nvSpPr>
            <p:cNvPr id="24" name="Oval 23">
              <a:hlinkClick r:id="" action="ppaction://hlinkshowjump?jump=previousslide"/>
            </p:cNvPr>
            <p:cNvSpPr>
              <a:spLocks/>
            </p:cNvSpPr>
            <p:nvPr/>
          </p:nvSpPr>
          <p:spPr bwMode="auto">
            <a:xfrm rot="10800000">
              <a:off x="247055" y="4914306"/>
              <a:ext cx="123991" cy="124421"/>
            </a:xfrm>
            <a:prstGeom prst="ellipse">
              <a:avLst/>
            </a:prstGeom>
            <a:noFill/>
            <a:ln w="15875" cap="flat">
              <a:solidFill>
                <a:schemeClr val="tx1">
                  <a:alpha val="30000"/>
                </a:schemeClr>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sz="1575" u="none"/>
            </a:p>
          </p:txBody>
        </p:sp>
        <p:sp>
          <p:nvSpPr>
            <p:cNvPr id="25" name="AutoShape 24">
              <a:hlinkClick r:id="" action="ppaction://hlinkshowjump?jump=previousslide"/>
            </p:cNvPr>
            <p:cNvSpPr>
              <a:spLocks/>
            </p:cNvSpPr>
            <p:nvPr/>
          </p:nvSpPr>
          <p:spPr bwMode="auto">
            <a:xfrm rot="16200000">
              <a:off x="269001" y="4952464"/>
              <a:ext cx="63406" cy="40535"/>
            </a:xfrm>
            <a:prstGeom prst="triangle">
              <a:avLst>
                <a:gd name="adj" fmla="val 50000"/>
              </a:avLst>
            </a:prstGeom>
            <a:solidFill>
              <a:schemeClr val="tx1">
                <a:alpha val="30000"/>
              </a:schemeClr>
            </a:solidFill>
            <a:ln>
              <a:noFill/>
            </a:ln>
          </p:spPr>
          <p:txBody>
            <a:bodyPr lIns="0" tIns="0" rIns="0" bIns="0"/>
            <a:lstStyle/>
            <a:p>
              <a:endParaRPr lang="en-US" sz="1575" u="none"/>
            </a:p>
          </p:txBody>
        </p:sp>
      </p:grpSp>
      <p:sp>
        <p:nvSpPr>
          <p:cNvPr id="3" name="Slide Number Placeholder 2"/>
          <p:cNvSpPr>
            <a:spLocks noGrp="1"/>
          </p:cNvSpPr>
          <p:nvPr>
            <p:ph type="sldNum" sz="quarter" idx="11"/>
          </p:nvPr>
        </p:nvSpPr>
        <p:spPr>
          <a:xfrm>
            <a:off x="269616" y="4860098"/>
            <a:ext cx="355683" cy="193041"/>
          </a:xfrm>
          <a:prstGeom prst="rect">
            <a:avLst/>
          </a:prstGeom>
        </p:spPr>
        <p:txBody>
          <a:bodyPr/>
          <a:lstStyle>
            <a:lvl1pPr>
              <a:defRPr sz="675" b="1" i="0">
                <a:solidFill>
                  <a:schemeClr val="tx1">
                    <a:alpha val="30000"/>
                  </a:schemeClr>
                </a:solidFill>
                <a:latin typeface="Lato" charset="0"/>
                <a:ea typeface="Lato" charset="0"/>
                <a:cs typeface="Lato" charset="0"/>
              </a:defRPr>
            </a:lvl1pPr>
          </a:lstStyle>
          <a:p>
            <a:fld id="{C3929991-3F91-D343-BFF2-32848ABE790B}" type="slidenum">
              <a:rPr lang="en-US" smtClean="0"/>
              <a:pPr/>
              <a:t>‹#›</a:t>
            </a:fld>
            <a:endParaRPr lang="en-US"/>
          </a:p>
        </p:txBody>
      </p:sp>
      <p:sp>
        <p:nvSpPr>
          <p:cNvPr id="6" name="Footer Placeholder 5"/>
          <p:cNvSpPr>
            <a:spLocks noGrp="1"/>
          </p:cNvSpPr>
          <p:nvPr>
            <p:ph type="ftr" sz="quarter" idx="12"/>
          </p:nvPr>
        </p:nvSpPr>
        <p:spPr>
          <a:xfrm>
            <a:off x="2297873" y="4881348"/>
            <a:ext cx="3179704" cy="194274"/>
          </a:xfrm>
        </p:spPr>
        <p:txBody>
          <a:bodyPr/>
          <a:lstStyle/>
          <a:p>
            <a:r>
              <a:rPr lang="en-US"/>
              <a:t>FY21 Operating Budget Forum</a:t>
            </a:r>
          </a:p>
        </p:txBody>
      </p:sp>
      <p:sp>
        <p:nvSpPr>
          <p:cNvPr id="8" name="Picture Placeholder 7"/>
          <p:cNvSpPr>
            <a:spLocks noGrp="1"/>
          </p:cNvSpPr>
          <p:nvPr>
            <p:ph type="pic" sz="quarter" idx="13"/>
          </p:nvPr>
        </p:nvSpPr>
        <p:spPr>
          <a:xfrm>
            <a:off x="6995160" y="4903521"/>
            <a:ext cx="562816" cy="149192"/>
          </a:xfrm>
          <a:prstGeom prst="rect">
            <a:avLst/>
          </a:prstGeom>
        </p:spPr>
        <p:txBody>
          <a:bodyPr/>
          <a:lstStyle>
            <a:lvl1pPr>
              <a:defRPr sz="675" b="0" i="0">
                <a:latin typeface="Lato Light" charset="0"/>
                <a:ea typeface="Lato Light" charset="0"/>
                <a:cs typeface="Lato Light" charset="0"/>
              </a:defRPr>
            </a:lvl1pPr>
          </a:lstStyle>
          <a:p>
            <a:endParaRPr lang="en-US"/>
          </a:p>
        </p:txBody>
      </p:sp>
      <p:sp>
        <p:nvSpPr>
          <p:cNvPr id="13" name="Picture Placeholder 3"/>
          <p:cNvSpPr>
            <a:spLocks noGrp="1"/>
          </p:cNvSpPr>
          <p:nvPr>
            <p:ph type="pic" sz="quarter" idx="10"/>
          </p:nvPr>
        </p:nvSpPr>
        <p:spPr>
          <a:xfrm>
            <a:off x="3146912" y="872880"/>
            <a:ext cx="3829527" cy="3386583"/>
          </a:xfrm>
          <a:prstGeom prst="rect">
            <a:avLst/>
          </a:prstGeom>
        </p:spPr>
        <p:txBody>
          <a:bodyPr/>
          <a:lstStyle>
            <a:lvl1pPr>
              <a:defRPr sz="750" b="0" i="0">
                <a:solidFill>
                  <a:schemeClr val="bg2"/>
                </a:solidFill>
                <a:latin typeface="Lato Light" charset="0"/>
                <a:ea typeface="Lato Light" charset="0"/>
                <a:cs typeface="Lato Light" charset="0"/>
              </a:defRPr>
            </a:lvl1pPr>
          </a:lstStyle>
          <a:p>
            <a:endParaRPr lang="en-US"/>
          </a:p>
        </p:txBody>
      </p:sp>
    </p:spTree>
    <p:extLst>
      <p:ext uri="{BB962C8B-B14F-4D97-AF65-F5344CB8AC3E}">
        <p14:creationId xmlns:p14="http://schemas.microsoft.com/office/powerpoint/2010/main" val="1472576335"/>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preserve="1" userDrawn="1">
  <p:cSld name="New Portfolio 3">
    <p:spTree>
      <p:nvGrpSpPr>
        <p:cNvPr id="1" name=""/>
        <p:cNvGrpSpPr/>
        <p:nvPr/>
      </p:nvGrpSpPr>
      <p:grpSpPr>
        <a:xfrm>
          <a:off x="0" y="0"/>
          <a:ext cx="0" cy="0"/>
          <a:chOff x="0" y="0"/>
          <a:chExt cx="0" cy="0"/>
        </a:xfrm>
      </p:grpSpPr>
      <p:sp>
        <p:nvSpPr>
          <p:cNvPr id="19" name="Rectangle 17"/>
          <p:cNvSpPr>
            <a:spLocks/>
          </p:cNvSpPr>
          <p:nvPr userDrawn="1"/>
        </p:nvSpPr>
        <p:spPr bwMode="auto">
          <a:xfrm rot="10800000" flipH="1">
            <a:off x="1" y="4844526"/>
            <a:ext cx="7775449" cy="297628"/>
          </a:xfrm>
          <a:prstGeom prst="rect">
            <a:avLst/>
          </a:prstGeom>
          <a:solidFill>
            <a:schemeClr val="bg1">
              <a:lumMod val="95000"/>
              <a:alpha val="90000"/>
            </a:schemeClr>
          </a:solidFill>
          <a:ln>
            <a:noFill/>
          </a:ln>
        </p:spPr>
        <p:txBody>
          <a:bodyPr lIns="0" tIns="0" rIns="0" bIns="0"/>
          <a:lstStyle/>
          <a:p>
            <a:endParaRPr lang="en-US" sz="1575" u="sng"/>
          </a:p>
        </p:txBody>
      </p:sp>
      <p:grpSp>
        <p:nvGrpSpPr>
          <p:cNvPr id="20" name="Group 19"/>
          <p:cNvGrpSpPr/>
          <p:nvPr userDrawn="1"/>
        </p:nvGrpSpPr>
        <p:grpSpPr>
          <a:xfrm>
            <a:off x="605173" y="4939155"/>
            <a:ext cx="75299" cy="88468"/>
            <a:chOff x="566572" y="4914901"/>
            <a:chExt cx="123991" cy="123825"/>
          </a:xfrm>
        </p:grpSpPr>
        <p:sp>
          <p:nvSpPr>
            <p:cNvPr id="21" name="Oval 20">
              <a:hlinkClick r:id="" action="ppaction://hlinkshowjump?jump=nextslide"/>
            </p:cNvPr>
            <p:cNvSpPr>
              <a:spLocks/>
            </p:cNvSpPr>
            <p:nvPr/>
          </p:nvSpPr>
          <p:spPr bwMode="auto">
            <a:xfrm>
              <a:off x="566572" y="4914901"/>
              <a:ext cx="123991" cy="123825"/>
            </a:xfrm>
            <a:prstGeom prst="ellipse">
              <a:avLst/>
            </a:prstGeom>
            <a:noFill/>
            <a:ln w="15875" cap="flat">
              <a:solidFill>
                <a:schemeClr val="tx1">
                  <a:alpha val="30000"/>
                </a:schemeClr>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sz="1575" u="none"/>
            </a:p>
          </p:txBody>
        </p:sp>
        <p:sp>
          <p:nvSpPr>
            <p:cNvPr id="22" name="AutoShape 21">
              <a:hlinkClick r:id="" action="ppaction://hlinkshowjump?jump=nextslide"/>
            </p:cNvPr>
            <p:cNvSpPr>
              <a:spLocks/>
            </p:cNvSpPr>
            <p:nvPr/>
          </p:nvSpPr>
          <p:spPr bwMode="auto">
            <a:xfrm rot="5400000">
              <a:off x="600342" y="4955355"/>
              <a:ext cx="63104" cy="40536"/>
            </a:xfrm>
            <a:prstGeom prst="triangle">
              <a:avLst>
                <a:gd name="adj" fmla="val 50000"/>
              </a:avLst>
            </a:prstGeom>
            <a:solidFill>
              <a:schemeClr val="tx1">
                <a:alpha val="30000"/>
              </a:schemeClr>
            </a:solidFill>
            <a:ln>
              <a:noFill/>
            </a:ln>
          </p:spPr>
          <p:txBody>
            <a:bodyPr lIns="0" tIns="0" rIns="0" bIns="0"/>
            <a:lstStyle/>
            <a:p>
              <a:endParaRPr lang="en-US" sz="1575" u="none"/>
            </a:p>
          </p:txBody>
        </p:sp>
      </p:grpSp>
      <p:grpSp>
        <p:nvGrpSpPr>
          <p:cNvPr id="23" name="Group 22"/>
          <p:cNvGrpSpPr/>
          <p:nvPr userDrawn="1"/>
        </p:nvGrpSpPr>
        <p:grpSpPr>
          <a:xfrm>
            <a:off x="213792" y="4938304"/>
            <a:ext cx="75877" cy="89576"/>
            <a:chOff x="247055" y="4914306"/>
            <a:chExt cx="123991" cy="124421"/>
          </a:xfrm>
        </p:grpSpPr>
        <p:sp>
          <p:nvSpPr>
            <p:cNvPr id="24" name="Oval 23">
              <a:hlinkClick r:id="" action="ppaction://hlinkshowjump?jump=previousslide"/>
            </p:cNvPr>
            <p:cNvSpPr>
              <a:spLocks/>
            </p:cNvSpPr>
            <p:nvPr/>
          </p:nvSpPr>
          <p:spPr bwMode="auto">
            <a:xfrm rot="10800000">
              <a:off x="247055" y="4914306"/>
              <a:ext cx="123991" cy="124421"/>
            </a:xfrm>
            <a:prstGeom prst="ellipse">
              <a:avLst/>
            </a:prstGeom>
            <a:noFill/>
            <a:ln w="15875" cap="flat">
              <a:solidFill>
                <a:schemeClr val="tx1">
                  <a:alpha val="30000"/>
                </a:schemeClr>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sz="1575" u="none"/>
            </a:p>
          </p:txBody>
        </p:sp>
        <p:sp>
          <p:nvSpPr>
            <p:cNvPr id="25" name="AutoShape 24">
              <a:hlinkClick r:id="" action="ppaction://hlinkshowjump?jump=previousslide"/>
            </p:cNvPr>
            <p:cNvSpPr>
              <a:spLocks/>
            </p:cNvSpPr>
            <p:nvPr/>
          </p:nvSpPr>
          <p:spPr bwMode="auto">
            <a:xfrm rot="16200000">
              <a:off x="269001" y="4952464"/>
              <a:ext cx="63406" cy="40535"/>
            </a:xfrm>
            <a:prstGeom prst="triangle">
              <a:avLst>
                <a:gd name="adj" fmla="val 50000"/>
              </a:avLst>
            </a:prstGeom>
            <a:solidFill>
              <a:schemeClr val="tx1">
                <a:alpha val="30000"/>
              </a:schemeClr>
            </a:solidFill>
            <a:ln>
              <a:noFill/>
            </a:ln>
          </p:spPr>
          <p:txBody>
            <a:bodyPr lIns="0" tIns="0" rIns="0" bIns="0"/>
            <a:lstStyle/>
            <a:p>
              <a:endParaRPr lang="en-US" sz="1575" u="none"/>
            </a:p>
          </p:txBody>
        </p:sp>
      </p:grpSp>
      <p:sp>
        <p:nvSpPr>
          <p:cNvPr id="3" name="Slide Number Placeholder 2"/>
          <p:cNvSpPr>
            <a:spLocks noGrp="1"/>
          </p:cNvSpPr>
          <p:nvPr>
            <p:ph type="sldNum" sz="quarter" idx="11"/>
          </p:nvPr>
        </p:nvSpPr>
        <p:spPr>
          <a:xfrm>
            <a:off x="269616" y="4860098"/>
            <a:ext cx="355683" cy="193041"/>
          </a:xfrm>
          <a:prstGeom prst="rect">
            <a:avLst/>
          </a:prstGeom>
        </p:spPr>
        <p:txBody>
          <a:bodyPr/>
          <a:lstStyle>
            <a:lvl1pPr>
              <a:defRPr sz="675" b="1" i="0">
                <a:solidFill>
                  <a:schemeClr val="tx1">
                    <a:alpha val="30000"/>
                  </a:schemeClr>
                </a:solidFill>
                <a:latin typeface="Lato" charset="0"/>
                <a:ea typeface="Lato" charset="0"/>
                <a:cs typeface="Lato" charset="0"/>
              </a:defRPr>
            </a:lvl1pPr>
          </a:lstStyle>
          <a:p>
            <a:fld id="{C3929991-3F91-D343-BFF2-32848ABE790B}" type="slidenum">
              <a:rPr lang="en-US" smtClean="0"/>
              <a:pPr/>
              <a:t>‹#›</a:t>
            </a:fld>
            <a:endParaRPr lang="en-US"/>
          </a:p>
        </p:txBody>
      </p:sp>
      <p:sp>
        <p:nvSpPr>
          <p:cNvPr id="6" name="Footer Placeholder 5"/>
          <p:cNvSpPr>
            <a:spLocks noGrp="1"/>
          </p:cNvSpPr>
          <p:nvPr>
            <p:ph type="ftr" sz="quarter" idx="12"/>
          </p:nvPr>
        </p:nvSpPr>
        <p:spPr>
          <a:xfrm>
            <a:off x="2297873" y="4881348"/>
            <a:ext cx="3179704" cy="194274"/>
          </a:xfrm>
        </p:spPr>
        <p:txBody>
          <a:bodyPr/>
          <a:lstStyle/>
          <a:p>
            <a:r>
              <a:rPr lang="en-US"/>
              <a:t>FY21 Operating Budget Forum</a:t>
            </a:r>
          </a:p>
        </p:txBody>
      </p:sp>
      <p:sp>
        <p:nvSpPr>
          <p:cNvPr id="8" name="Picture Placeholder 7"/>
          <p:cNvSpPr>
            <a:spLocks noGrp="1"/>
          </p:cNvSpPr>
          <p:nvPr>
            <p:ph type="pic" sz="quarter" idx="13"/>
          </p:nvPr>
        </p:nvSpPr>
        <p:spPr>
          <a:xfrm>
            <a:off x="6995160" y="4903521"/>
            <a:ext cx="562816" cy="149192"/>
          </a:xfrm>
          <a:prstGeom prst="rect">
            <a:avLst/>
          </a:prstGeom>
        </p:spPr>
        <p:txBody>
          <a:bodyPr/>
          <a:lstStyle>
            <a:lvl1pPr>
              <a:defRPr sz="675" b="0" i="0">
                <a:latin typeface="Lato Light" charset="0"/>
                <a:ea typeface="Lato Light" charset="0"/>
                <a:cs typeface="Lato Light" charset="0"/>
              </a:defRPr>
            </a:lvl1pPr>
          </a:lstStyle>
          <a:p>
            <a:endParaRPr lang="en-US"/>
          </a:p>
        </p:txBody>
      </p:sp>
      <p:sp>
        <p:nvSpPr>
          <p:cNvPr id="13" name="Picture Placeholder 3"/>
          <p:cNvSpPr>
            <a:spLocks noGrp="1"/>
          </p:cNvSpPr>
          <p:nvPr>
            <p:ph type="pic" sz="quarter" idx="10"/>
          </p:nvPr>
        </p:nvSpPr>
        <p:spPr>
          <a:xfrm>
            <a:off x="529575" y="537264"/>
            <a:ext cx="2362013" cy="2037396"/>
          </a:xfrm>
          <a:prstGeom prst="rect">
            <a:avLst/>
          </a:prstGeom>
        </p:spPr>
        <p:txBody>
          <a:bodyPr/>
          <a:lstStyle>
            <a:lvl1pPr>
              <a:defRPr sz="750" b="0" i="0">
                <a:solidFill>
                  <a:schemeClr val="bg2"/>
                </a:solidFill>
                <a:latin typeface="Lato Light" charset="0"/>
                <a:ea typeface="Lato Light" charset="0"/>
                <a:cs typeface="Lato Light" charset="0"/>
              </a:defRPr>
            </a:lvl1pPr>
          </a:lstStyle>
          <a:p>
            <a:endParaRPr lang="en-US"/>
          </a:p>
        </p:txBody>
      </p:sp>
      <p:sp>
        <p:nvSpPr>
          <p:cNvPr id="26" name="Picture Placeholder 3"/>
          <p:cNvSpPr>
            <a:spLocks noGrp="1"/>
          </p:cNvSpPr>
          <p:nvPr>
            <p:ph type="pic" sz="quarter" idx="14"/>
          </p:nvPr>
        </p:nvSpPr>
        <p:spPr>
          <a:xfrm>
            <a:off x="529575" y="2580248"/>
            <a:ext cx="2362013" cy="2037396"/>
          </a:xfrm>
          <a:prstGeom prst="rect">
            <a:avLst/>
          </a:prstGeom>
        </p:spPr>
        <p:txBody>
          <a:bodyPr/>
          <a:lstStyle>
            <a:lvl1pPr>
              <a:defRPr sz="750" b="0" i="0">
                <a:solidFill>
                  <a:schemeClr val="bg2"/>
                </a:solidFill>
                <a:latin typeface="Lato Light" charset="0"/>
                <a:ea typeface="Lato Light" charset="0"/>
                <a:cs typeface="Lato Light" charset="0"/>
              </a:defRPr>
            </a:lvl1pPr>
          </a:lstStyle>
          <a:p>
            <a:endParaRPr lang="en-US"/>
          </a:p>
        </p:txBody>
      </p:sp>
      <p:sp>
        <p:nvSpPr>
          <p:cNvPr id="27" name="Picture Placeholder 3"/>
          <p:cNvSpPr>
            <a:spLocks noGrp="1"/>
          </p:cNvSpPr>
          <p:nvPr>
            <p:ph type="pic" sz="quarter" idx="15"/>
          </p:nvPr>
        </p:nvSpPr>
        <p:spPr>
          <a:xfrm>
            <a:off x="2889304" y="537264"/>
            <a:ext cx="2362013" cy="2037396"/>
          </a:xfrm>
          <a:prstGeom prst="rect">
            <a:avLst/>
          </a:prstGeom>
        </p:spPr>
        <p:txBody>
          <a:bodyPr/>
          <a:lstStyle>
            <a:lvl1pPr>
              <a:defRPr sz="750" b="0" i="0">
                <a:solidFill>
                  <a:schemeClr val="bg2"/>
                </a:solidFill>
                <a:latin typeface="Lato Light" charset="0"/>
                <a:ea typeface="Lato Light" charset="0"/>
                <a:cs typeface="Lato Light" charset="0"/>
              </a:defRPr>
            </a:lvl1pPr>
          </a:lstStyle>
          <a:p>
            <a:endParaRPr lang="en-US"/>
          </a:p>
        </p:txBody>
      </p:sp>
      <p:sp>
        <p:nvSpPr>
          <p:cNvPr id="28" name="Picture Placeholder 3"/>
          <p:cNvSpPr>
            <a:spLocks noGrp="1"/>
          </p:cNvSpPr>
          <p:nvPr>
            <p:ph type="pic" sz="quarter" idx="16"/>
          </p:nvPr>
        </p:nvSpPr>
        <p:spPr>
          <a:xfrm>
            <a:off x="2889304" y="2580248"/>
            <a:ext cx="2362013" cy="2037396"/>
          </a:xfrm>
          <a:prstGeom prst="rect">
            <a:avLst/>
          </a:prstGeom>
        </p:spPr>
        <p:txBody>
          <a:bodyPr/>
          <a:lstStyle>
            <a:lvl1pPr>
              <a:defRPr sz="750" b="0" i="0">
                <a:solidFill>
                  <a:schemeClr val="bg2"/>
                </a:solidFill>
                <a:latin typeface="Lato Light" charset="0"/>
                <a:ea typeface="Lato Light" charset="0"/>
                <a:cs typeface="Lato Light" charset="0"/>
              </a:defRPr>
            </a:lvl1pPr>
          </a:lstStyle>
          <a:p>
            <a:endParaRPr lang="en-US"/>
          </a:p>
        </p:txBody>
      </p:sp>
      <p:sp>
        <p:nvSpPr>
          <p:cNvPr id="29" name="Picture Placeholder 3"/>
          <p:cNvSpPr>
            <a:spLocks noGrp="1"/>
          </p:cNvSpPr>
          <p:nvPr>
            <p:ph type="pic" sz="quarter" idx="17"/>
          </p:nvPr>
        </p:nvSpPr>
        <p:spPr>
          <a:xfrm>
            <a:off x="5249032" y="537264"/>
            <a:ext cx="1984201" cy="4084164"/>
          </a:xfrm>
          <a:prstGeom prst="rect">
            <a:avLst/>
          </a:prstGeom>
        </p:spPr>
        <p:txBody>
          <a:bodyPr/>
          <a:lstStyle>
            <a:lvl1pPr>
              <a:defRPr sz="750" b="0" i="0">
                <a:solidFill>
                  <a:schemeClr val="bg2"/>
                </a:solidFill>
                <a:latin typeface="Lato Light" charset="0"/>
                <a:ea typeface="Lato Light" charset="0"/>
                <a:cs typeface="Lato Light" charset="0"/>
              </a:defRPr>
            </a:lvl1pPr>
          </a:lstStyle>
          <a:p>
            <a:endParaRPr lang="en-US"/>
          </a:p>
        </p:txBody>
      </p:sp>
    </p:spTree>
    <p:extLst>
      <p:ext uri="{BB962C8B-B14F-4D97-AF65-F5344CB8AC3E}">
        <p14:creationId xmlns:p14="http://schemas.microsoft.com/office/powerpoint/2010/main" val="716334471"/>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preserve="1" userDrawn="1">
  <p:cSld name="New Portfolio 4">
    <p:spTree>
      <p:nvGrpSpPr>
        <p:cNvPr id="1" name=""/>
        <p:cNvGrpSpPr/>
        <p:nvPr/>
      </p:nvGrpSpPr>
      <p:grpSpPr>
        <a:xfrm>
          <a:off x="0" y="0"/>
          <a:ext cx="0" cy="0"/>
          <a:chOff x="0" y="0"/>
          <a:chExt cx="0" cy="0"/>
        </a:xfrm>
      </p:grpSpPr>
      <p:sp>
        <p:nvSpPr>
          <p:cNvPr id="19" name="Rectangle 17"/>
          <p:cNvSpPr>
            <a:spLocks/>
          </p:cNvSpPr>
          <p:nvPr userDrawn="1"/>
        </p:nvSpPr>
        <p:spPr bwMode="auto">
          <a:xfrm rot="10800000" flipH="1">
            <a:off x="1" y="4844526"/>
            <a:ext cx="7775449" cy="297628"/>
          </a:xfrm>
          <a:prstGeom prst="rect">
            <a:avLst/>
          </a:prstGeom>
          <a:solidFill>
            <a:schemeClr val="bg1">
              <a:lumMod val="95000"/>
              <a:alpha val="90000"/>
            </a:schemeClr>
          </a:solidFill>
          <a:ln>
            <a:noFill/>
          </a:ln>
        </p:spPr>
        <p:txBody>
          <a:bodyPr lIns="0" tIns="0" rIns="0" bIns="0"/>
          <a:lstStyle/>
          <a:p>
            <a:endParaRPr lang="en-US" sz="1575" u="sng"/>
          </a:p>
        </p:txBody>
      </p:sp>
      <p:grpSp>
        <p:nvGrpSpPr>
          <p:cNvPr id="20" name="Group 19"/>
          <p:cNvGrpSpPr/>
          <p:nvPr userDrawn="1"/>
        </p:nvGrpSpPr>
        <p:grpSpPr>
          <a:xfrm>
            <a:off x="605173" y="4939155"/>
            <a:ext cx="75299" cy="88468"/>
            <a:chOff x="566572" y="4914901"/>
            <a:chExt cx="123991" cy="123825"/>
          </a:xfrm>
        </p:grpSpPr>
        <p:sp>
          <p:nvSpPr>
            <p:cNvPr id="21" name="Oval 20">
              <a:hlinkClick r:id="" action="ppaction://hlinkshowjump?jump=nextslide"/>
            </p:cNvPr>
            <p:cNvSpPr>
              <a:spLocks/>
            </p:cNvSpPr>
            <p:nvPr/>
          </p:nvSpPr>
          <p:spPr bwMode="auto">
            <a:xfrm>
              <a:off x="566572" y="4914901"/>
              <a:ext cx="123991" cy="123825"/>
            </a:xfrm>
            <a:prstGeom prst="ellipse">
              <a:avLst/>
            </a:prstGeom>
            <a:noFill/>
            <a:ln w="15875" cap="flat">
              <a:solidFill>
                <a:schemeClr val="tx1">
                  <a:alpha val="30000"/>
                </a:schemeClr>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sz="1575" u="none"/>
            </a:p>
          </p:txBody>
        </p:sp>
        <p:sp>
          <p:nvSpPr>
            <p:cNvPr id="22" name="AutoShape 21">
              <a:hlinkClick r:id="" action="ppaction://hlinkshowjump?jump=nextslide"/>
            </p:cNvPr>
            <p:cNvSpPr>
              <a:spLocks/>
            </p:cNvSpPr>
            <p:nvPr/>
          </p:nvSpPr>
          <p:spPr bwMode="auto">
            <a:xfrm rot="5400000">
              <a:off x="600342" y="4955355"/>
              <a:ext cx="63104" cy="40536"/>
            </a:xfrm>
            <a:prstGeom prst="triangle">
              <a:avLst>
                <a:gd name="adj" fmla="val 50000"/>
              </a:avLst>
            </a:prstGeom>
            <a:solidFill>
              <a:schemeClr val="tx1">
                <a:alpha val="30000"/>
              </a:schemeClr>
            </a:solidFill>
            <a:ln>
              <a:noFill/>
            </a:ln>
          </p:spPr>
          <p:txBody>
            <a:bodyPr lIns="0" tIns="0" rIns="0" bIns="0"/>
            <a:lstStyle/>
            <a:p>
              <a:endParaRPr lang="en-US" sz="1575" u="none"/>
            </a:p>
          </p:txBody>
        </p:sp>
      </p:grpSp>
      <p:grpSp>
        <p:nvGrpSpPr>
          <p:cNvPr id="23" name="Group 22"/>
          <p:cNvGrpSpPr/>
          <p:nvPr userDrawn="1"/>
        </p:nvGrpSpPr>
        <p:grpSpPr>
          <a:xfrm>
            <a:off x="213792" y="4938304"/>
            <a:ext cx="75877" cy="89576"/>
            <a:chOff x="247055" y="4914306"/>
            <a:chExt cx="123991" cy="124421"/>
          </a:xfrm>
        </p:grpSpPr>
        <p:sp>
          <p:nvSpPr>
            <p:cNvPr id="24" name="Oval 23">
              <a:hlinkClick r:id="" action="ppaction://hlinkshowjump?jump=previousslide"/>
            </p:cNvPr>
            <p:cNvSpPr>
              <a:spLocks/>
            </p:cNvSpPr>
            <p:nvPr/>
          </p:nvSpPr>
          <p:spPr bwMode="auto">
            <a:xfrm rot="10800000">
              <a:off x="247055" y="4914306"/>
              <a:ext cx="123991" cy="124421"/>
            </a:xfrm>
            <a:prstGeom prst="ellipse">
              <a:avLst/>
            </a:prstGeom>
            <a:noFill/>
            <a:ln w="15875" cap="flat">
              <a:solidFill>
                <a:schemeClr val="tx1">
                  <a:alpha val="30000"/>
                </a:schemeClr>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sz="1575" u="none"/>
            </a:p>
          </p:txBody>
        </p:sp>
        <p:sp>
          <p:nvSpPr>
            <p:cNvPr id="25" name="AutoShape 24">
              <a:hlinkClick r:id="" action="ppaction://hlinkshowjump?jump=previousslide"/>
            </p:cNvPr>
            <p:cNvSpPr>
              <a:spLocks/>
            </p:cNvSpPr>
            <p:nvPr/>
          </p:nvSpPr>
          <p:spPr bwMode="auto">
            <a:xfrm rot="16200000">
              <a:off x="269001" y="4952464"/>
              <a:ext cx="63406" cy="40535"/>
            </a:xfrm>
            <a:prstGeom prst="triangle">
              <a:avLst>
                <a:gd name="adj" fmla="val 50000"/>
              </a:avLst>
            </a:prstGeom>
            <a:solidFill>
              <a:schemeClr val="tx1">
                <a:alpha val="30000"/>
              </a:schemeClr>
            </a:solidFill>
            <a:ln>
              <a:noFill/>
            </a:ln>
          </p:spPr>
          <p:txBody>
            <a:bodyPr lIns="0" tIns="0" rIns="0" bIns="0"/>
            <a:lstStyle/>
            <a:p>
              <a:endParaRPr lang="en-US" sz="1575" u="none"/>
            </a:p>
          </p:txBody>
        </p:sp>
      </p:grpSp>
      <p:sp>
        <p:nvSpPr>
          <p:cNvPr id="3" name="Slide Number Placeholder 2"/>
          <p:cNvSpPr>
            <a:spLocks noGrp="1"/>
          </p:cNvSpPr>
          <p:nvPr>
            <p:ph type="sldNum" sz="quarter" idx="11"/>
          </p:nvPr>
        </p:nvSpPr>
        <p:spPr>
          <a:xfrm>
            <a:off x="269616" y="4860098"/>
            <a:ext cx="355683" cy="193041"/>
          </a:xfrm>
          <a:prstGeom prst="rect">
            <a:avLst/>
          </a:prstGeom>
        </p:spPr>
        <p:txBody>
          <a:bodyPr/>
          <a:lstStyle>
            <a:lvl1pPr>
              <a:defRPr sz="675" b="1" i="0">
                <a:solidFill>
                  <a:schemeClr val="tx1">
                    <a:alpha val="30000"/>
                  </a:schemeClr>
                </a:solidFill>
                <a:latin typeface="Lato" charset="0"/>
                <a:ea typeface="Lato" charset="0"/>
                <a:cs typeface="Lato" charset="0"/>
              </a:defRPr>
            </a:lvl1pPr>
          </a:lstStyle>
          <a:p>
            <a:fld id="{C3929991-3F91-D343-BFF2-32848ABE790B}" type="slidenum">
              <a:rPr lang="en-US" smtClean="0"/>
              <a:pPr/>
              <a:t>‹#›</a:t>
            </a:fld>
            <a:endParaRPr lang="en-US"/>
          </a:p>
        </p:txBody>
      </p:sp>
      <p:sp>
        <p:nvSpPr>
          <p:cNvPr id="6" name="Footer Placeholder 5"/>
          <p:cNvSpPr>
            <a:spLocks noGrp="1"/>
          </p:cNvSpPr>
          <p:nvPr>
            <p:ph type="ftr" sz="quarter" idx="12"/>
          </p:nvPr>
        </p:nvSpPr>
        <p:spPr>
          <a:xfrm>
            <a:off x="2297873" y="4881348"/>
            <a:ext cx="3179704" cy="194274"/>
          </a:xfrm>
        </p:spPr>
        <p:txBody>
          <a:bodyPr/>
          <a:lstStyle/>
          <a:p>
            <a:r>
              <a:rPr lang="en-US"/>
              <a:t>FY21 Operating Budget Forum</a:t>
            </a:r>
          </a:p>
        </p:txBody>
      </p:sp>
      <p:sp>
        <p:nvSpPr>
          <p:cNvPr id="8" name="Picture Placeholder 7"/>
          <p:cNvSpPr>
            <a:spLocks noGrp="1"/>
          </p:cNvSpPr>
          <p:nvPr>
            <p:ph type="pic" sz="quarter" idx="13"/>
          </p:nvPr>
        </p:nvSpPr>
        <p:spPr>
          <a:xfrm>
            <a:off x="6995160" y="4903521"/>
            <a:ext cx="562816" cy="149192"/>
          </a:xfrm>
          <a:prstGeom prst="rect">
            <a:avLst/>
          </a:prstGeom>
        </p:spPr>
        <p:txBody>
          <a:bodyPr/>
          <a:lstStyle>
            <a:lvl1pPr>
              <a:defRPr sz="675" b="0" i="0">
                <a:latin typeface="Lato Light" charset="0"/>
                <a:ea typeface="Lato Light" charset="0"/>
                <a:cs typeface="Lato Light" charset="0"/>
              </a:defRPr>
            </a:lvl1pPr>
          </a:lstStyle>
          <a:p>
            <a:endParaRPr lang="en-US"/>
          </a:p>
        </p:txBody>
      </p:sp>
      <p:sp>
        <p:nvSpPr>
          <p:cNvPr id="13" name="Picture Placeholder 3"/>
          <p:cNvSpPr>
            <a:spLocks noGrp="1"/>
          </p:cNvSpPr>
          <p:nvPr>
            <p:ph type="pic" sz="quarter" idx="10"/>
          </p:nvPr>
        </p:nvSpPr>
        <p:spPr>
          <a:xfrm rot="20733342">
            <a:off x="2330097" y="2848244"/>
            <a:ext cx="1159094" cy="1365614"/>
          </a:xfrm>
          <a:prstGeom prst="rect">
            <a:avLst/>
          </a:prstGeom>
        </p:spPr>
        <p:txBody>
          <a:bodyPr/>
          <a:lstStyle>
            <a:lvl1pPr>
              <a:defRPr sz="750" b="0" i="0">
                <a:solidFill>
                  <a:schemeClr val="bg2"/>
                </a:solidFill>
                <a:latin typeface="Lato Light" charset="0"/>
                <a:ea typeface="Lato Light" charset="0"/>
                <a:cs typeface="Lato Light" charset="0"/>
              </a:defRPr>
            </a:lvl1pPr>
          </a:lstStyle>
          <a:p>
            <a:endParaRPr lang="en-US"/>
          </a:p>
        </p:txBody>
      </p:sp>
      <p:sp>
        <p:nvSpPr>
          <p:cNvPr id="45" name="Picture Placeholder 3"/>
          <p:cNvSpPr>
            <a:spLocks noGrp="1"/>
          </p:cNvSpPr>
          <p:nvPr>
            <p:ph type="pic" sz="quarter" idx="14"/>
          </p:nvPr>
        </p:nvSpPr>
        <p:spPr>
          <a:xfrm rot="1224953">
            <a:off x="3320133" y="1725352"/>
            <a:ext cx="1160395" cy="1360494"/>
          </a:xfrm>
          <a:custGeom>
            <a:avLst/>
            <a:gdLst>
              <a:gd name="connsiteX0" fmla="*/ 0 w 1365171"/>
              <a:gd name="connsiteY0" fmla="*/ 0 h 1359755"/>
              <a:gd name="connsiteX1" fmla="*/ 1365171 w 1365171"/>
              <a:gd name="connsiteY1" fmla="*/ 0 h 1359755"/>
              <a:gd name="connsiteX2" fmla="*/ 1365171 w 1365171"/>
              <a:gd name="connsiteY2" fmla="*/ 1359755 h 1359755"/>
              <a:gd name="connsiteX3" fmla="*/ 0 w 1365171"/>
              <a:gd name="connsiteY3" fmla="*/ 1359755 h 1359755"/>
              <a:gd name="connsiteX4" fmla="*/ 0 w 1365171"/>
              <a:gd name="connsiteY4" fmla="*/ 0 h 1359755"/>
              <a:gd name="connsiteX0" fmla="*/ 0 w 1365171"/>
              <a:gd name="connsiteY0" fmla="*/ 0 h 1370217"/>
              <a:gd name="connsiteX1" fmla="*/ 1365171 w 1365171"/>
              <a:gd name="connsiteY1" fmla="*/ 0 h 1370217"/>
              <a:gd name="connsiteX2" fmla="*/ 1365171 w 1365171"/>
              <a:gd name="connsiteY2" fmla="*/ 1359755 h 1370217"/>
              <a:gd name="connsiteX3" fmla="*/ 528825 w 1365171"/>
              <a:gd name="connsiteY3" fmla="*/ 1370139 h 1370217"/>
              <a:gd name="connsiteX4" fmla="*/ 0 w 1365171"/>
              <a:gd name="connsiteY4" fmla="*/ 1359755 h 1370217"/>
              <a:gd name="connsiteX5" fmla="*/ 0 w 1365171"/>
              <a:gd name="connsiteY5" fmla="*/ 0 h 1370217"/>
              <a:gd name="connsiteX0" fmla="*/ 0 w 1365171"/>
              <a:gd name="connsiteY0" fmla="*/ 0 h 1365223"/>
              <a:gd name="connsiteX1" fmla="*/ 1365171 w 1365171"/>
              <a:gd name="connsiteY1" fmla="*/ 0 h 1365223"/>
              <a:gd name="connsiteX2" fmla="*/ 1365171 w 1365171"/>
              <a:gd name="connsiteY2" fmla="*/ 1359755 h 1365223"/>
              <a:gd name="connsiteX3" fmla="*/ 507988 w 1365171"/>
              <a:gd name="connsiteY3" fmla="*/ 1365223 h 1365223"/>
              <a:gd name="connsiteX4" fmla="*/ 0 w 1365171"/>
              <a:gd name="connsiteY4" fmla="*/ 1359755 h 1365223"/>
              <a:gd name="connsiteX5" fmla="*/ 0 w 1365171"/>
              <a:gd name="connsiteY5" fmla="*/ 0 h 1365223"/>
              <a:gd name="connsiteX0" fmla="*/ 0 w 1365171"/>
              <a:gd name="connsiteY0" fmla="*/ 0 h 1365223"/>
              <a:gd name="connsiteX1" fmla="*/ 1365171 w 1365171"/>
              <a:gd name="connsiteY1" fmla="*/ 0 h 1365223"/>
              <a:gd name="connsiteX2" fmla="*/ 1365171 w 1365171"/>
              <a:gd name="connsiteY2" fmla="*/ 1359755 h 1365223"/>
              <a:gd name="connsiteX3" fmla="*/ 507988 w 1365171"/>
              <a:gd name="connsiteY3" fmla="*/ 1365223 h 1365223"/>
              <a:gd name="connsiteX4" fmla="*/ 0 w 1365171"/>
              <a:gd name="connsiteY4" fmla="*/ 1359755 h 1365223"/>
              <a:gd name="connsiteX5" fmla="*/ 0 w 1365171"/>
              <a:gd name="connsiteY5" fmla="*/ 0 h 1365223"/>
              <a:gd name="connsiteX0" fmla="*/ 5469 w 1370640"/>
              <a:gd name="connsiteY0" fmla="*/ 0 h 1365223"/>
              <a:gd name="connsiteX1" fmla="*/ 1370640 w 1370640"/>
              <a:gd name="connsiteY1" fmla="*/ 0 h 1365223"/>
              <a:gd name="connsiteX2" fmla="*/ 1370640 w 1370640"/>
              <a:gd name="connsiteY2" fmla="*/ 1359755 h 1365223"/>
              <a:gd name="connsiteX3" fmla="*/ 513457 w 1370640"/>
              <a:gd name="connsiteY3" fmla="*/ 1365223 h 1365223"/>
              <a:gd name="connsiteX4" fmla="*/ 0 w 1370640"/>
              <a:gd name="connsiteY4" fmla="*/ 1038673 h 1365223"/>
              <a:gd name="connsiteX5" fmla="*/ 5469 w 1370640"/>
              <a:gd name="connsiteY5" fmla="*/ 0 h 1365223"/>
              <a:gd name="connsiteX0" fmla="*/ 0 w 1365171"/>
              <a:gd name="connsiteY0" fmla="*/ 0 h 1365223"/>
              <a:gd name="connsiteX1" fmla="*/ 1365171 w 1365171"/>
              <a:gd name="connsiteY1" fmla="*/ 0 h 1365223"/>
              <a:gd name="connsiteX2" fmla="*/ 1365171 w 1365171"/>
              <a:gd name="connsiteY2" fmla="*/ 1359755 h 1365223"/>
              <a:gd name="connsiteX3" fmla="*/ 507988 w 1365171"/>
              <a:gd name="connsiteY3" fmla="*/ 1365223 h 1365223"/>
              <a:gd name="connsiteX4" fmla="*/ 745 w 1365171"/>
              <a:gd name="connsiteY4" fmla="*/ 1055367 h 1365223"/>
              <a:gd name="connsiteX5" fmla="*/ 0 w 1365171"/>
              <a:gd name="connsiteY5" fmla="*/ 0 h 1365223"/>
              <a:gd name="connsiteX0" fmla="*/ 0 w 1365171"/>
              <a:gd name="connsiteY0" fmla="*/ 0 h 1365223"/>
              <a:gd name="connsiteX1" fmla="*/ 1365171 w 1365171"/>
              <a:gd name="connsiteY1" fmla="*/ 0 h 1365223"/>
              <a:gd name="connsiteX2" fmla="*/ 1365171 w 1365171"/>
              <a:gd name="connsiteY2" fmla="*/ 1359755 h 1365223"/>
              <a:gd name="connsiteX3" fmla="*/ 507988 w 1365171"/>
              <a:gd name="connsiteY3" fmla="*/ 1365223 h 1365223"/>
              <a:gd name="connsiteX4" fmla="*/ 745 w 1365171"/>
              <a:gd name="connsiteY4" fmla="*/ 1055367 h 1365223"/>
              <a:gd name="connsiteX5" fmla="*/ 0 w 1365171"/>
              <a:gd name="connsiteY5" fmla="*/ 0 h 1365223"/>
              <a:gd name="connsiteX0" fmla="*/ 0 w 1365171"/>
              <a:gd name="connsiteY0" fmla="*/ 0 h 1365223"/>
              <a:gd name="connsiteX1" fmla="*/ 1365171 w 1365171"/>
              <a:gd name="connsiteY1" fmla="*/ 0 h 1365223"/>
              <a:gd name="connsiteX2" fmla="*/ 1365171 w 1365171"/>
              <a:gd name="connsiteY2" fmla="*/ 1359755 h 1365223"/>
              <a:gd name="connsiteX3" fmla="*/ 507988 w 1365171"/>
              <a:gd name="connsiteY3" fmla="*/ 1365223 h 1365223"/>
              <a:gd name="connsiteX4" fmla="*/ 233067 w 1365171"/>
              <a:gd name="connsiteY4" fmla="*/ 967039 h 1365223"/>
              <a:gd name="connsiteX5" fmla="*/ 745 w 1365171"/>
              <a:gd name="connsiteY5" fmla="*/ 1055367 h 1365223"/>
              <a:gd name="connsiteX6" fmla="*/ 0 w 1365171"/>
              <a:gd name="connsiteY6" fmla="*/ 0 h 1365223"/>
              <a:gd name="connsiteX0" fmla="*/ 0 w 1365171"/>
              <a:gd name="connsiteY0" fmla="*/ 0 h 1365223"/>
              <a:gd name="connsiteX1" fmla="*/ 1365171 w 1365171"/>
              <a:gd name="connsiteY1" fmla="*/ 0 h 1365223"/>
              <a:gd name="connsiteX2" fmla="*/ 1365171 w 1365171"/>
              <a:gd name="connsiteY2" fmla="*/ 1359755 h 1365223"/>
              <a:gd name="connsiteX3" fmla="*/ 507988 w 1365171"/>
              <a:gd name="connsiteY3" fmla="*/ 1365223 h 1365223"/>
              <a:gd name="connsiteX4" fmla="*/ 233067 w 1365171"/>
              <a:gd name="connsiteY4" fmla="*/ 967039 h 1365223"/>
              <a:gd name="connsiteX5" fmla="*/ 745 w 1365171"/>
              <a:gd name="connsiteY5" fmla="*/ 1055367 h 1365223"/>
              <a:gd name="connsiteX6" fmla="*/ 0 w 1365171"/>
              <a:gd name="connsiteY6" fmla="*/ 0 h 1365223"/>
              <a:gd name="connsiteX0" fmla="*/ 0 w 1365171"/>
              <a:gd name="connsiteY0" fmla="*/ 0 h 1365223"/>
              <a:gd name="connsiteX1" fmla="*/ 1365171 w 1365171"/>
              <a:gd name="connsiteY1" fmla="*/ 0 h 1365223"/>
              <a:gd name="connsiteX2" fmla="*/ 1365171 w 1365171"/>
              <a:gd name="connsiteY2" fmla="*/ 1359755 h 1365223"/>
              <a:gd name="connsiteX3" fmla="*/ 507988 w 1365171"/>
              <a:gd name="connsiteY3" fmla="*/ 1365223 h 1365223"/>
              <a:gd name="connsiteX4" fmla="*/ 203356 w 1365171"/>
              <a:gd name="connsiteY4" fmla="*/ 936676 h 1365223"/>
              <a:gd name="connsiteX5" fmla="*/ 745 w 1365171"/>
              <a:gd name="connsiteY5" fmla="*/ 1055367 h 1365223"/>
              <a:gd name="connsiteX6" fmla="*/ 0 w 1365171"/>
              <a:gd name="connsiteY6" fmla="*/ 0 h 1365223"/>
              <a:gd name="connsiteX0" fmla="*/ 0 w 1365171"/>
              <a:gd name="connsiteY0" fmla="*/ 0 h 1365223"/>
              <a:gd name="connsiteX1" fmla="*/ 1365171 w 1365171"/>
              <a:gd name="connsiteY1" fmla="*/ 0 h 1365223"/>
              <a:gd name="connsiteX2" fmla="*/ 1365171 w 1365171"/>
              <a:gd name="connsiteY2" fmla="*/ 1359755 h 1365223"/>
              <a:gd name="connsiteX3" fmla="*/ 507988 w 1365171"/>
              <a:gd name="connsiteY3" fmla="*/ 1365223 h 1365223"/>
              <a:gd name="connsiteX4" fmla="*/ 203356 w 1365171"/>
              <a:gd name="connsiteY4" fmla="*/ 936676 h 1365223"/>
              <a:gd name="connsiteX5" fmla="*/ 745 w 1365171"/>
              <a:gd name="connsiteY5" fmla="*/ 1055367 h 1365223"/>
              <a:gd name="connsiteX6" fmla="*/ 0 w 1365171"/>
              <a:gd name="connsiteY6" fmla="*/ 0 h 1365223"/>
              <a:gd name="connsiteX0" fmla="*/ 0 w 1365171"/>
              <a:gd name="connsiteY0" fmla="*/ 0 h 1365223"/>
              <a:gd name="connsiteX1" fmla="*/ 1365171 w 1365171"/>
              <a:gd name="connsiteY1" fmla="*/ 0 h 1365223"/>
              <a:gd name="connsiteX2" fmla="*/ 1365171 w 1365171"/>
              <a:gd name="connsiteY2" fmla="*/ 1359755 h 1365223"/>
              <a:gd name="connsiteX3" fmla="*/ 507988 w 1365171"/>
              <a:gd name="connsiteY3" fmla="*/ 1365223 h 1365223"/>
              <a:gd name="connsiteX4" fmla="*/ 203356 w 1365171"/>
              <a:gd name="connsiteY4" fmla="*/ 936676 h 1365223"/>
              <a:gd name="connsiteX5" fmla="*/ 745 w 1365171"/>
              <a:gd name="connsiteY5" fmla="*/ 1055367 h 1365223"/>
              <a:gd name="connsiteX6" fmla="*/ 0 w 1365171"/>
              <a:gd name="connsiteY6" fmla="*/ 0 h 1365223"/>
              <a:gd name="connsiteX0" fmla="*/ 0 w 1365171"/>
              <a:gd name="connsiteY0" fmla="*/ 0 h 1365223"/>
              <a:gd name="connsiteX1" fmla="*/ 1365171 w 1365171"/>
              <a:gd name="connsiteY1" fmla="*/ 0 h 1365223"/>
              <a:gd name="connsiteX2" fmla="*/ 1365171 w 1365171"/>
              <a:gd name="connsiteY2" fmla="*/ 1359755 h 1365223"/>
              <a:gd name="connsiteX3" fmla="*/ 507988 w 1365171"/>
              <a:gd name="connsiteY3" fmla="*/ 1365223 h 1365223"/>
              <a:gd name="connsiteX4" fmla="*/ 203356 w 1365171"/>
              <a:gd name="connsiteY4" fmla="*/ 936676 h 1365223"/>
              <a:gd name="connsiteX5" fmla="*/ 745 w 1365171"/>
              <a:gd name="connsiteY5" fmla="*/ 1055367 h 1365223"/>
              <a:gd name="connsiteX6" fmla="*/ 0 w 1365171"/>
              <a:gd name="connsiteY6" fmla="*/ 0 h 1365223"/>
              <a:gd name="connsiteX0" fmla="*/ 0 w 1365171"/>
              <a:gd name="connsiteY0" fmla="*/ 0 h 1365223"/>
              <a:gd name="connsiteX1" fmla="*/ 1365171 w 1365171"/>
              <a:gd name="connsiteY1" fmla="*/ 0 h 1365223"/>
              <a:gd name="connsiteX2" fmla="*/ 1365171 w 1365171"/>
              <a:gd name="connsiteY2" fmla="*/ 1359755 h 1365223"/>
              <a:gd name="connsiteX3" fmla="*/ 507988 w 1365171"/>
              <a:gd name="connsiteY3" fmla="*/ 1365223 h 1365223"/>
              <a:gd name="connsiteX4" fmla="*/ 203356 w 1365171"/>
              <a:gd name="connsiteY4" fmla="*/ 936676 h 1365223"/>
              <a:gd name="connsiteX5" fmla="*/ 274 w 1365171"/>
              <a:gd name="connsiteY5" fmla="*/ 1041736 h 1365223"/>
              <a:gd name="connsiteX6" fmla="*/ 0 w 1365171"/>
              <a:gd name="connsiteY6" fmla="*/ 0 h 1365223"/>
              <a:gd name="connsiteX0" fmla="*/ 0 w 1365171"/>
              <a:gd name="connsiteY0" fmla="*/ 0 h 1362775"/>
              <a:gd name="connsiteX1" fmla="*/ 1365171 w 1365171"/>
              <a:gd name="connsiteY1" fmla="*/ 0 h 1362775"/>
              <a:gd name="connsiteX2" fmla="*/ 1365171 w 1365171"/>
              <a:gd name="connsiteY2" fmla="*/ 1359755 h 1362775"/>
              <a:gd name="connsiteX3" fmla="*/ 539293 w 1365171"/>
              <a:gd name="connsiteY3" fmla="*/ 1362775 h 1362775"/>
              <a:gd name="connsiteX4" fmla="*/ 203356 w 1365171"/>
              <a:gd name="connsiteY4" fmla="*/ 936676 h 1362775"/>
              <a:gd name="connsiteX5" fmla="*/ 274 w 1365171"/>
              <a:gd name="connsiteY5" fmla="*/ 1041736 h 1362775"/>
              <a:gd name="connsiteX6" fmla="*/ 0 w 1365171"/>
              <a:gd name="connsiteY6" fmla="*/ 0 h 1362775"/>
              <a:gd name="connsiteX0" fmla="*/ 0 w 1365171"/>
              <a:gd name="connsiteY0" fmla="*/ 0 h 1360494"/>
              <a:gd name="connsiteX1" fmla="*/ 1365171 w 1365171"/>
              <a:gd name="connsiteY1" fmla="*/ 0 h 1360494"/>
              <a:gd name="connsiteX2" fmla="*/ 1365171 w 1365171"/>
              <a:gd name="connsiteY2" fmla="*/ 1359755 h 1360494"/>
              <a:gd name="connsiteX3" fmla="*/ 518117 w 1365171"/>
              <a:gd name="connsiteY3" fmla="*/ 1360494 h 1360494"/>
              <a:gd name="connsiteX4" fmla="*/ 203356 w 1365171"/>
              <a:gd name="connsiteY4" fmla="*/ 936676 h 1360494"/>
              <a:gd name="connsiteX5" fmla="*/ 274 w 1365171"/>
              <a:gd name="connsiteY5" fmla="*/ 1041736 h 1360494"/>
              <a:gd name="connsiteX6" fmla="*/ 0 w 1365171"/>
              <a:gd name="connsiteY6" fmla="*/ 0 h 1360494"/>
              <a:gd name="connsiteX0" fmla="*/ 0 w 1365171"/>
              <a:gd name="connsiteY0" fmla="*/ 0 h 1360494"/>
              <a:gd name="connsiteX1" fmla="*/ 1365171 w 1365171"/>
              <a:gd name="connsiteY1" fmla="*/ 0 h 1360494"/>
              <a:gd name="connsiteX2" fmla="*/ 1365171 w 1365171"/>
              <a:gd name="connsiteY2" fmla="*/ 1359755 h 1360494"/>
              <a:gd name="connsiteX3" fmla="*/ 518117 w 1365171"/>
              <a:gd name="connsiteY3" fmla="*/ 1360494 h 1360494"/>
              <a:gd name="connsiteX4" fmla="*/ 203356 w 1365171"/>
              <a:gd name="connsiteY4" fmla="*/ 936676 h 1360494"/>
              <a:gd name="connsiteX5" fmla="*/ 274 w 1365171"/>
              <a:gd name="connsiteY5" fmla="*/ 1041736 h 1360494"/>
              <a:gd name="connsiteX6" fmla="*/ 0 w 1365171"/>
              <a:gd name="connsiteY6" fmla="*/ 0 h 1360494"/>
              <a:gd name="connsiteX0" fmla="*/ 0 w 1365171"/>
              <a:gd name="connsiteY0" fmla="*/ 0 h 1360494"/>
              <a:gd name="connsiteX1" fmla="*/ 1365171 w 1365171"/>
              <a:gd name="connsiteY1" fmla="*/ 0 h 1360494"/>
              <a:gd name="connsiteX2" fmla="*/ 1365171 w 1365171"/>
              <a:gd name="connsiteY2" fmla="*/ 1359755 h 1360494"/>
              <a:gd name="connsiteX3" fmla="*/ 518117 w 1365171"/>
              <a:gd name="connsiteY3" fmla="*/ 1360494 h 1360494"/>
              <a:gd name="connsiteX4" fmla="*/ 192628 w 1365171"/>
              <a:gd name="connsiteY4" fmla="*/ 916955 h 1360494"/>
              <a:gd name="connsiteX5" fmla="*/ 274 w 1365171"/>
              <a:gd name="connsiteY5" fmla="*/ 1041736 h 1360494"/>
              <a:gd name="connsiteX6" fmla="*/ 0 w 1365171"/>
              <a:gd name="connsiteY6" fmla="*/ 0 h 1360494"/>
              <a:gd name="connsiteX0" fmla="*/ 0 w 1365171"/>
              <a:gd name="connsiteY0" fmla="*/ 0 h 1360494"/>
              <a:gd name="connsiteX1" fmla="*/ 1365171 w 1365171"/>
              <a:gd name="connsiteY1" fmla="*/ 0 h 1360494"/>
              <a:gd name="connsiteX2" fmla="*/ 1365171 w 1365171"/>
              <a:gd name="connsiteY2" fmla="*/ 1359755 h 1360494"/>
              <a:gd name="connsiteX3" fmla="*/ 518117 w 1365171"/>
              <a:gd name="connsiteY3" fmla="*/ 1360494 h 1360494"/>
              <a:gd name="connsiteX4" fmla="*/ 192628 w 1365171"/>
              <a:gd name="connsiteY4" fmla="*/ 916955 h 1360494"/>
              <a:gd name="connsiteX5" fmla="*/ 274 w 1365171"/>
              <a:gd name="connsiteY5" fmla="*/ 1041736 h 1360494"/>
              <a:gd name="connsiteX6" fmla="*/ 0 w 1365171"/>
              <a:gd name="connsiteY6" fmla="*/ 0 h 1360494"/>
              <a:gd name="connsiteX0" fmla="*/ 0 w 1365171"/>
              <a:gd name="connsiteY0" fmla="*/ 0 h 1360494"/>
              <a:gd name="connsiteX1" fmla="*/ 1365171 w 1365171"/>
              <a:gd name="connsiteY1" fmla="*/ 0 h 1360494"/>
              <a:gd name="connsiteX2" fmla="*/ 1365171 w 1365171"/>
              <a:gd name="connsiteY2" fmla="*/ 1359755 h 1360494"/>
              <a:gd name="connsiteX3" fmla="*/ 518117 w 1365171"/>
              <a:gd name="connsiteY3" fmla="*/ 1360494 h 1360494"/>
              <a:gd name="connsiteX4" fmla="*/ 192628 w 1365171"/>
              <a:gd name="connsiteY4" fmla="*/ 916955 h 1360494"/>
              <a:gd name="connsiteX5" fmla="*/ 274 w 1365171"/>
              <a:gd name="connsiteY5" fmla="*/ 1041736 h 1360494"/>
              <a:gd name="connsiteX6" fmla="*/ 0 w 1365171"/>
              <a:gd name="connsiteY6" fmla="*/ 0 h 13604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65171" h="1360494">
                <a:moveTo>
                  <a:pt x="0" y="0"/>
                </a:moveTo>
                <a:lnTo>
                  <a:pt x="1365171" y="0"/>
                </a:lnTo>
                <a:lnTo>
                  <a:pt x="1365171" y="1359755"/>
                </a:lnTo>
                <a:lnTo>
                  <a:pt x="518117" y="1360494"/>
                </a:lnTo>
                <a:cubicBezTo>
                  <a:pt x="301821" y="1058384"/>
                  <a:pt x="252916" y="977626"/>
                  <a:pt x="192628" y="916955"/>
                </a:cubicBezTo>
                <a:cubicBezTo>
                  <a:pt x="165319" y="918093"/>
                  <a:pt x="93864" y="967877"/>
                  <a:pt x="274" y="1041736"/>
                </a:cubicBezTo>
                <a:cubicBezTo>
                  <a:pt x="26" y="689947"/>
                  <a:pt x="248" y="351789"/>
                  <a:pt x="0" y="0"/>
                </a:cubicBezTo>
                <a:close/>
              </a:path>
            </a:pathLst>
          </a:custGeom>
        </p:spPr>
        <p:txBody>
          <a:bodyPr/>
          <a:lstStyle>
            <a:lvl1pPr>
              <a:defRPr sz="750" b="0" i="0">
                <a:solidFill>
                  <a:schemeClr val="bg2"/>
                </a:solidFill>
                <a:latin typeface="Lato Light" charset="0"/>
                <a:ea typeface="Lato Light" charset="0"/>
                <a:cs typeface="Lato Light" charset="0"/>
              </a:defRPr>
            </a:lvl1pPr>
          </a:lstStyle>
          <a:p>
            <a:endParaRPr lang="en-US"/>
          </a:p>
        </p:txBody>
      </p:sp>
      <p:sp>
        <p:nvSpPr>
          <p:cNvPr id="46" name="Picture Placeholder 3"/>
          <p:cNvSpPr>
            <a:spLocks noGrp="1"/>
          </p:cNvSpPr>
          <p:nvPr>
            <p:ph type="pic" sz="quarter" idx="15"/>
          </p:nvPr>
        </p:nvSpPr>
        <p:spPr>
          <a:xfrm rot="20952885">
            <a:off x="2035766" y="943429"/>
            <a:ext cx="1158984" cy="1366206"/>
          </a:xfrm>
          <a:custGeom>
            <a:avLst/>
            <a:gdLst>
              <a:gd name="connsiteX0" fmla="*/ 0 w 1358514"/>
              <a:gd name="connsiteY0" fmla="*/ 0 h 1363740"/>
              <a:gd name="connsiteX1" fmla="*/ 1358514 w 1358514"/>
              <a:gd name="connsiteY1" fmla="*/ 0 h 1363740"/>
              <a:gd name="connsiteX2" fmla="*/ 1358514 w 1358514"/>
              <a:gd name="connsiteY2" fmla="*/ 1363740 h 1363740"/>
              <a:gd name="connsiteX3" fmla="*/ 0 w 1358514"/>
              <a:gd name="connsiteY3" fmla="*/ 1363740 h 1363740"/>
              <a:gd name="connsiteX4" fmla="*/ 0 w 1358514"/>
              <a:gd name="connsiteY4" fmla="*/ 0 h 1363740"/>
              <a:gd name="connsiteX0" fmla="*/ 0 w 1358514"/>
              <a:gd name="connsiteY0" fmla="*/ 0 h 1363740"/>
              <a:gd name="connsiteX1" fmla="*/ 1358514 w 1358514"/>
              <a:gd name="connsiteY1" fmla="*/ 0 h 1363740"/>
              <a:gd name="connsiteX2" fmla="*/ 1358514 w 1358514"/>
              <a:gd name="connsiteY2" fmla="*/ 1363740 h 1363740"/>
              <a:gd name="connsiteX3" fmla="*/ 1199144 w 1358514"/>
              <a:gd name="connsiteY3" fmla="*/ 1362684 h 1363740"/>
              <a:gd name="connsiteX4" fmla="*/ 0 w 1358514"/>
              <a:gd name="connsiteY4" fmla="*/ 1363740 h 1363740"/>
              <a:gd name="connsiteX5" fmla="*/ 0 w 1358514"/>
              <a:gd name="connsiteY5" fmla="*/ 0 h 1363740"/>
              <a:gd name="connsiteX0" fmla="*/ 0 w 1361498"/>
              <a:gd name="connsiteY0" fmla="*/ 0 h 1363740"/>
              <a:gd name="connsiteX1" fmla="*/ 1358514 w 1361498"/>
              <a:gd name="connsiteY1" fmla="*/ 0 h 1363740"/>
              <a:gd name="connsiteX2" fmla="*/ 1361498 w 1361498"/>
              <a:gd name="connsiteY2" fmla="*/ 1104967 h 1363740"/>
              <a:gd name="connsiteX3" fmla="*/ 1199144 w 1361498"/>
              <a:gd name="connsiteY3" fmla="*/ 1362684 h 1363740"/>
              <a:gd name="connsiteX4" fmla="*/ 0 w 1361498"/>
              <a:gd name="connsiteY4" fmla="*/ 1363740 h 1363740"/>
              <a:gd name="connsiteX5" fmla="*/ 0 w 1361498"/>
              <a:gd name="connsiteY5" fmla="*/ 0 h 1363740"/>
              <a:gd name="connsiteX0" fmla="*/ 0 w 1361498"/>
              <a:gd name="connsiteY0" fmla="*/ 0 h 1363740"/>
              <a:gd name="connsiteX1" fmla="*/ 1358514 w 1361498"/>
              <a:gd name="connsiteY1" fmla="*/ 0 h 1363740"/>
              <a:gd name="connsiteX2" fmla="*/ 1361498 w 1361498"/>
              <a:gd name="connsiteY2" fmla="*/ 1104967 h 1363740"/>
              <a:gd name="connsiteX3" fmla="*/ 1199144 w 1361498"/>
              <a:gd name="connsiteY3" fmla="*/ 1362684 h 1363740"/>
              <a:gd name="connsiteX4" fmla="*/ 0 w 1361498"/>
              <a:gd name="connsiteY4" fmla="*/ 1363740 h 1363740"/>
              <a:gd name="connsiteX5" fmla="*/ 0 w 1361498"/>
              <a:gd name="connsiteY5" fmla="*/ 0 h 1363740"/>
              <a:gd name="connsiteX0" fmla="*/ 0 w 1361498"/>
              <a:gd name="connsiteY0" fmla="*/ 0 h 1363740"/>
              <a:gd name="connsiteX1" fmla="*/ 1358514 w 1361498"/>
              <a:gd name="connsiteY1" fmla="*/ 0 h 1363740"/>
              <a:gd name="connsiteX2" fmla="*/ 1361498 w 1361498"/>
              <a:gd name="connsiteY2" fmla="*/ 1104967 h 1363740"/>
              <a:gd name="connsiteX3" fmla="*/ 1199144 w 1361498"/>
              <a:gd name="connsiteY3" fmla="*/ 1362684 h 1363740"/>
              <a:gd name="connsiteX4" fmla="*/ 0 w 1361498"/>
              <a:gd name="connsiteY4" fmla="*/ 1363740 h 1363740"/>
              <a:gd name="connsiteX5" fmla="*/ 0 w 1361498"/>
              <a:gd name="connsiteY5" fmla="*/ 0 h 1363740"/>
              <a:gd name="connsiteX0" fmla="*/ 0 w 1361498"/>
              <a:gd name="connsiteY0" fmla="*/ 0 h 1363740"/>
              <a:gd name="connsiteX1" fmla="*/ 1358514 w 1361498"/>
              <a:gd name="connsiteY1" fmla="*/ 0 h 1363740"/>
              <a:gd name="connsiteX2" fmla="*/ 1361498 w 1361498"/>
              <a:gd name="connsiteY2" fmla="*/ 1104967 h 1363740"/>
              <a:gd name="connsiteX3" fmla="*/ 1199144 w 1361498"/>
              <a:gd name="connsiteY3" fmla="*/ 1362684 h 1363740"/>
              <a:gd name="connsiteX4" fmla="*/ 0 w 1361498"/>
              <a:gd name="connsiteY4" fmla="*/ 1363740 h 1363740"/>
              <a:gd name="connsiteX5" fmla="*/ 0 w 1361498"/>
              <a:gd name="connsiteY5" fmla="*/ 0 h 1363740"/>
              <a:gd name="connsiteX0" fmla="*/ 0 w 1361498"/>
              <a:gd name="connsiteY0" fmla="*/ 0 h 1363740"/>
              <a:gd name="connsiteX1" fmla="*/ 1358514 w 1361498"/>
              <a:gd name="connsiteY1" fmla="*/ 0 h 1363740"/>
              <a:gd name="connsiteX2" fmla="*/ 1361498 w 1361498"/>
              <a:gd name="connsiteY2" fmla="*/ 1104967 h 1363740"/>
              <a:gd name="connsiteX3" fmla="*/ 1199144 w 1361498"/>
              <a:gd name="connsiteY3" fmla="*/ 1362684 h 1363740"/>
              <a:gd name="connsiteX4" fmla="*/ 0 w 1361498"/>
              <a:gd name="connsiteY4" fmla="*/ 1363740 h 1363740"/>
              <a:gd name="connsiteX5" fmla="*/ 0 w 1361498"/>
              <a:gd name="connsiteY5" fmla="*/ 0 h 1363740"/>
              <a:gd name="connsiteX0" fmla="*/ 0 w 1361498"/>
              <a:gd name="connsiteY0" fmla="*/ 0 h 1363740"/>
              <a:gd name="connsiteX1" fmla="*/ 1358514 w 1361498"/>
              <a:gd name="connsiteY1" fmla="*/ 0 h 1363740"/>
              <a:gd name="connsiteX2" fmla="*/ 1361498 w 1361498"/>
              <a:gd name="connsiteY2" fmla="*/ 1104967 h 1363740"/>
              <a:gd name="connsiteX3" fmla="*/ 1199144 w 1361498"/>
              <a:gd name="connsiteY3" fmla="*/ 1362684 h 1363740"/>
              <a:gd name="connsiteX4" fmla="*/ 0 w 1361498"/>
              <a:gd name="connsiteY4" fmla="*/ 1363740 h 1363740"/>
              <a:gd name="connsiteX5" fmla="*/ 0 w 1361498"/>
              <a:gd name="connsiteY5" fmla="*/ 0 h 1363740"/>
              <a:gd name="connsiteX0" fmla="*/ 0 w 1363511"/>
              <a:gd name="connsiteY0" fmla="*/ 0 h 1363740"/>
              <a:gd name="connsiteX1" fmla="*/ 1358514 w 1363511"/>
              <a:gd name="connsiteY1" fmla="*/ 0 h 1363740"/>
              <a:gd name="connsiteX2" fmla="*/ 1363511 w 1363511"/>
              <a:gd name="connsiteY2" fmla="*/ 1094400 h 1363740"/>
              <a:gd name="connsiteX3" fmla="*/ 1199144 w 1363511"/>
              <a:gd name="connsiteY3" fmla="*/ 1362684 h 1363740"/>
              <a:gd name="connsiteX4" fmla="*/ 0 w 1363511"/>
              <a:gd name="connsiteY4" fmla="*/ 1363740 h 1363740"/>
              <a:gd name="connsiteX5" fmla="*/ 0 w 1363511"/>
              <a:gd name="connsiteY5" fmla="*/ 0 h 1363740"/>
              <a:gd name="connsiteX0" fmla="*/ 0 w 1363511"/>
              <a:gd name="connsiteY0" fmla="*/ 0 h 1366206"/>
              <a:gd name="connsiteX1" fmla="*/ 1358514 w 1363511"/>
              <a:gd name="connsiteY1" fmla="*/ 0 h 1366206"/>
              <a:gd name="connsiteX2" fmla="*/ 1363511 w 1363511"/>
              <a:gd name="connsiteY2" fmla="*/ 1094400 h 1366206"/>
              <a:gd name="connsiteX3" fmla="*/ 1198473 w 1363511"/>
              <a:gd name="connsiteY3" fmla="*/ 1366206 h 1366206"/>
              <a:gd name="connsiteX4" fmla="*/ 0 w 1363511"/>
              <a:gd name="connsiteY4" fmla="*/ 1363740 h 1366206"/>
              <a:gd name="connsiteX5" fmla="*/ 0 w 1363511"/>
              <a:gd name="connsiteY5" fmla="*/ 0 h 1366206"/>
              <a:gd name="connsiteX0" fmla="*/ 0 w 1363511"/>
              <a:gd name="connsiteY0" fmla="*/ 0 h 1366206"/>
              <a:gd name="connsiteX1" fmla="*/ 1358514 w 1363511"/>
              <a:gd name="connsiteY1" fmla="*/ 0 h 1366206"/>
              <a:gd name="connsiteX2" fmla="*/ 1363511 w 1363511"/>
              <a:gd name="connsiteY2" fmla="*/ 1094400 h 1366206"/>
              <a:gd name="connsiteX3" fmla="*/ 1198473 w 1363511"/>
              <a:gd name="connsiteY3" fmla="*/ 1366206 h 1366206"/>
              <a:gd name="connsiteX4" fmla="*/ 0 w 1363511"/>
              <a:gd name="connsiteY4" fmla="*/ 1363740 h 1366206"/>
              <a:gd name="connsiteX5" fmla="*/ 0 w 1363511"/>
              <a:gd name="connsiteY5" fmla="*/ 0 h 13662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63511" h="1366206">
                <a:moveTo>
                  <a:pt x="0" y="0"/>
                </a:moveTo>
                <a:lnTo>
                  <a:pt x="1358514" y="0"/>
                </a:lnTo>
                <a:cubicBezTo>
                  <a:pt x="1359509" y="368322"/>
                  <a:pt x="1362516" y="726078"/>
                  <a:pt x="1363511" y="1094400"/>
                </a:cubicBezTo>
                <a:cubicBezTo>
                  <a:pt x="1317230" y="1151086"/>
                  <a:pt x="1276460" y="1238901"/>
                  <a:pt x="1198473" y="1366206"/>
                </a:cubicBezTo>
                <a:lnTo>
                  <a:pt x="0" y="1363740"/>
                </a:lnTo>
                <a:lnTo>
                  <a:pt x="0" y="0"/>
                </a:lnTo>
                <a:close/>
              </a:path>
            </a:pathLst>
          </a:custGeom>
        </p:spPr>
        <p:txBody>
          <a:bodyPr/>
          <a:lstStyle>
            <a:lvl1pPr>
              <a:defRPr sz="750" b="0" i="0">
                <a:solidFill>
                  <a:schemeClr val="bg2"/>
                </a:solidFill>
                <a:latin typeface="Lato Light" charset="0"/>
                <a:ea typeface="Lato Light" charset="0"/>
                <a:cs typeface="Lato Light" charset="0"/>
              </a:defRPr>
            </a:lvl1pPr>
          </a:lstStyle>
          <a:p>
            <a:endParaRPr lang="en-US"/>
          </a:p>
        </p:txBody>
      </p:sp>
      <p:sp>
        <p:nvSpPr>
          <p:cNvPr id="47" name="Picture Placeholder 3"/>
          <p:cNvSpPr>
            <a:spLocks noGrp="1"/>
          </p:cNvSpPr>
          <p:nvPr>
            <p:ph type="pic" sz="quarter" idx="16"/>
          </p:nvPr>
        </p:nvSpPr>
        <p:spPr>
          <a:xfrm rot="641361">
            <a:off x="908661" y="1571948"/>
            <a:ext cx="1151138" cy="1367649"/>
          </a:xfrm>
          <a:custGeom>
            <a:avLst/>
            <a:gdLst>
              <a:gd name="connsiteX0" fmla="*/ 0 w 1354082"/>
              <a:gd name="connsiteY0" fmla="*/ 0 h 1362713"/>
              <a:gd name="connsiteX1" fmla="*/ 1354082 w 1354082"/>
              <a:gd name="connsiteY1" fmla="*/ 0 h 1362713"/>
              <a:gd name="connsiteX2" fmla="*/ 1354082 w 1354082"/>
              <a:gd name="connsiteY2" fmla="*/ 1362713 h 1362713"/>
              <a:gd name="connsiteX3" fmla="*/ 0 w 1354082"/>
              <a:gd name="connsiteY3" fmla="*/ 1362713 h 1362713"/>
              <a:gd name="connsiteX4" fmla="*/ 0 w 1354082"/>
              <a:gd name="connsiteY4" fmla="*/ 0 h 1362713"/>
              <a:gd name="connsiteX0" fmla="*/ 0 w 1354082"/>
              <a:gd name="connsiteY0" fmla="*/ 0 h 1362713"/>
              <a:gd name="connsiteX1" fmla="*/ 971109 w 1354082"/>
              <a:gd name="connsiteY1" fmla="*/ 145 h 1362713"/>
              <a:gd name="connsiteX2" fmla="*/ 1354082 w 1354082"/>
              <a:gd name="connsiteY2" fmla="*/ 0 h 1362713"/>
              <a:gd name="connsiteX3" fmla="*/ 1354082 w 1354082"/>
              <a:gd name="connsiteY3" fmla="*/ 1362713 h 1362713"/>
              <a:gd name="connsiteX4" fmla="*/ 0 w 1354082"/>
              <a:gd name="connsiteY4" fmla="*/ 1362713 h 1362713"/>
              <a:gd name="connsiteX5" fmla="*/ 0 w 1354082"/>
              <a:gd name="connsiteY5" fmla="*/ 0 h 1362713"/>
              <a:gd name="connsiteX0" fmla="*/ 0 w 1356793"/>
              <a:gd name="connsiteY0" fmla="*/ 0 h 1362713"/>
              <a:gd name="connsiteX1" fmla="*/ 971109 w 1356793"/>
              <a:gd name="connsiteY1" fmla="*/ 145 h 1362713"/>
              <a:gd name="connsiteX2" fmla="*/ 1356793 w 1356793"/>
              <a:gd name="connsiteY2" fmla="*/ 921257 h 1362713"/>
              <a:gd name="connsiteX3" fmla="*/ 1354082 w 1356793"/>
              <a:gd name="connsiteY3" fmla="*/ 1362713 h 1362713"/>
              <a:gd name="connsiteX4" fmla="*/ 0 w 1356793"/>
              <a:gd name="connsiteY4" fmla="*/ 1362713 h 1362713"/>
              <a:gd name="connsiteX5" fmla="*/ 0 w 1356793"/>
              <a:gd name="connsiteY5" fmla="*/ 0 h 1362713"/>
              <a:gd name="connsiteX0" fmla="*/ 0 w 1356793"/>
              <a:gd name="connsiteY0" fmla="*/ 4936 h 1367649"/>
              <a:gd name="connsiteX1" fmla="*/ 980228 w 1356793"/>
              <a:gd name="connsiteY1" fmla="*/ 0 h 1367649"/>
              <a:gd name="connsiteX2" fmla="*/ 1356793 w 1356793"/>
              <a:gd name="connsiteY2" fmla="*/ 926193 h 1367649"/>
              <a:gd name="connsiteX3" fmla="*/ 1354082 w 1356793"/>
              <a:gd name="connsiteY3" fmla="*/ 1367649 h 1367649"/>
              <a:gd name="connsiteX4" fmla="*/ 0 w 1356793"/>
              <a:gd name="connsiteY4" fmla="*/ 1367649 h 1367649"/>
              <a:gd name="connsiteX5" fmla="*/ 0 w 1356793"/>
              <a:gd name="connsiteY5" fmla="*/ 4936 h 1367649"/>
              <a:gd name="connsiteX0" fmla="*/ 0 w 1354280"/>
              <a:gd name="connsiteY0" fmla="*/ 4936 h 1367649"/>
              <a:gd name="connsiteX1" fmla="*/ 980228 w 1354280"/>
              <a:gd name="connsiteY1" fmla="*/ 0 h 1367649"/>
              <a:gd name="connsiteX2" fmla="*/ 1353367 w 1354280"/>
              <a:gd name="connsiteY2" fmla="*/ 943636 h 1367649"/>
              <a:gd name="connsiteX3" fmla="*/ 1354082 w 1354280"/>
              <a:gd name="connsiteY3" fmla="*/ 1367649 h 1367649"/>
              <a:gd name="connsiteX4" fmla="*/ 0 w 1354280"/>
              <a:gd name="connsiteY4" fmla="*/ 1367649 h 1367649"/>
              <a:gd name="connsiteX5" fmla="*/ 0 w 1354280"/>
              <a:gd name="connsiteY5" fmla="*/ 4936 h 13676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54280" h="1367649">
                <a:moveTo>
                  <a:pt x="0" y="4936"/>
                </a:moveTo>
                <a:lnTo>
                  <a:pt x="980228" y="0"/>
                </a:lnTo>
                <a:lnTo>
                  <a:pt x="1353367" y="943636"/>
                </a:lnTo>
                <a:cubicBezTo>
                  <a:pt x="1352463" y="1090788"/>
                  <a:pt x="1354986" y="1220497"/>
                  <a:pt x="1354082" y="1367649"/>
                </a:cubicBezTo>
                <a:lnTo>
                  <a:pt x="0" y="1367649"/>
                </a:lnTo>
                <a:lnTo>
                  <a:pt x="0" y="4936"/>
                </a:lnTo>
                <a:close/>
              </a:path>
            </a:pathLst>
          </a:custGeom>
        </p:spPr>
        <p:txBody>
          <a:bodyPr/>
          <a:lstStyle>
            <a:lvl1pPr>
              <a:defRPr sz="750" b="0" i="0">
                <a:solidFill>
                  <a:schemeClr val="bg2"/>
                </a:solidFill>
                <a:latin typeface="Lato Light" charset="0"/>
                <a:ea typeface="Lato Light" charset="0"/>
                <a:cs typeface="Lato Light" charset="0"/>
              </a:defRPr>
            </a:lvl1pPr>
          </a:lstStyle>
          <a:p>
            <a:endParaRPr lang="en-US"/>
          </a:p>
        </p:txBody>
      </p:sp>
    </p:spTree>
    <p:extLst>
      <p:ext uri="{BB962C8B-B14F-4D97-AF65-F5344CB8AC3E}">
        <p14:creationId xmlns:p14="http://schemas.microsoft.com/office/powerpoint/2010/main" val="712633417"/>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preserve="1" userDrawn="1">
  <p:cSld name="New Portfolio 5">
    <p:spTree>
      <p:nvGrpSpPr>
        <p:cNvPr id="1" name=""/>
        <p:cNvGrpSpPr/>
        <p:nvPr/>
      </p:nvGrpSpPr>
      <p:grpSpPr>
        <a:xfrm>
          <a:off x="0" y="0"/>
          <a:ext cx="0" cy="0"/>
          <a:chOff x="0" y="0"/>
          <a:chExt cx="0" cy="0"/>
        </a:xfrm>
      </p:grpSpPr>
      <p:sp>
        <p:nvSpPr>
          <p:cNvPr id="19" name="Rectangle 17"/>
          <p:cNvSpPr>
            <a:spLocks/>
          </p:cNvSpPr>
          <p:nvPr userDrawn="1"/>
        </p:nvSpPr>
        <p:spPr bwMode="auto">
          <a:xfrm rot="10800000" flipH="1">
            <a:off x="1" y="4844526"/>
            <a:ext cx="7775449" cy="297628"/>
          </a:xfrm>
          <a:prstGeom prst="rect">
            <a:avLst/>
          </a:prstGeom>
          <a:solidFill>
            <a:schemeClr val="bg1">
              <a:lumMod val="95000"/>
              <a:alpha val="90000"/>
            </a:schemeClr>
          </a:solidFill>
          <a:ln>
            <a:noFill/>
          </a:ln>
        </p:spPr>
        <p:txBody>
          <a:bodyPr lIns="0" tIns="0" rIns="0" bIns="0"/>
          <a:lstStyle/>
          <a:p>
            <a:endParaRPr lang="en-US" sz="1575" u="sng"/>
          </a:p>
        </p:txBody>
      </p:sp>
      <p:grpSp>
        <p:nvGrpSpPr>
          <p:cNvPr id="20" name="Group 19"/>
          <p:cNvGrpSpPr/>
          <p:nvPr userDrawn="1"/>
        </p:nvGrpSpPr>
        <p:grpSpPr>
          <a:xfrm>
            <a:off x="605173" y="4939155"/>
            <a:ext cx="75299" cy="88468"/>
            <a:chOff x="566572" y="4914901"/>
            <a:chExt cx="123991" cy="123825"/>
          </a:xfrm>
        </p:grpSpPr>
        <p:sp>
          <p:nvSpPr>
            <p:cNvPr id="21" name="Oval 20">
              <a:hlinkClick r:id="" action="ppaction://hlinkshowjump?jump=nextslide"/>
            </p:cNvPr>
            <p:cNvSpPr>
              <a:spLocks/>
            </p:cNvSpPr>
            <p:nvPr/>
          </p:nvSpPr>
          <p:spPr bwMode="auto">
            <a:xfrm>
              <a:off x="566572" y="4914901"/>
              <a:ext cx="123991" cy="123825"/>
            </a:xfrm>
            <a:prstGeom prst="ellipse">
              <a:avLst/>
            </a:prstGeom>
            <a:noFill/>
            <a:ln w="15875" cap="flat">
              <a:solidFill>
                <a:schemeClr val="tx1">
                  <a:alpha val="30000"/>
                </a:schemeClr>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sz="1575" u="none"/>
            </a:p>
          </p:txBody>
        </p:sp>
        <p:sp>
          <p:nvSpPr>
            <p:cNvPr id="22" name="AutoShape 21">
              <a:hlinkClick r:id="" action="ppaction://hlinkshowjump?jump=nextslide"/>
            </p:cNvPr>
            <p:cNvSpPr>
              <a:spLocks/>
            </p:cNvSpPr>
            <p:nvPr/>
          </p:nvSpPr>
          <p:spPr bwMode="auto">
            <a:xfrm rot="5400000">
              <a:off x="600342" y="4955355"/>
              <a:ext cx="63104" cy="40536"/>
            </a:xfrm>
            <a:prstGeom prst="triangle">
              <a:avLst>
                <a:gd name="adj" fmla="val 50000"/>
              </a:avLst>
            </a:prstGeom>
            <a:solidFill>
              <a:schemeClr val="tx1">
                <a:alpha val="30000"/>
              </a:schemeClr>
            </a:solidFill>
            <a:ln>
              <a:noFill/>
            </a:ln>
          </p:spPr>
          <p:txBody>
            <a:bodyPr lIns="0" tIns="0" rIns="0" bIns="0"/>
            <a:lstStyle/>
            <a:p>
              <a:endParaRPr lang="en-US" sz="1575" u="none"/>
            </a:p>
          </p:txBody>
        </p:sp>
      </p:grpSp>
      <p:grpSp>
        <p:nvGrpSpPr>
          <p:cNvPr id="23" name="Group 22"/>
          <p:cNvGrpSpPr/>
          <p:nvPr userDrawn="1"/>
        </p:nvGrpSpPr>
        <p:grpSpPr>
          <a:xfrm>
            <a:off x="213792" y="4938304"/>
            <a:ext cx="75877" cy="89576"/>
            <a:chOff x="247055" y="4914306"/>
            <a:chExt cx="123991" cy="124421"/>
          </a:xfrm>
        </p:grpSpPr>
        <p:sp>
          <p:nvSpPr>
            <p:cNvPr id="24" name="Oval 23">
              <a:hlinkClick r:id="" action="ppaction://hlinkshowjump?jump=previousslide"/>
            </p:cNvPr>
            <p:cNvSpPr>
              <a:spLocks/>
            </p:cNvSpPr>
            <p:nvPr/>
          </p:nvSpPr>
          <p:spPr bwMode="auto">
            <a:xfrm rot="10800000">
              <a:off x="247055" y="4914306"/>
              <a:ext cx="123991" cy="124421"/>
            </a:xfrm>
            <a:prstGeom prst="ellipse">
              <a:avLst/>
            </a:prstGeom>
            <a:noFill/>
            <a:ln w="15875" cap="flat">
              <a:solidFill>
                <a:schemeClr val="tx1">
                  <a:alpha val="30000"/>
                </a:schemeClr>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sz="1575" u="none"/>
            </a:p>
          </p:txBody>
        </p:sp>
        <p:sp>
          <p:nvSpPr>
            <p:cNvPr id="25" name="AutoShape 24">
              <a:hlinkClick r:id="" action="ppaction://hlinkshowjump?jump=previousslide"/>
            </p:cNvPr>
            <p:cNvSpPr>
              <a:spLocks/>
            </p:cNvSpPr>
            <p:nvPr/>
          </p:nvSpPr>
          <p:spPr bwMode="auto">
            <a:xfrm rot="16200000">
              <a:off x="269001" y="4952464"/>
              <a:ext cx="63406" cy="40535"/>
            </a:xfrm>
            <a:prstGeom prst="triangle">
              <a:avLst>
                <a:gd name="adj" fmla="val 50000"/>
              </a:avLst>
            </a:prstGeom>
            <a:solidFill>
              <a:schemeClr val="tx1">
                <a:alpha val="30000"/>
              </a:schemeClr>
            </a:solidFill>
            <a:ln>
              <a:noFill/>
            </a:ln>
          </p:spPr>
          <p:txBody>
            <a:bodyPr lIns="0" tIns="0" rIns="0" bIns="0"/>
            <a:lstStyle/>
            <a:p>
              <a:endParaRPr lang="en-US" sz="1575" u="none"/>
            </a:p>
          </p:txBody>
        </p:sp>
      </p:grpSp>
      <p:sp>
        <p:nvSpPr>
          <p:cNvPr id="3" name="Slide Number Placeholder 2"/>
          <p:cNvSpPr>
            <a:spLocks noGrp="1"/>
          </p:cNvSpPr>
          <p:nvPr>
            <p:ph type="sldNum" sz="quarter" idx="11"/>
          </p:nvPr>
        </p:nvSpPr>
        <p:spPr>
          <a:xfrm>
            <a:off x="269616" y="4860098"/>
            <a:ext cx="355683" cy="193041"/>
          </a:xfrm>
          <a:prstGeom prst="rect">
            <a:avLst/>
          </a:prstGeom>
        </p:spPr>
        <p:txBody>
          <a:bodyPr/>
          <a:lstStyle>
            <a:lvl1pPr>
              <a:defRPr sz="675" b="1" i="0">
                <a:solidFill>
                  <a:schemeClr val="tx1">
                    <a:alpha val="30000"/>
                  </a:schemeClr>
                </a:solidFill>
                <a:latin typeface="Lato" charset="0"/>
                <a:ea typeface="Lato" charset="0"/>
                <a:cs typeface="Lato" charset="0"/>
              </a:defRPr>
            </a:lvl1pPr>
          </a:lstStyle>
          <a:p>
            <a:fld id="{C3929991-3F91-D343-BFF2-32848ABE790B}" type="slidenum">
              <a:rPr lang="en-US" smtClean="0"/>
              <a:pPr/>
              <a:t>‹#›</a:t>
            </a:fld>
            <a:endParaRPr lang="en-US"/>
          </a:p>
        </p:txBody>
      </p:sp>
      <p:sp>
        <p:nvSpPr>
          <p:cNvPr id="6" name="Footer Placeholder 5"/>
          <p:cNvSpPr>
            <a:spLocks noGrp="1"/>
          </p:cNvSpPr>
          <p:nvPr>
            <p:ph type="ftr" sz="quarter" idx="12"/>
          </p:nvPr>
        </p:nvSpPr>
        <p:spPr>
          <a:xfrm>
            <a:off x="2297873" y="4881348"/>
            <a:ext cx="3179704" cy="194274"/>
          </a:xfrm>
        </p:spPr>
        <p:txBody>
          <a:bodyPr/>
          <a:lstStyle/>
          <a:p>
            <a:r>
              <a:rPr lang="en-US"/>
              <a:t>FY21 Operating Budget Forum</a:t>
            </a:r>
          </a:p>
        </p:txBody>
      </p:sp>
      <p:sp>
        <p:nvSpPr>
          <p:cNvPr id="8" name="Picture Placeholder 7"/>
          <p:cNvSpPr>
            <a:spLocks noGrp="1"/>
          </p:cNvSpPr>
          <p:nvPr>
            <p:ph type="pic" sz="quarter" idx="13"/>
          </p:nvPr>
        </p:nvSpPr>
        <p:spPr>
          <a:xfrm>
            <a:off x="6995160" y="4903521"/>
            <a:ext cx="562816" cy="149192"/>
          </a:xfrm>
          <a:prstGeom prst="rect">
            <a:avLst/>
          </a:prstGeom>
        </p:spPr>
        <p:txBody>
          <a:bodyPr/>
          <a:lstStyle>
            <a:lvl1pPr>
              <a:defRPr sz="675" b="0" i="0">
                <a:latin typeface="Lato Light" charset="0"/>
                <a:ea typeface="Lato Light" charset="0"/>
                <a:cs typeface="Lato Light" charset="0"/>
              </a:defRPr>
            </a:lvl1pPr>
          </a:lstStyle>
          <a:p>
            <a:endParaRPr lang="en-US"/>
          </a:p>
        </p:txBody>
      </p:sp>
      <p:sp>
        <p:nvSpPr>
          <p:cNvPr id="30" name="Picture Placeholder 3"/>
          <p:cNvSpPr>
            <a:spLocks noGrp="1"/>
          </p:cNvSpPr>
          <p:nvPr>
            <p:ph type="pic" sz="quarter" idx="10"/>
          </p:nvPr>
        </p:nvSpPr>
        <p:spPr>
          <a:xfrm>
            <a:off x="669892" y="741682"/>
            <a:ext cx="3108005" cy="3665426"/>
          </a:xfrm>
          <a:prstGeom prst="rect">
            <a:avLst/>
          </a:prstGeom>
        </p:spPr>
        <p:txBody>
          <a:bodyPr/>
          <a:lstStyle>
            <a:lvl1pPr>
              <a:defRPr sz="750" b="0" i="0">
                <a:solidFill>
                  <a:schemeClr val="bg2"/>
                </a:solidFill>
                <a:latin typeface="Lato Light" charset="0"/>
                <a:ea typeface="Lato Light" charset="0"/>
                <a:cs typeface="Lato Light" charset="0"/>
              </a:defRPr>
            </a:lvl1pPr>
          </a:lstStyle>
          <a:p>
            <a:endParaRPr lang="en-US"/>
          </a:p>
        </p:txBody>
      </p:sp>
      <p:sp>
        <p:nvSpPr>
          <p:cNvPr id="31" name="Picture Placeholder 3"/>
          <p:cNvSpPr>
            <a:spLocks noGrp="1"/>
          </p:cNvSpPr>
          <p:nvPr>
            <p:ph type="pic" sz="quarter" idx="14"/>
          </p:nvPr>
        </p:nvSpPr>
        <p:spPr>
          <a:xfrm>
            <a:off x="3823448" y="741682"/>
            <a:ext cx="3955323" cy="1154574"/>
          </a:xfrm>
          <a:prstGeom prst="rect">
            <a:avLst/>
          </a:prstGeom>
        </p:spPr>
        <p:txBody>
          <a:bodyPr/>
          <a:lstStyle>
            <a:lvl1pPr>
              <a:defRPr sz="750" b="0" i="0">
                <a:solidFill>
                  <a:schemeClr val="bg2"/>
                </a:solidFill>
                <a:latin typeface="Lato Light" charset="0"/>
                <a:ea typeface="Lato Light" charset="0"/>
                <a:cs typeface="Lato Light" charset="0"/>
              </a:defRPr>
            </a:lvl1pPr>
          </a:lstStyle>
          <a:p>
            <a:endParaRPr lang="en-US"/>
          </a:p>
        </p:txBody>
      </p:sp>
      <p:sp>
        <p:nvSpPr>
          <p:cNvPr id="32" name="Picture Placeholder 3"/>
          <p:cNvSpPr>
            <a:spLocks noGrp="1"/>
          </p:cNvSpPr>
          <p:nvPr>
            <p:ph type="pic" sz="quarter" idx="15"/>
          </p:nvPr>
        </p:nvSpPr>
        <p:spPr>
          <a:xfrm>
            <a:off x="3823448" y="1948390"/>
            <a:ext cx="3955323" cy="1154574"/>
          </a:xfrm>
          <a:prstGeom prst="rect">
            <a:avLst/>
          </a:prstGeom>
        </p:spPr>
        <p:txBody>
          <a:bodyPr/>
          <a:lstStyle>
            <a:lvl1pPr>
              <a:defRPr sz="750" b="0" i="0">
                <a:solidFill>
                  <a:schemeClr val="bg2"/>
                </a:solidFill>
                <a:latin typeface="Lato Light" charset="0"/>
                <a:ea typeface="Lato Light" charset="0"/>
                <a:cs typeface="Lato Light" charset="0"/>
              </a:defRPr>
            </a:lvl1pPr>
          </a:lstStyle>
          <a:p>
            <a:endParaRPr lang="en-US"/>
          </a:p>
        </p:txBody>
      </p:sp>
      <p:sp>
        <p:nvSpPr>
          <p:cNvPr id="33" name="Picture Placeholder 3"/>
          <p:cNvSpPr>
            <a:spLocks noGrp="1"/>
          </p:cNvSpPr>
          <p:nvPr>
            <p:ph type="pic" sz="quarter" idx="16"/>
          </p:nvPr>
        </p:nvSpPr>
        <p:spPr>
          <a:xfrm>
            <a:off x="3823448" y="3155100"/>
            <a:ext cx="1062971" cy="1252009"/>
          </a:xfrm>
          <a:prstGeom prst="rect">
            <a:avLst/>
          </a:prstGeom>
        </p:spPr>
        <p:txBody>
          <a:bodyPr/>
          <a:lstStyle>
            <a:lvl1pPr>
              <a:defRPr sz="750" b="0" i="0">
                <a:solidFill>
                  <a:schemeClr val="bg2"/>
                </a:solidFill>
                <a:latin typeface="Lato Light" charset="0"/>
                <a:ea typeface="Lato Light" charset="0"/>
                <a:cs typeface="Lato Light" charset="0"/>
              </a:defRPr>
            </a:lvl1pPr>
          </a:lstStyle>
          <a:p>
            <a:endParaRPr lang="en-US"/>
          </a:p>
        </p:txBody>
      </p:sp>
      <p:sp>
        <p:nvSpPr>
          <p:cNvPr id="34" name="Picture Placeholder 3"/>
          <p:cNvSpPr>
            <a:spLocks noGrp="1"/>
          </p:cNvSpPr>
          <p:nvPr>
            <p:ph type="pic" sz="quarter" idx="17"/>
          </p:nvPr>
        </p:nvSpPr>
        <p:spPr>
          <a:xfrm>
            <a:off x="4944712" y="3155100"/>
            <a:ext cx="1062971" cy="1252009"/>
          </a:xfrm>
          <a:prstGeom prst="rect">
            <a:avLst/>
          </a:prstGeom>
        </p:spPr>
        <p:txBody>
          <a:bodyPr/>
          <a:lstStyle>
            <a:lvl1pPr>
              <a:defRPr sz="750" b="0" i="0">
                <a:solidFill>
                  <a:schemeClr val="bg2"/>
                </a:solidFill>
                <a:latin typeface="Lato Light" charset="0"/>
                <a:ea typeface="Lato Light" charset="0"/>
                <a:cs typeface="Lato Light" charset="0"/>
              </a:defRPr>
            </a:lvl1pPr>
          </a:lstStyle>
          <a:p>
            <a:endParaRPr lang="en-US"/>
          </a:p>
        </p:txBody>
      </p:sp>
      <p:sp>
        <p:nvSpPr>
          <p:cNvPr id="36" name="Picture Placeholder 3"/>
          <p:cNvSpPr>
            <a:spLocks noGrp="1"/>
          </p:cNvSpPr>
          <p:nvPr>
            <p:ph type="pic" sz="quarter" idx="18"/>
          </p:nvPr>
        </p:nvSpPr>
        <p:spPr>
          <a:xfrm>
            <a:off x="6059605" y="3155100"/>
            <a:ext cx="1728988" cy="1252009"/>
          </a:xfrm>
          <a:prstGeom prst="rect">
            <a:avLst/>
          </a:prstGeom>
        </p:spPr>
        <p:txBody>
          <a:bodyPr/>
          <a:lstStyle>
            <a:lvl1pPr>
              <a:defRPr sz="750" b="0" i="0">
                <a:solidFill>
                  <a:schemeClr val="bg2"/>
                </a:solidFill>
                <a:latin typeface="Lato Light" charset="0"/>
                <a:ea typeface="Lato Light" charset="0"/>
                <a:cs typeface="Lato Light" charset="0"/>
              </a:defRPr>
            </a:lvl1pPr>
          </a:lstStyle>
          <a:p>
            <a:endParaRPr lang="en-US"/>
          </a:p>
        </p:txBody>
      </p:sp>
    </p:spTree>
    <p:extLst>
      <p:ext uri="{BB962C8B-B14F-4D97-AF65-F5344CB8AC3E}">
        <p14:creationId xmlns:p14="http://schemas.microsoft.com/office/powerpoint/2010/main" val="2059344234"/>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preserve="1" userDrawn="1">
  <p:cSld name="New Portfolio 6">
    <p:spTree>
      <p:nvGrpSpPr>
        <p:cNvPr id="1" name=""/>
        <p:cNvGrpSpPr/>
        <p:nvPr/>
      </p:nvGrpSpPr>
      <p:grpSpPr>
        <a:xfrm>
          <a:off x="0" y="0"/>
          <a:ext cx="0" cy="0"/>
          <a:chOff x="0" y="0"/>
          <a:chExt cx="0" cy="0"/>
        </a:xfrm>
      </p:grpSpPr>
      <p:sp>
        <p:nvSpPr>
          <p:cNvPr id="19" name="Rectangle 17"/>
          <p:cNvSpPr>
            <a:spLocks/>
          </p:cNvSpPr>
          <p:nvPr userDrawn="1"/>
        </p:nvSpPr>
        <p:spPr bwMode="auto">
          <a:xfrm rot="10800000" flipH="1">
            <a:off x="1" y="4844526"/>
            <a:ext cx="7775449" cy="297628"/>
          </a:xfrm>
          <a:prstGeom prst="rect">
            <a:avLst/>
          </a:prstGeom>
          <a:solidFill>
            <a:schemeClr val="bg1">
              <a:lumMod val="95000"/>
              <a:alpha val="90000"/>
            </a:schemeClr>
          </a:solidFill>
          <a:ln>
            <a:noFill/>
          </a:ln>
        </p:spPr>
        <p:txBody>
          <a:bodyPr lIns="0" tIns="0" rIns="0" bIns="0"/>
          <a:lstStyle/>
          <a:p>
            <a:endParaRPr lang="en-US" sz="1575" u="sng"/>
          </a:p>
        </p:txBody>
      </p:sp>
      <p:grpSp>
        <p:nvGrpSpPr>
          <p:cNvPr id="20" name="Group 19"/>
          <p:cNvGrpSpPr/>
          <p:nvPr userDrawn="1"/>
        </p:nvGrpSpPr>
        <p:grpSpPr>
          <a:xfrm>
            <a:off x="605173" y="4939155"/>
            <a:ext cx="75299" cy="88468"/>
            <a:chOff x="566572" y="4914901"/>
            <a:chExt cx="123991" cy="123825"/>
          </a:xfrm>
        </p:grpSpPr>
        <p:sp>
          <p:nvSpPr>
            <p:cNvPr id="21" name="Oval 20">
              <a:hlinkClick r:id="" action="ppaction://hlinkshowjump?jump=nextslide"/>
            </p:cNvPr>
            <p:cNvSpPr>
              <a:spLocks/>
            </p:cNvSpPr>
            <p:nvPr/>
          </p:nvSpPr>
          <p:spPr bwMode="auto">
            <a:xfrm>
              <a:off x="566572" y="4914901"/>
              <a:ext cx="123991" cy="123825"/>
            </a:xfrm>
            <a:prstGeom prst="ellipse">
              <a:avLst/>
            </a:prstGeom>
            <a:noFill/>
            <a:ln w="15875" cap="flat">
              <a:solidFill>
                <a:schemeClr val="tx1">
                  <a:alpha val="30000"/>
                </a:schemeClr>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sz="1575" u="none"/>
            </a:p>
          </p:txBody>
        </p:sp>
        <p:sp>
          <p:nvSpPr>
            <p:cNvPr id="22" name="AutoShape 21">
              <a:hlinkClick r:id="" action="ppaction://hlinkshowjump?jump=nextslide"/>
            </p:cNvPr>
            <p:cNvSpPr>
              <a:spLocks/>
            </p:cNvSpPr>
            <p:nvPr/>
          </p:nvSpPr>
          <p:spPr bwMode="auto">
            <a:xfrm rot="5400000">
              <a:off x="600342" y="4955355"/>
              <a:ext cx="63104" cy="40536"/>
            </a:xfrm>
            <a:prstGeom prst="triangle">
              <a:avLst>
                <a:gd name="adj" fmla="val 50000"/>
              </a:avLst>
            </a:prstGeom>
            <a:solidFill>
              <a:schemeClr val="tx1">
                <a:alpha val="30000"/>
              </a:schemeClr>
            </a:solidFill>
            <a:ln>
              <a:noFill/>
            </a:ln>
          </p:spPr>
          <p:txBody>
            <a:bodyPr lIns="0" tIns="0" rIns="0" bIns="0"/>
            <a:lstStyle/>
            <a:p>
              <a:endParaRPr lang="en-US" sz="1575" u="none"/>
            </a:p>
          </p:txBody>
        </p:sp>
      </p:grpSp>
      <p:grpSp>
        <p:nvGrpSpPr>
          <p:cNvPr id="23" name="Group 22"/>
          <p:cNvGrpSpPr/>
          <p:nvPr userDrawn="1"/>
        </p:nvGrpSpPr>
        <p:grpSpPr>
          <a:xfrm>
            <a:off x="213792" y="4938304"/>
            <a:ext cx="75877" cy="89576"/>
            <a:chOff x="247055" y="4914306"/>
            <a:chExt cx="123991" cy="124421"/>
          </a:xfrm>
        </p:grpSpPr>
        <p:sp>
          <p:nvSpPr>
            <p:cNvPr id="24" name="Oval 23">
              <a:hlinkClick r:id="" action="ppaction://hlinkshowjump?jump=previousslide"/>
            </p:cNvPr>
            <p:cNvSpPr>
              <a:spLocks/>
            </p:cNvSpPr>
            <p:nvPr/>
          </p:nvSpPr>
          <p:spPr bwMode="auto">
            <a:xfrm rot="10800000">
              <a:off x="247055" y="4914306"/>
              <a:ext cx="123991" cy="124421"/>
            </a:xfrm>
            <a:prstGeom prst="ellipse">
              <a:avLst/>
            </a:prstGeom>
            <a:noFill/>
            <a:ln w="15875" cap="flat">
              <a:solidFill>
                <a:schemeClr val="tx1">
                  <a:alpha val="30000"/>
                </a:schemeClr>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sz="1575" u="none"/>
            </a:p>
          </p:txBody>
        </p:sp>
        <p:sp>
          <p:nvSpPr>
            <p:cNvPr id="25" name="AutoShape 24">
              <a:hlinkClick r:id="" action="ppaction://hlinkshowjump?jump=previousslide"/>
            </p:cNvPr>
            <p:cNvSpPr>
              <a:spLocks/>
            </p:cNvSpPr>
            <p:nvPr/>
          </p:nvSpPr>
          <p:spPr bwMode="auto">
            <a:xfrm rot="16200000">
              <a:off x="269001" y="4952464"/>
              <a:ext cx="63406" cy="40535"/>
            </a:xfrm>
            <a:prstGeom prst="triangle">
              <a:avLst>
                <a:gd name="adj" fmla="val 50000"/>
              </a:avLst>
            </a:prstGeom>
            <a:solidFill>
              <a:schemeClr val="tx1">
                <a:alpha val="30000"/>
              </a:schemeClr>
            </a:solidFill>
            <a:ln>
              <a:noFill/>
            </a:ln>
          </p:spPr>
          <p:txBody>
            <a:bodyPr lIns="0" tIns="0" rIns="0" bIns="0"/>
            <a:lstStyle/>
            <a:p>
              <a:endParaRPr lang="en-US" sz="1575" u="none"/>
            </a:p>
          </p:txBody>
        </p:sp>
      </p:grpSp>
      <p:sp>
        <p:nvSpPr>
          <p:cNvPr id="3" name="Slide Number Placeholder 2"/>
          <p:cNvSpPr>
            <a:spLocks noGrp="1"/>
          </p:cNvSpPr>
          <p:nvPr>
            <p:ph type="sldNum" sz="quarter" idx="11"/>
          </p:nvPr>
        </p:nvSpPr>
        <p:spPr>
          <a:xfrm>
            <a:off x="269616" y="4860098"/>
            <a:ext cx="355683" cy="193041"/>
          </a:xfrm>
          <a:prstGeom prst="rect">
            <a:avLst/>
          </a:prstGeom>
        </p:spPr>
        <p:txBody>
          <a:bodyPr/>
          <a:lstStyle>
            <a:lvl1pPr>
              <a:defRPr sz="675" b="1" i="0">
                <a:solidFill>
                  <a:schemeClr val="tx1">
                    <a:alpha val="30000"/>
                  </a:schemeClr>
                </a:solidFill>
                <a:latin typeface="Lato" charset="0"/>
                <a:ea typeface="Lato" charset="0"/>
                <a:cs typeface="Lato" charset="0"/>
              </a:defRPr>
            </a:lvl1pPr>
          </a:lstStyle>
          <a:p>
            <a:fld id="{C3929991-3F91-D343-BFF2-32848ABE790B}" type="slidenum">
              <a:rPr lang="en-US" smtClean="0"/>
              <a:pPr/>
              <a:t>‹#›</a:t>
            </a:fld>
            <a:endParaRPr lang="en-US"/>
          </a:p>
        </p:txBody>
      </p:sp>
      <p:sp>
        <p:nvSpPr>
          <p:cNvPr id="6" name="Footer Placeholder 5"/>
          <p:cNvSpPr>
            <a:spLocks noGrp="1"/>
          </p:cNvSpPr>
          <p:nvPr>
            <p:ph type="ftr" sz="quarter" idx="12"/>
          </p:nvPr>
        </p:nvSpPr>
        <p:spPr>
          <a:xfrm>
            <a:off x="2297873" y="4881348"/>
            <a:ext cx="3179704" cy="194274"/>
          </a:xfrm>
        </p:spPr>
        <p:txBody>
          <a:bodyPr/>
          <a:lstStyle/>
          <a:p>
            <a:r>
              <a:rPr lang="en-US"/>
              <a:t>FY21 Operating Budget Forum</a:t>
            </a:r>
          </a:p>
        </p:txBody>
      </p:sp>
      <p:sp>
        <p:nvSpPr>
          <p:cNvPr id="8" name="Picture Placeholder 7"/>
          <p:cNvSpPr>
            <a:spLocks noGrp="1"/>
          </p:cNvSpPr>
          <p:nvPr>
            <p:ph type="pic" sz="quarter" idx="13"/>
          </p:nvPr>
        </p:nvSpPr>
        <p:spPr>
          <a:xfrm>
            <a:off x="6995160" y="4903521"/>
            <a:ext cx="562816" cy="149192"/>
          </a:xfrm>
          <a:prstGeom prst="rect">
            <a:avLst/>
          </a:prstGeom>
        </p:spPr>
        <p:txBody>
          <a:bodyPr/>
          <a:lstStyle>
            <a:lvl1pPr>
              <a:defRPr sz="675" b="0" i="0">
                <a:latin typeface="Lato Light" charset="0"/>
                <a:ea typeface="Lato Light" charset="0"/>
                <a:cs typeface="Lato Light" charset="0"/>
              </a:defRPr>
            </a:lvl1pPr>
          </a:lstStyle>
          <a:p>
            <a:endParaRPr lang="en-US"/>
          </a:p>
        </p:txBody>
      </p:sp>
      <p:sp>
        <p:nvSpPr>
          <p:cNvPr id="39" name="Picture Placeholder 3"/>
          <p:cNvSpPr>
            <a:spLocks noGrp="1"/>
          </p:cNvSpPr>
          <p:nvPr>
            <p:ph type="pic" sz="quarter" idx="10"/>
          </p:nvPr>
        </p:nvSpPr>
        <p:spPr>
          <a:xfrm>
            <a:off x="810431" y="764382"/>
            <a:ext cx="1635964" cy="3447855"/>
          </a:xfrm>
          <a:prstGeom prst="rect">
            <a:avLst/>
          </a:prstGeom>
        </p:spPr>
        <p:txBody>
          <a:bodyPr/>
          <a:lstStyle>
            <a:lvl1pPr>
              <a:defRPr sz="750" b="0" i="0">
                <a:solidFill>
                  <a:schemeClr val="bg2"/>
                </a:solidFill>
                <a:latin typeface="Lato Light" charset="0"/>
                <a:ea typeface="Lato Light" charset="0"/>
                <a:cs typeface="Lato Light" charset="0"/>
              </a:defRPr>
            </a:lvl1pPr>
          </a:lstStyle>
          <a:p>
            <a:endParaRPr lang="en-US"/>
          </a:p>
        </p:txBody>
      </p:sp>
      <p:sp>
        <p:nvSpPr>
          <p:cNvPr id="40" name="Picture Placeholder 3"/>
          <p:cNvSpPr>
            <a:spLocks noGrp="1"/>
          </p:cNvSpPr>
          <p:nvPr>
            <p:ph type="pic" sz="quarter" idx="14"/>
          </p:nvPr>
        </p:nvSpPr>
        <p:spPr>
          <a:xfrm>
            <a:off x="2515536" y="-14990"/>
            <a:ext cx="1402519" cy="2937238"/>
          </a:xfrm>
          <a:prstGeom prst="rect">
            <a:avLst/>
          </a:prstGeom>
        </p:spPr>
        <p:txBody>
          <a:bodyPr/>
          <a:lstStyle>
            <a:lvl1pPr>
              <a:defRPr sz="750" b="0" i="0">
                <a:solidFill>
                  <a:schemeClr val="bg2"/>
                </a:solidFill>
                <a:latin typeface="Lato Light" charset="0"/>
                <a:ea typeface="Lato Light" charset="0"/>
                <a:cs typeface="Lato Light" charset="0"/>
              </a:defRPr>
            </a:lvl1pPr>
          </a:lstStyle>
          <a:p>
            <a:endParaRPr lang="en-US"/>
          </a:p>
        </p:txBody>
      </p:sp>
      <p:sp>
        <p:nvSpPr>
          <p:cNvPr id="41" name="Picture Placeholder 3"/>
          <p:cNvSpPr>
            <a:spLocks noGrp="1"/>
          </p:cNvSpPr>
          <p:nvPr>
            <p:ph type="pic" sz="quarter" idx="15"/>
          </p:nvPr>
        </p:nvSpPr>
        <p:spPr>
          <a:xfrm>
            <a:off x="2515536" y="2998034"/>
            <a:ext cx="4173825" cy="1214202"/>
          </a:xfrm>
          <a:prstGeom prst="rect">
            <a:avLst/>
          </a:prstGeom>
        </p:spPr>
        <p:txBody>
          <a:bodyPr/>
          <a:lstStyle>
            <a:lvl1pPr>
              <a:defRPr sz="750" b="0" i="0">
                <a:solidFill>
                  <a:schemeClr val="bg2"/>
                </a:solidFill>
                <a:latin typeface="Lato Light" charset="0"/>
                <a:ea typeface="Lato Light" charset="0"/>
                <a:cs typeface="Lato Light" charset="0"/>
              </a:defRPr>
            </a:lvl1pPr>
          </a:lstStyle>
          <a:p>
            <a:endParaRPr lang="en-US"/>
          </a:p>
        </p:txBody>
      </p:sp>
      <p:sp>
        <p:nvSpPr>
          <p:cNvPr id="42" name="Picture Placeholder 3"/>
          <p:cNvSpPr>
            <a:spLocks noGrp="1"/>
          </p:cNvSpPr>
          <p:nvPr>
            <p:ph type="pic" sz="quarter" idx="16"/>
          </p:nvPr>
        </p:nvSpPr>
        <p:spPr>
          <a:xfrm>
            <a:off x="3980823" y="1371600"/>
            <a:ext cx="1319699" cy="1550648"/>
          </a:xfrm>
          <a:prstGeom prst="rect">
            <a:avLst/>
          </a:prstGeom>
        </p:spPr>
        <p:txBody>
          <a:bodyPr/>
          <a:lstStyle>
            <a:lvl1pPr>
              <a:defRPr sz="750" b="0" i="0">
                <a:solidFill>
                  <a:schemeClr val="bg2"/>
                </a:solidFill>
                <a:latin typeface="Lato Light" charset="0"/>
                <a:ea typeface="Lato Light" charset="0"/>
                <a:cs typeface="Lato Light" charset="0"/>
              </a:defRPr>
            </a:lvl1pPr>
          </a:lstStyle>
          <a:p>
            <a:endParaRPr lang="en-US"/>
          </a:p>
        </p:txBody>
      </p:sp>
      <p:sp>
        <p:nvSpPr>
          <p:cNvPr id="43" name="Picture Placeholder 3"/>
          <p:cNvSpPr>
            <a:spLocks noGrp="1"/>
          </p:cNvSpPr>
          <p:nvPr>
            <p:ph type="pic" sz="quarter" idx="17"/>
          </p:nvPr>
        </p:nvSpPr>
        <p:spPr>
          <a:xfrm>
            <a:off x="3980823" y="-14990"/>
            <a:ext cx="1319699" cy="1318300"/>
          </a:xfrm>
          <a:prstGeom prst="rect">
            <a:avLst/>
          </a:prstGeom>
        </p:spPr>
        <p:txBody>
          <a:bodyPr/>
          <a:lstStyle>
            <a:lvl1pPr>
              <a:defRPr sz="750" b="0" i="0">
                <a:solidFill>
                  <a:schemeClr val="bg2"/>
                </a:solidFill>
                <a:latin typeface="Lato Light" charset="0"/>
                <a:ea typeface="Lato Light" charset="0"/>
                <a:cs typeface="Lato Light" charset="0"/>
              </a:defRPr>
            </a:lvl1pPr>
          </a:lstStyle>
          <a:p>
            <a:endParaRPr lang="en-US"/>
          </a:p>
        </p:txBody>
      </p:sp>
      <p:sp>
        <p:nvSpPr>
          <p:cNvPr id="44" name="Picture Placeholder 3"/>
          <p:cNvSpPr>
            <a:spLocks noGrp="1"/>
          </p:cNvSpPr>
          <p:nvPr>
            <p:ph type="pic" sz="quarter" idx="18"/>
          </p:nvPr>
        </p:nvSpPr>
        <p:spPr>
          <a:xfrm>
            <a:off x="5363291" y="1371600"/>
            <a:ext cx="1319699" cy="1550648"/>
          </a:xfrm>
          <a:prstGeom prst="rect">
            <a:avLst/>
          </a:prstGeom>
        </p:spPr>
        <p:txBody>
          <a:bodyPr/>
          <a:lstStyle>
            <a:lvl1pPr>
              <a:defRPr sz="750" b="0" i="0">
                <a:solidFill>
                  <a:schemeClr val="bg2"/>
                </a:solidFill>
                <a:latin typeface="Lato Light" charset="0"/>
                <a:ea typeface="Lato Light" charset="0"/>
                <a:cs typeface="Lato Light" charset="0"/>
              </a:defRPr>
            </a:lvl1pPr>
          </a:lstStyle>
          <a:p>
            <a:endParaRPr lang="en-US"/>
          </a:p>
        </p:txBody>
      </p:sp>
    </p:spTree>
    <p:extLst>
      <p:ext uri="{BB962C8B-B14F-4D97-AF65-F5344CB8AC3E}">
        <p14:creationId xmlns:p14="http://schemas.microsoft.com/office/powerpoint/2010/main" val="1640170337"/>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preserve="1" userDrawn="1">
  <p:cSld name="New Portfolio 7">
    <p:spTree>
      <p:nvGrpSpPr>
        <p:cNvPr id="1" name=""/>
        <p:cNvGrpSpPr/>
        <p:nvPr/>
      </p:nvGrpSpPr>
      <p:grpSpPr>
        <a:xfrm>
          <a:off x="0" y="0"/>
          <a:ext cx="0" cy="0"/>
          <a:chOff x="0" y="0"/>
          <a:chExt cx="0" cy="0"/>
        </a:xfrm>
      </p:grpSpPr>
      <p:sp>
        <p:nvSpPr>
          <p:cNvPr id="19" name="Rectangle 17"/>
          <p:cNvSpPr>
            <a:spLocks/>
          </p:cNvSpPr>
          <p:nvPr userDrawn="1"/>
        </p:nvSpPr>
        <p:spPr bwMode="auto">
          <a:xfrm rot="10800000" flipH="1">
            <a:off x="1" y="4844526"/>
            <a:ext cx="7775449" cy="297628"/>
          </a:xfrm>
          <a:prstGeom prst="rect">
            <a:avLst/>
          </a:prstGeom>
          <a:solidFill>
            <a:schemeClr val="bg1">
              <a:lumMod val="95000"/>
              <a:alpha val="90000"/>
            </a:schemeClr>
          </a:solidFill>
          <a:ln>
            <a:noFill/>
          </a:ln>
        </p:spPr>
        <p:txBody>
          <a:bodyPr lIns="0" tIns="0" rIns="0" bIns="0"/>
          <a:lstStyle/>
          <a:p>
            <a:endParaRPr lang="en-US" sz="1575" u="sng"/>
          </a:p>
        </p:txBody>
      </p:sp>
      <p:grpSp>
        <p:nvGrpSpPr>
          <p:cNvPr id="20" name="Group 19"/>
          <p:cNvGrpSpPr/>
          <p:nvPr userDrawn="1"/>
        </p:nvGrpSpPr>
        <p:grpSpPr>
          <a:xfrm>
            <a:off x="605173" y="4939155"/>
            <a:ext cx="75299" cy="88468"/>
            <a:chOff x="566572" y="4914901"/>
            <a:chExt cx="123991" cy="123825"/>
          </a:xfrm>
        </p:grpSpPr>
        <p:sp>
          <p:nvSpPr>
            <p:cNvPr id="21" name="Oval 20">
              <a:hlinkClick r:id="" action="ppaction://hlinkshowjump?jump=nextslide"/>
            </p:cNvPr>
            <p:cNvSpPr>
              <a:spLocks/>
            </p:cNvSpPr>
            <p:nvPr/>
          </p:nvSpPr>
          <p:spPr bwMode="auto">
            <a:xfrm>
              <a:off x="566572" y="4914901"/>
              <a:ext cx="123991" cy="123825"/>
            </a:xfrm>
            <a:prstGeom prst="ellipse">
              <a:avLst/>
            </a:prstGeom>
            <a:noFill/>
            <a:ln w="15875" cap="flat">
              <a:solidFill>
                <a:schemeClr val="tx1">
                  <a:alpha val="30000"/>
                </a:schemeClr>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sz="1575" u="none"/>
            </a:p>
          </p:txBody>
        </p:sp>
        <p:sp>
          <p:nvSpPr>
            <p:cNvPr id="22" name="AutoShape 21">
              <a:hlinkClick r:id="" action="ppaction://hlinkshowjump?jump=nextslide"/>
            </p:cNvPr>
            <p:cNvSpPr>
              <a:spLocks/>
            </p:cNvSpPr>
            <p:nvPr/>
          </p:nvSpPr>
          <p:spPr bwMode="auto">
            <a:xfrm rot="5400000">
              <a:off x="600342" y="4955355"/>
              <a:ext cx="63104" cy="40536"/>
            </a:xfrm>
            <a:prstGeom prst="triangle">
              <a:avLst>
                <a:gd name="adj" fmla="val 50000"/>
              </a:avLst>
            </a:prstGeom>
            <a:solidFill>
              <a:schemeClr val="tx1">
                <a:alpha val="30000"/>
              </a:schemeClr>
            </a:solidFill>
            <a:ln>
              <a:noFill/>
            </a:ln>
          </p:spPr>
          <p:txBody>
            <a:bodyPr lIns="0" tIns="0" rIns="0" bIns="0"/>
            <a:lstStyle/>
            <a:p>
              <a:endParaRPr lang="en-US" sz="1575" u="none"/>
            </a:p>
          </p:txBody>
        </p:sp>
      </p:grpSp>
      <p:grpSp>
        <p:nvGrpSpPr>
          <p:cNvPr id="23" name="Group 22"/>
          <p:cNvGrpSpPr/>
          <p:nvPr userDrawn="1"/>
        </p:nvGrpSpPr>
        <p:grpSpPr>
          <a:xfrm>
            <a:off x="213792" y="4938304"/>
            <a:ext cx="75877" cy="89576"/>
            <a:chOff x="247055" y="4914306"/>
            <a:chExt cx="123991" cy="124421"/>
          </a:xfrm>
        </p:grpSpPr>
        <p:sp>
          <p:nvSpPr>
            <p:cNvPr id="24" name="Oval 23">
              <a:hlinkClick r:id="" action="ppaction://hlinkshowjump?jump=previousslide"/>
            </p:cNvPr>
            <p:cNvSpPr>
              <a:spLocks/>
            </p:cNvSpPr>
            <p:nvPr/>
          </p:nvSpPr>
          <p:spPr bwMode="auto">
            <a:xfrm rot="10800000">
              <a:off x="247055" y="4914306"/>
              <a:ext cx="123991" cy="124421"/>
            </a:xfrm>
            <a:prstGeom prst="ellipse">
              <a:avLst/>
            </a:prstGeom>
            <a:noFill/>
            <a:ln w="15875" cap="flat">
              <a:solidFill>
                <a:schemeClr val="tx1">
                  <a:alpha val="30000"/>
                </a:schemeClr>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sz="1575" u="none"/>
            </a:p>
          </p:txBody>
        </p:sp>
        <p:sp>
          <p:nvSpPr>
            <p:cNvPr id="25" name="AutoShape 24">
              <a:hlinkClick r:id="" action="ppaction://hlinkshowjump?jump=previousslide"/>
            </p:cNvPr>
            <p:cNvSpPr>
              <a:spLocks/>
            </p:cNvSpPr>
            <p:nvPr/>
          </p:nvSpPr>
          <p:spPr bwMode="auto">
            <a:xfrm rot="16200000">
              <a:off x="269001" y="4952464"/>
              <a:ext cx="63406" cy="40535"/>
            </a:xfrm>
            <a:prstGeom prst="triangle">
              <a:avLst>
                <a:gd name="adj" fmla="val 50000"/>
              </a:avLst>
            </a:prstGeom>
            <a:solidFill>
              <a:schemeClr val="tx1">
                <a:alpha val="30000"/>
              </a:schemeClr>
            </a:solidFill>
            <a:ln>
              <a:noFill/>
            </a:ln>
          </p:spPr>
          <p:txBody>
            <a:bodyPr lIns="0" tIns="0" rIns="0" bIns="0"/>
            <a:lstStyle/>
            <a:p>
              <a:endParaRPr lang="en-US" sz="1575" u="none"/>
            </a:p>
          </p:txBody>
        </p:sp>
      </p:grpSp>
      <p:sp>
        <p:nvSpPr>
          <p:cNvPr id="3" name="Slide Number Placeholder 2"/>
          <p:cNvSpPr>
            <a:spLocks noGrp="1"/>
          </p:cNvSpPr>
          <p:nvPr>
            <p:ph type="sldNum" sz="quarter" idx="11"/>
          </p:nvPr>
        </p:nvSpPr>
        <p:spPr>
          <a:xfrm>
            <a:off x="269616" y="4860098"/>
            <a:ext cx="355683" cy="193041"/>
          </a:xfrm>
          <a:prstGeom prst="rect">
            <a:avLst/>
          </a:prstGeom>
        </p:spPr>
        <p:txBody>
          <a:bodyPr/>
          <a:lstStyle>
            <a:lvl1pPr>
              <a:defRPr sz="675" b="1" i="0">
                <a:solidFill>
                  <a:schemeClr val="tx1">
                    <a:alpha val="30000"/>
                  </a:schemeClr>
                </a:solidFill>
                <a:latin typeface="Lato" charset="0"/>
                <a:ea typeface="Lato" charset="0"/>
                <a:cs typeface="Lato" charset="0"/>
              </a:defRPr>
            </a:lvl1pPr>
          </a:lstStyle>
          <a:p>
            <a:fld id="{C3929991-3F91-D343-BFF2-32848ABE790B}" type="slidenum">
              <a:rPr lang="en-US" smtClean="0"/>
              <a:pPr/>
              <a:t>‹#›</a:t>
            </a:fld>
            <a:endParaRPr lang="en-US"/>
          </a:p>
        </p:txBody>
      </p:sp>
      <p:sp>
        <p:nvSpPr>
          <p:cNvPr id="6" name="Footer Placeholder 5"/>
          <p:cNvSpPr>
            <a:spLocks noGrp="1"/>
          </p:cNvSpPr>
          <p:nvPr>
            <p:ph type="ftr" sz="quarter" idx="12"/>
          </p:nvPr>
        </p:nvSpPr>
        <p:spPr>
          <a:xfrm>
            <a:off x="2297873" y="4881348"/>
            <a:ext cx="3179704" cy="194274"/>
          </a:xfrm>
        </p:spPr>
        <p:txBody>
          <a:bodyPr/>
          <a:lstStyle/>
          <a:p>
            <a:r>
              <a:rPr lang="en-US"/>
              <a:t>FY21 Operating Budget Forum</a:t>
            </a:r>
          </a:p>
        </p:txBody>
      </p:sp>
      <p:sp>
        <p:nvSpPr>
          <p:cNvPr id="8" name="Picture Placeholder 7"/>
          <p:cNvSpPr>
            <a:spLocks noGrp="1"/>
          </p:cNvSpPr>
          <p:nvPr>
            <p:ph type="pic" sz="quarter" idx="13"/>
          </p:nvPr>
        </p:nvSpPr>
        <p:spPr>
          <a:xfrm>
            <a:off x="6995160" y="4903521"/>
            <a:ext cx="562816" cy="149192"/>
          </a:xfrm>
          <a:prstGeom prst="rect">
            <a:avLst/>
          </a:prstGeom>
        </p:spPr>
        <p:txBody>
          <a:bodyPr/>
          <a:lstStyle>
            <a:lvl1pPr>
              <a:defRPr sz="675" b="0" i="0">
                <a:latin typeface="Lato Light" charset="0"/>
                <a:ea typeface="Lato Light" charset="0"/>
                <a:cs typeface="Lato Light" charset="0"/>
              </a:defRPr>
            </a:lvl1pPr>
          </a:lstStyle>
          <a:p>
            <a:endParaRPr lang="en-US"/>
          </a:p>
        </p:txBody>
      </p:sp>
      <p:sp>
        <p:nvSpPr>
          <p:cNvPr id="39" name="Picture Placeholder 3"/>
          <p:cNvSpPr>
            <a:spLocks noGrp="1"/>
          </p:cNvSpPr>
          <p:nvPr>
            <p:ph type="pic" sz="quarter" idx="10"/>
          </p:nvPr>
        </p:nvSpPr>
        <p:spPr>
          <a:xfrm>
            <a:off x="2591307" y="857846"/>
            <a:ext cx="5193835" cy="3424238"/>
          </a:xfrm>
          <a:prstGeom prst="rect">
            <a:avLst/>
          </a:prstGeom>
        </p:spPr>
        <p:txBody>
          <a:bodyPr/>
          <a:lstStyle>
            <a:lvl1pPr>
              <a:defRPr sz="750" b="0" i="0">
                <a:solidFill>
                  <a:schemeClr val="bg2"/>
                </a:solidFill>
                <a:latin typeface="Lato Light" charset="0"/>
                <a:ea typeface="Lato Light" charset="0"/>
                <a:cs typeface="Lato Light" charset="0"/>
              </a:defRPr>
            </a:lvl1pPr>
          </a:lstStyle>
          <a:p>
            <a:endParaRPr lang="en-US"/>
          </a:p>
        </p:txBody>
      </p:sp>
    </p:spTree>
    <p:extLst>
      <p:ext uri="{BB962C8B-B14F-4D97-AF65-F5344CB8AC3E}">
        <p14:creationId xmlns:p14="http://schemas.microsoft.com/office/powerpoint/2010/main" val="146533149"/>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preserve="1" userDrawn="1">
  <p:cSld name="1_New Portfolio 7">
    <p:spTree>
      <p:nvGrpSpPr>
        <p:cNvPr id="1" name=""/>
        <p:cNvGrpSpPr/>
        <p:nvPr/>
      </p:nvGrpSpPr>
      <p:grpSpPr>
        <a:xfrm>
          <a:off x="0" y="0"/>
          <a:ext cx="0" cy="0"/>
          <a:chOff x="0" y="0"/>
          <a:chExt cx="0" cy="0"/>
        </a:xfrm>
      </p:grpSpPr>
      <p:sp>
        <p:nvSpPr>
          <p:cNvPr id="19" name="Rectangle 17"/>
          <p:cNvSpPr>
            <a:spLocks/>
          </p:cNvSpPr>
          <p:nvPr userDrawn="1"/>
        </p:nvSpPr>
        <p:spPr bwMode="auto">
          <a:xfrm rot="10800000" flipH="1">
            <a:off x="1" y="4844526"/>
            <a:ext cx="7775449" cy="297628"/>
          </a:xfrm>
          <a:prstGeom prst="rect">
            <a:avLst/>
          </a:prstGeom>
          <a:solidFill>
            <a:schemeClr val="bg1">
              <a:lumMod val="95000"/>
              <a:alpha val="90000"/>
            </a:schemeClr>
          </a:solidFill>
          <a:ln>
            <a:noFill/>
          </a:ln>
        </p:spPr>
        <p:txBody>
          <a:bodyPr lIns="0" tIns="0" rIns="0" bIns="0"/>
          <a:lstStyle/>
          <a:p>
            <a:endParaRPr lang="en-US" sz="1575" u="sng"/>
          </a:p>
        </p:txBody>
      </p:sp>
      <p:grpSp>
        <p:nvGrpSpPr>
          <p:cNvPr id="20" name="Group 19"/>
          <p:cNvGrpSpPr/>
          <p:nvPr userDrawn="1"/>
        </p:nvGrpSpPr>
        <p:grpSpPr>
          <a:xfrm>
            <a:off x="605173" y="4939155"/>
            <a:ext cx="75299" cy="88468"/>
            <a:chOff x="566572" y="4914901"/>
            <a:chExt cx="123991" cy="123825"/>
          </a:xfrm>
        </p:grpSpPr>
        <p:sp>
          <p:nvSpPr>
            <p:cNvPr id="21" name="Oval 20">
              <a:hlinkClick r:id="" action="ppaction://hlinkshowjump?jump=nextslide"/>
            </p:cNvPr>
            <p:cNvSpPr>
              <a:spLocks/>
            </p:cNvSpPr>
            <p:nvPr/>
          </p:nvSpPr>
          <p:spPr bwMode="auto">
            <a:xfrm>
              <a:off x="566572" y="4914901"/>
              <a:ext cx="123991" cy="123825"/>
            </a:xfrm>
            <a:prstGeom prst="ellipse">
              <a:avLst/>
            </a:prstGeom>
            <a:noFill/>
            <a:ln w="15875" cap="flat">
              <a:solidFill>
                <a:schemeClr val="tx1">
                  <a:alpha val="30000"/>
                </a:schemeClr>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sz="1575" u="none"/>
            </a:p>
          </p:txBody>
        </p:sp>
        <p:sp>
          <p:nvSpPr>
            <p:cNvPr id="22" name="AutoShape 21">
              <a:hlinkClick r:id="" action="ppaction://hlinkshowjump?jump=nextslide"/>
            </p:cNvPr>
            <p:cNvSpPr>
              <a:spLocks/>
            </p:cNvSpPr>
            <p:nvPr/>
          </p:nvSpPr>
          <p:spPr bwMode="auto">
            <a:xfrm rot="5400000">
              <a:off x="600342" y="4955355"/>
              <a:ext cx="63104" cy="40536"/>
            </a:xfrm>
            <a:prstGeom prst="triangle">
              <a:avLst>
                <a:gd name="adj" fmla="val 50000"/>
              </a:avLst>
            </a:prstGeom>
            <a:solidFill>
              <a:schemeClr val="tx1">
                <a:alpha val="30000"/>
              </a:schemeClr>
            </a:solidFill>
            <a:ln>
              <a:noFill/>
            </a:ln>
          </p:spPr>
          <p:txBody>
            <a:bodyPr lIns="0" tIns="0" rIns="0" bIns="0"/>
            <a:lstStyle/>
            <a:p>
              <a:endParaRPr lang="en-US" sz="1575" u="none"/>
            </a:p>
          </p:txBody>
        </p:sp>
      </p:grpSp>
      <p:grpSp>
        <p:nvGrpSpPr>
          <p:cNvPr id="23" name="Group 22"/>
          <p:cNvGrpSpPr/>
          <p:nvPr userDrawn="1"/>
        </p:nvGrpSpPr>
        <p:grpSpPr>
          <a:xfrm>
            <a:off x="213792" y="4938304"/>
            <a:ext cx="75877" cy="89576"/>
            <a:chOff x="247055" y="4914306"/>
            <a:chExt cx="123991" cy="124421"/>
          </a:xfrm>
        </p:grpSpPr>
        <p:sp>
          <p:nvSpPr>
            <p:cNvPr id="24" name="Oval 23">
              <a:hlinkClick r:id="" action="ppaction://hlinkshowjump?jump=previousslide"/>
            </p:cNvPr>
            <p:cNvSpPr>
              <a:spLocks/>
            </p:cNvSpPr>
            <p:nvPr/>
          </p:nvSpPr>
          <p:spPr bwMode="auto">
            <a:xfrm rot="10800000">
              <a:off x="247055" y="4914306"/>
              <a:ext cx="123991" cy="124421"/>
            </a:xfrm>
            <a:prstGeom prst="ellipse">
              <a:avLst/>
            </a:prstGeom>
            <a:noFill/>
            <a:ln w="15875" cap="flat">
              <a:solidFill>
                <a:schemeClr val="tx1">
                  <a:alpha val="30000"/>
                </a:schemeClr>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sz="1575" u="none"/>
            </a:p>
          </p:txBody>
        </p:sp>
        <p:sp>
          <p:nvSpPr>
            <p:cNvPr id="25" name="AutoShape 24">
              <a:hlinkClick r:id="" action="ppaction://hlinkshowjump?jump=previousslide"/>
            </p:cNvPr>
            <p:cNvSpPr>
              <a:spLocks/>
            </p:cNvSpPr>
            <p:nvPr/>
          </p:nvSpPr>
          <p:spPr bwMode="auto">
            <a:xfrm rot="16200000">
              <a:off x="269001" y="4952464"/>
              <a:ext cx="63406" cy="40535"/>
            </a:xfrm>
            <a:prstGeom prst="triangle">
              <a:avLst>
                <a:gd name="adj" fmla="val 50000"/>
              </a:avLst>
            </a:prstGeom>
            <a:solidFill>
              <a:schemeClr val="tx1">
                <a:alpha val="30000"/>
              </a:schemeClr>
            </a:solidFill>
            <a:ln>
              <a:noFill/>
            </a:ln>
          </p:spPr>
          <p:txBody>
            <a:bodyPr lIns="0" tIns="0" rIns="0" bIns="0"/>
            <a:lstStyle/>
            <a:p>
              <a:endParaRPr lang="en-US" sz="1575" u="none"/>
            </a:p>
          </p:txBody>
        </p:sp>
      </p:grpSp>
      <p:sp>
        <p:nvSpPr>
          <p:cNvPr id="3" name="Slide Number Placeholder 2"/>
          <p:cNvSpPr>
            <a:spLocks noGrp="1"/>
          </p:cNvSpPr>
          <p:nvPr>
            <p:ph type="sldNum" sz="quarter" idx="11"/>
          </p:nvPr>
        </p:nvSpPr>
        <p:spPr>
          <a:xfrm>
            <a:off x="269616" y="4860098"/>
            <a:ext cx="355683" cy="193041"/>
          </a:xfrm>
          <a:prstGeom prst="rect">
            <a:avLst/>
          </a:prstGeom>
        </p:spPr>
        <p:txBody>
          <a:bodyPr/>
          <a:lstStyle>
            <a:lvl1pPr>
              <a:defRPr sz="675" b="1" i="0">
                <a:solidFill>
                  <a:schemeClr val="tx1">
                    <a:alpha val="30000"/>
                  </a:schemeClr>
                </a:solidFill>
                <a:latin typeface="Lato" charset="0"/>
                <a:ea typeface="Lato" charset="0"/>
                <a:cs typeface="Lato" charset="0"/>
              </a:defRPr>
            </a:lvl1pPr>
          </a:lstStyle>
          <a:p>
            <a:fld id="{C3929991-3F91-D343-BFF2-32848ABE790B}" type="slidenum">
              <a:rPr lang="en-US" smtClean="0"/>
              <a:pPr/>
              <a:t>‹#›</a:t>
            </a:fld>
            <a:endParaRPr lang="en-US"/>
          </a:p>
        </p:txBody>
      </p:sp>
      <p:sp>
        <p:nvSpPr>
          <p:cNvPr id="6" name="Footer Placeholder 5"/>
          <p:cNvSpPr>
            <a:spLocks noGrp="1"/>
          </p:cNvSpPr>
          <p:nvPr>
            <p:ph type="ftr" sz="quarter" idx="12"/>
          </p:nvPr>
        </p:nvSpPr>
        <p:spPr>
          <a:xfrm>
            <a:off x="2297873" y="4881348"/>
            <a:ext cx="3179704" cy="194274"/>
          </a:xfrm>
        </p:spPr>
        <p:txBody>
          <a:bodyPr/>
          <a:lstStyle/>
          <a:p>
            <a:r>
              <a:rPr lang="en-US"/>
              <a:t>FY21 Operating Budget Forum</a:t>
            </a:r>
          </a:p>
        </p:txBody>
      </p:sp>
      <p:sp>
        <p:nvSpPr>
          <p:cNvPr id="8" name="Picture Placeholder 7"/>
          <p:cNvSpPr>
            <a:spLocks noGrp="1"/>
          </p:cNvSpPr>
          <p:nvPr>
            <p:ph type="pic" sz="quarter" idx="13"/>
          </p:nvPr>
        </p:nvSpPr>
        <p:spPr>
          <a:xfrm>
            <a:off x="6995160" y="4903521"/>
            <a:ext cx="562816" cy="149192"/>
          </a:xfrm>
          <a:prstGeom prst="rect">
            <a:avLst/>
          </a:prstGeom>
        </p:spPr>
        <p:txBody>
          <a:bodyPr/>
          <a:lstStyle>
            <a:lvl1pPr>
              <a:defRPr sz="675" b="0" i="0">
                <a:latin typeface="Lato Light" charset="0"/>
                <a:ea typeface="Lato Light" charset="0"/>
                <a:cs typeface="Lato Light" charset="0"/>
              </a:defRPr>
            </a:lvl1pPr>
          </a:lstStyle>
          <a:p>
            <a:endParaRPr lang="en-US"/>
          </a:p>
        </p:txBody>
      </p:sp>
      <p:sp>
        <p:nvSpPr>
          <p:cNvPr id="39" name="Picture Placeholder 3"/>
          <p:cNvSpPr>
            <a:spLocks noGrp="1"/>
          </p:cNvSpPr>
          <p:nvPr>
            <p:ph type="pic" sz="quarter" idx="10"/>
          </p:nvPr>
        </p:nvSpPr>
        <p:spPr>
          <a:xfrm>
            <a:off x="604490" y="592111"/>
            <a:ext cx="3052361" cy="2008682"/>
          </a:xfrm>
          <a:prstGeom prst="rect">
            <a:avLst/>
          </a:prstGeom>
        </p:spPr>
        <p:txBody>
          <a:bodyPr/>
          <a:lstStyle>
            <a:lvl1pPr>
              <a:defRPr sz="750" b="0" i="0">
                <a:solidFill>
                  <a:schemeClr val="bg2"/>
                </a:solidFill>
                <a:latin typeface="Lato Light" charset="0"/>
                <a:ea typeface="Lato Light" charset="0"/>
                <a:cs typeface="Lato Light" charset="0"/>
              </a:defRPr>
            </a:lvl1pPr>
          </a:lstStyle>
          <a:p>
            <a:endParaRPr lang="en-US"/>
          </a:p>
        </p:txBody>
      </p:sp>
      <p:sp>
        <p:nvSpPr>
          <p:cNvPr id="18" name="Picture Placeholder 3"/>
          <p:cNvSpPr>
            <a:spLocks noGrp="1"/>
          </p:cNvSpPr>
          <p:nvPr>
            <p:ph type="pic" sz="quarter" idx="14"/>
          </p:nvPr>
        </p:nvSpPr>
        <p:spPr>
          <a:xfrm>
            <a:off x="3702931" y="592111"/>
            <a:ext cx="1709913" cy="2008682"/>
          </a:xfrm>
          <a:prstGeom prst="rect">
            <a:avLst/>
          </a:prstGeom>
        </p:spPr>
        <p:txBody>
          <a:bodyPr/>
          <a:lstStyle>
            <a:lvl1pPr>
              <a:defRPr sz="750" b="0" i="0">
                <a:solidFill>
                  <a:schemeClr val="bg2"/>
                </a:solidFill>
                <a:latin typeface="Lato Light" charset="0"/>
                <a:ea typeface="Lato Light" charset="0"/>
                <a:cs typeface="Lato Light" charset="0"/>
              </a:defRPr>
            </a:lvl1pPr>
          </a:lstStyle>
          <a:p>
            <a:endParaRPr lang="en-US"/>
          </a:p>
        </p:txBody>
      </p:sp>
      <p:sp>
        <p:nvSpPr>
          <p:cNvPr id="26" name="Picture Placeholder 3"/>
          <p:cNvSpPr>
            <a:spLocks noGrp="1"/>
          </p:cNvSpPr>
          <p:nvPr>
            <p:ph type="pic" sz="quarter" idx="15"/>
          </p:nvPr>
        </p:nvSpPr>
        <p:spPr>
          <a:xfrm>
            <a:off x="5456975" y="592111"/>
            <a:ext cx="1709913" cy="2008682"/>
          </a:xfrm>
          <a:prstGeom prst="rect">
            <a:avLst/>
          </a:prstGeom>
        </p:spPr>
        <p:txBody>
          <a:bodyPr/>
          <a:lstStyle>
            <a:lvl1pPr>
              <a:defRPr sz="750" b="0" i="0">
                <a:solidFill>
                  <a:schemeClr val="bg2"/>
                </a:solidFill>
                <a:latin typeface="Lato Light" charset="0"/>
                <a:ea typeface="Lato Light" charset="0"/>
                <a:cs typeface="Lato Light" charset="0"/>
              </a:defRPr>
            </a:lvl1pPr>
          </a:lstStyle>
          <a:p>
            <a:endParaRPr lang="en-US"/>
          </a:p>
        </p:txBody>
      </p:sp>
      <p:sp>
        <p:nvSpPr>
          <p:cNvPr id="27" name="Picture Placeholder 3"/>
          <p:cNvSpPr>
            <a:spLocks noGrp="1"/>
          </p:cNvSpPr>
          <p:nvPr>
            <p:ph type="pic" sz="quarter" idx="16"/>
          </p:nvPr>
        </p:nvSpPr>
        <p:spPr>
          <a:xfrm>
            <a:off x="604490" y="2653399"/>
            <a:ext cx="6560448" cy="1911106"/>
          </a:xfrm>
          <a:prstGeom prst="rect">
            <a:avLst/>
          </a:prstGeom>
        </p:spPr>
        <p:txBody>
          <a:bodyPr/>
          <a:lstStyle>
            <a:lvl1pPr>
              <a:defRPr sz="750" b="0" i="0">
                <a:solidFill>
                  <a:schemeClr val="bg2"/>
                </a:solidFill>
                <a:latin typeface="Lato Light" charset="0"/>
                <a:ea typeface="Lato Light" charset="0"/>
                <a:cs typeface="Lato Light" charset="0"/>
              </a:defRPr>
            </a:lvl1pPr>
          </a:lstStyle>
          <a:p>
            <a:endParaRPr lang="en-US"/>
          </a:p>
        </p:txBody>
      </p:sp>
    </p:spTree>
    <p:extLst>
      <p:ext uri="{BB962C8B-B14F-4D97-AF65-F5344CB8AC3E}">
        <p14:creationId xmlns:p14="http://schemas.microsoft.com/office/powerpoint/2010/main" val="6104865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B19CFC-FAF8-2493-D364-5EB945B02486}"/>
              </a:ext>
            </a:extLst>
          </p:cNvPr>
          <p:cNvSpPr>
            <a:spLocks noGrp="1"/>
          </p:cNvSpPr>
          <p:nvPr>
            <p:ph type="title"/>
          </p:nvPr>
        </p:nvSpPr>
        <p:spPr/>
        <p:txBody>
          <a:bodyPr/>
          <a:lstStyle>
            <a:lvl1pPr>
              <a:defRPr>
                <a:solidFill>
                  <a:schemeClr val="accent1">
                    <a:lumMod val="50000"/>
                  </a:schemeClr>
                </a:solidFill>
                <a:latin typeface="Segoe UI" panose="020B0502040204020203" pitchFamily="34" charset="0"/>
                <a:cs typeface="Segoe UI" panose="020B0502040204020203" pitchFamily="34" charset="0"/>
              </a:defRPr>
            </a:lvl1pPr>
          </a:lstStyle>
          <a:p>
            <a:r>
              <a:rPr lang="en-US"/>
              <a:t>Click to edit Master title style</a:t>
            </a:r>
          </a:p>
        </p:txBody>
      </p:sp>
      <p:sp>
        <p:nvSpPr>
          <p:cNvPr id="3" name="Content Placeholder 2">
            <a:extLst>
              <a:ext uri="{FF2B5EF4-FFF2-40B4-BE49-F238E27FC236}">
                <a16:creationId xmlns:a16="http://schemas.microsoft.com/office/drawing/2014/main" id="{BADA1F87-14F1-55EF-00C0-1BBB9E052DE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6131CE9-A7A7-C484-2388-FFDA4A4E33A5}"/>
              </a:ext>
            </a:extLst>
          </p:cNvPr>
          <p:cNvSpPr>
            <a:spLocks noGrp="1"/>
          </p:cNvSpPr>
          <p:nvPr>
            <p:ph type="dt" sz="half" idx="10"/>
          </p:nvPr>
        </p:nvSpPr>
        <p:spPr/>
        <p:txBody>
          <a:bodyPr/>
          <a:lstStyle/>
          <a:p>
            <a:endParaRPr lang="en-US"/>
          </a:p>
        </p:txBody>
      </p:sp>
      <p:sp>
        <p:nvSpPr>
          <p:cNvPr id="5" name="Footer Placeholder 4">
            <a:extLst>
              <a:ext uri="{FF2B5EF4-FFF2-40B4-BE49-F238E27FC236}">
                <a16:creationId xmlns:a16="http://schemas.microsoft.com/office/drawing/2014/main" id="{545DAB9D-66D7-77AD-B463-AFB19370763F}"/>
              </a:ext>
            </a:extLst>
          </p:cNvPr>
          <p:cNvSpPr>
            <a:spLocks noGrp="1"/>
          </p:cNvSpPr>
          <p:nvPr>
            <p:ph type="ftr" sz="quarter" idx="11"/>
          </p:nvPr>
        </p:nvSpPr>
        <p:spPr/>
        <p:txBody>
          <a:bodyPr/>
          <a:lstStyle/>
          <a:p>
            <a:r>
              <a:rPr lang="en-US"/>
              <a:t>FY21 Operating Budget Forum</a:t>
            </a:r>
          </a:p>
        </p:txBody>
      </p:sp>
      <p:sp>
        <p:nvSpPr>
          <p:cNvPr id="6" name="Slide Number Placeholder 5">
            <a:extLst>
              <a:ext uri="{FF2B5EF4-FFF2-40B4-BE49-F238E27FC236}">
                <a16:creationId xmlns:a16="http://schemas.microsoft.com/office/drawing/2014/main" id="{F6BDDA51-7923-C168-3261-C7FADD6CDDF9}"/>
              </a:ext>
            </a:extLst>
          </p:cNvPr>
          <p:cNvSpPr>
            <a:spLocks noGrp="1"/>
          </p:cNvSpPr>
          <p:nvPr>
            <p:ph type="sldNum" sz="quarter" idx="12"/>
          </p:nvPr>
        </p:nvSpPr>
        <p:spPr/>
        <p:txBody>
          <a:bodyPr/>
          <a:lstStyle/>
          <a:p>
            <a:fld id="{D54A55BF-8F0A-4A50-B8F4-E25F20C77787}" type="slidenum">
              <a:rPr lang="en-US" smtClean="0"/>
              <a:t>‹#›</a:t>
            </a:fld>
            <a:endParaRPr lang="en-US"/>
          </a:p>
        </p:txBody>
      </p:sp>
      <p:cxnSp>
        <p:nvCxnSpPr>
          <p:cNvPr id="7" name="Straight Connector 6">
            <a:extLst>
              <a:ext uri="{FF2B5EF4-FFF2-40B4-BE49-F238E27FC236}">
                <a16:creationId xmlns:a16="http://schemas.microsoft.com/office/drawing/2014/main" id="{8E9D2F0A-FFB3-9EA5-A8B6-464AFD6B211C}"/>
              </a:ext>
            </a:extLst>
          </p:cNvPr>
          <p:cNvCxnSpPr/>
          <p:nvPr/>
        </p:nvCxnSpPr>
        <p:spPr>
          <a:xfrm>
            <a:off x="0" y="4771788"/>
            <a:ext cx="7772400" cy="0"/>
          </a:xfrm>
          <a:prstGeom prst="line">
            <a:avLst/>
          </a:prstGeom>
          <a:ln w="762000">
            <a:gradFill flip="none" rotWithShape="1">
              <a:gsLst>
                <a:gs pos="99000">
                  <a:schemeClr val="bg1"/>
                </a:gs>
                <a:gs pos="0">
                  <a:schemeClr val="accent4">
                    <a:lumMod val="75000"/>
                  </a:schemeClr>
                </a:gs>
              </a:gsLst>
              <a:path path="circle">
                <a:fillToRect l="100000" t="100000"/>
              </a:path>
              <a:tileRect r="-100000" b="-100000"/>
            </a:gradFill>
          </a:ln>
        </p:spPr>
        <p:style>
          <a:lnRef idx="1">
            <a:schemeClr val="accent1"/>
          </a:lnRef>
          <a:fillRef idx="0">
            <a:schemeClr val="accent1"/>
          </a:fillRef>
          <a:effectRef idx="0">
            <a:schemeClr val="accent1"/>
          </a:effectRef>
          <a:fontRef idx="minor">
            <a:schemeClr val="tx1"/>
          </a:fontRef>
        </p:style>
      </p:cxnSp>
      <p:pic>
        <p:nvPicPr>
          <p:cNvPr id="8" name="Picture 7" descr="Text&#10;&#10;Description automatically generated with medium confidence">
            <a:extLst>
              <a:ext uri="{FF2B5EF4-FFF2-40B4-BE49-F238E27FC236}">
                <a16:creationId xmlns:a16="http://schemas.microsoft.com/office/drawing/2014/main" id="{462C2CD8-C675-6195-95FD-A94B25D54D6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76156" y="4524423"/>
            <a:ext cx="2303687" cy="524559"/>
          </a:xfrm>
          <a:prstGeom prst="rect">
            <a:avLst/>
          </a:prstGeom>
        </p:spPr>
      </p:pic>
      <p:sp>
        <p:nvSpPr>
          <p:cNvPr id="9" name="TextBox 8">
            <a:extLst>
              <a:ext uri="{FF2B5EF4-FFF2-40B4-BE49-F238E27FC236}">
                <a16:creationId xmlns:a16="http://schemas.microsoft.com/office/drawing/2014/main" id="{00C2A6CB-DE81-CBC4-25C8-FF612C22BB5A}"/>
              </a:ext>
            </a:extLst>
          </p:cNvPr>
          <p:cNvSpPr txBox="1"/>
          <p:nvPr/>
        </p:nvSpPr>
        <p:spPr>
          <a:xfrm>
            <a:off x="46122" y="4535143"/>
            <a:ext cx="3258161" cy="484748"/>
          </a:xfrm>
          <a:prstGeom prst="rect">
            <a:avLst/>
          </a:prstGeom>
          <a:noFill/>
        </p:spPr>
        <p:txBody>
          <a:bodyPr wrap="square" rtlCol="0">
            <a:spAutoFit/>
          </a:bodyPr>
          <a:lstStyle/>
          <a:p>
            <a:r>
              <a:rPr lang="en-US" sz="2550" i="1">
                <a:solidFill>
                  <a:schemeClr val="accent1">
                    <a:lumMod val="50000"/>
                  </a:schemeClr>
                </a:solidFill>
                <a:latin typeface="Ink Free" panose="03080402000500000000" pitchFamily="66" charset="0"/>
              </a:rPr>
              <a:t>Incoming Grants</a:t>
            </a:r>
          </a:p>
        </p:txBody>
      </p:sp>
    </p:spTree>
    <p:extLst>
      <p:ext uri="{BB962C8B-B14F-4D97-AF65-F5344CB8AC3E}">
        <p14:creationId xmlns:p14="http://schemas.microsoft.com/office/powerpoint/2010/main" val="2705163487"/>
      </p:ext>
    </p:extLst>
  </p:cSld>
  <p:clrMapOvr>
    <a:masterClrMapping/>
  </p:clrMapOvr>
  <p:hf sldNum="0" hdr="0" dt="0"/>
</p:sldLayout>
</file>

<file path=ppt/slideLayouts/slideLayout70.xml><?xml version="1.0" encoding="utf-8"?>
<p:sldLayout xmlns:a="http://schemas.openxmlformats.org/drawingml/2006/main" xmlns:r="http://schemas.openxmlformats.org/officeDocument/2006/relationships" xmlns:p="http://schemas.openxmlformats.org/presentationml/2006/main" preserve="1" userDrawn="1">
  <p:cSld name="New Portfolio 9">
    <p:spTree>
      <p:nvGrpSpPr>
        <p:cNvPr id="1" name=""/>
        <p:cNvGrpSpPr/>
        <p:nvPr/>
      </p:nvGrpSpPr>
      <p:grpSpPr>
        <a:xfrm>
          <a:off x="0" y="0"/>
          <a:ext cx="0" cy="0"/>
          <a:chOff x="0" y="0"/>
          <a:chExt cx="0" cy="0"/>
        </a:xfrm>
      </p:grpSpPr>
      <p:sp>
        <p:nvSpPr>
          <p:cNvPr id="19" name="Rectangle 17"/>
          <p:cNvSpPr>
            <a:spLocks/>
          </p:cNvSpPr>
          <p:nvPr userDrawn="1"/>
        </p:nvSpPr>
        <p:spPr bwMode="auto">
          <a:xfrm rot="10800000" flipH="1">
            <a:off x="1" y="4844526"/>
            <a:ext cx="7775449" cy="297628"/>
          </a:xfrm>
          <a:prstGeom prst="rect">
            <a:avLst/>
          </a:prstGeom>
          <a:solidFill>
            <a:schemeClr val="bg1">
              <a:lumMod val="95000"/>
              <a:alpha val="90000"/>
            </a:schemeClr>
          </a:solidFill>
          <a:ln>
            <a:noFill/>
          </a:ln>
        </p:spPr>
        <p:txBody>
          <a:bodyPr lIns="0" tIns="0" rIns="0" bIns="0"/>
          <a:lstStyle/>
          <a:p>
            <a:endParaRPr lang="en-US" sz="1575" u="sng"/>
          </a:p>
        </p:txBody>
      </p:sp>
      <p:grpSp>
        <p:nvGrpSpPr>
          <p:cNvPr id="20" name="Group 19"/>
          <p:cNvGrpSpPr/>
          <p:nvPr userDrawn="1"/>
        </p:nvGrpSpPr>
        <p:grpSpPr>
          <a:xfrm>
            <a:off x="605173" y="4939155"/>
            <a:ext cx="75299" cy="88468"/>
            <a:chOff x="566572" y="4914901"/>
            <a:chExt cx="123991" cy="123825"/>
          </a:xfrm>
        </p:grpSpPr>
        <p:sp>
          <p:nvSpPr>
            <p:cNvPr id="21" name="Oval 20">
              <a:hlinkClick r:id="" action="ppaction://hlinkshowjump?jump=nextslide"/>
            </p:cNvPr>
            <p:cNvSpPr>
              <a:spLocks/>
            </p:cNvSpPr>
            <p:nvPr/>
          </p:nvSpPr>
          <p:spPr bwMode="auto">
            <a:xfrm>
              <a:off x="566572" y="4914901"/>
              <a:ext cx="123991" cy="123825"/>
            </a:xfrm>
            <a:prstGeom prst="ellipse">
              <a:avLst/>
            </a:prstGeom>
            <a:noFill/>
            <a:ln w="15875" cap="flat">
              <a:solidFill>
                <a:schemeClr val="tx1">
                  <a:alpha val="30000"/>
                </a:schemeClr>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sz="1575" u="none"/>
            </a:p>
          </p:txBody>
        </p:sp>
        <p:sp>
          <p:nvSpPr>
            <p:cNvPr id="22" name="AutoShape 21">
              <a:hlinkClick r:id="" action="ppaction://hlinkshowjump?jump=nextslide"/>
            </p:cNvPr>
            <p:cNvSpPr>
              <a:spLocks/>
            </p:cNvSpPr>
            <p:nvPr/>
          </p:nvSpPr>
          <p:spPr bwMode="auto">
            <a:xfrm rot="5400000">
              <a:off x="600342" y="4955355"/>
              <a:ext cx="63104" cy="40536"/>
            </a:xfrm>
            <a:prstGeom prst="triangle">
              <a:avLst>
                <a:gd name="adj" fmla="val 50000"/>
              </a:avLst>
            </a:prstGeom>
            <a:solidFill>
              <a:schemeClr val="tx1">
                <a:alpha val="30000"/>
              </a:schemeClr>
            </a:solidFill>
            <a:ln>
              <a:noFill/>
            </a:ln>
          </p:spPr>
          <p:txBody>
            <a:bodyPr lIns="0" tIns="0" rIns="0" bIns="0"/>
            <a:lstStyle/>
            <a:p>
              <a:endParaRPr lang="en-US" sz="1575" u="none"/>
            </a:p>
          </p:txBody>
        </p:sp>
      </p:grpSp>
      <p:grpSp>
        <p:nvGrpSpPr>
          <p:cNvPr id="23" name="Group 22"/>
          <p:cNvGrpSpPr/>
          <p:nvPr userDrawn="1"/>
        </p:nvGrpSpPr>
        <p:grpSpPr>
          <a:xfrm>
            <a:off x="213792" y="4938304"/>
            <a:ext cx="75877" cy="89576"/>
            <a:chOff x="247055" y="4914306"/>
            <a:chExt cx="123991" cy="124421"/>
          </a:xfrm>
        </p:grpSpPr>
        <p:sp>
          <p:nvSpPr>
            <p:cNvPr id="24" name="Oval 23">
              <a:hlinkClick r:id="" action="ppaction://hlinkshowjump?jump=previousslide"/>
            </p:cNvPr>
            <p:cNvSpPr>
              <a:spLocks/>
            </p:cNvSpPr>
            <p:nvPr/>
          </p:nvSpPr>
          <p:spPr bwMode="auto">
            <a:xfrm rot="10800000">
              <a:off x="247055" y="4914306"/>
              <a:ext cx="123991" cy="124421"/>
            </a:xfrm>
            <a:prstGeom prst="ellipse">
              <a:avLst/>
            </a:prstGeom>
            <a:noFill/>
            <a:ln w="15875" cap="flat">
              <a:solidFill>
                <a:schemeClr val="tx1">
                  <a:alpha val="30000"/>
                </a:schemeClr>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sz="1575" u="none"/>
            </a:p>
          </p:txBody>
        </p:sp>
        <p:sp>
          <p:nvSpPr>
            <p:cNvPr id="25" name="AutoShape 24">
              <a:hlinkClick r:id="" action="ppaction://hlinkshowjump?jump=previousslide"/>
            </p:cNvPr>
            <p:cNvSpPr>
              <a:spLocks/>
            </p:cNvSpPr>
            <p:nvPr/>
          </p:nvSpPr>
          <p:spPr bwMode="auto">
            <a:xfrm rot="16200000">
              <a:off x="269001" y="4952464"/>
              <a:ext cx="63406" cy="40535"/>
            </a:xfrm>
            <a:prstGeom prst="triangle">
              <a:avLst>
                <a:gd name="adj" fmla="val 50000"/>
              </a:avLst>
            </a:prstGeom>
            <a:solidFill>
              <a:schemeClr val="tx1">
                <a:alpha val="30000"/>
              </a:schemeClr>
            </a:solidFill>
            <a:ln>
              <a:noFill/>
            </a:ln>
          </p:spPr>
          <p:txBody>
            <a:bodyPr lIns="0" tIns="0" rIns="0" bIns="0"/>
            <a:lstStyle/>
            <a:p>
              <a:endParaRPr lang="en-US" sz="1575" u="none"/>
            </a:p>
          </p:txBody>
        </p:sp>
      </p:grpSp>
      <p:sp>
        <p:nvSpPr>
          <p:cNvPr id="3" name="Slide Number Placeholder 2"/>
          <p:cNvSpPr>
            <a:spLocks noGrp="1"/>
          </p:cNvSpPr>
          <p:nvPr>
            <p:ph type="sldNum" sz="quarter" idx="11"/>
          </p:nvPr>
        </p:nvSpPr>
        <p:spPr>
          <a:xfrm>
            <a:off x="269616" y="4860098"/>
            <a:ext cx="355683" cy="193041"/>
          </a:xfrm>
          <a:prstGeom prst="rect">
            <a:avLst/>
          </a:prstGeom>
        </p:spPr>
        <p:txBody>
          <a:bodyPr/>
          <a:lstStyle>
            <a:lvl1pPr>
              <a:defRPr sz="675" b="1" i="0">
                <a:solidFill>
                  <a:schemeClr val="tx1">
                    <a:alpha val="30000"/>
                  </a:schemeClr>
                </a:solidFill>
                <a:latin typeface="Lato" charset="0"/>
                <a:ea typeface="Lato" charset="0"/>
                <a:cs typeface="Lato" charset="0"/>
              </a:defRPr>
            </a:lvl1pPr>
          </a:lstStyle>
          <a:p>
            <a:fld id="{C3929991-3F91-D343-BFF2-32848ABE790B}" type="slidenum">
              <a:rPr lang="en-US" smtClean="0"/>
              <a:pPr/>
              <a:t>‹#›</a:t>
            </a:fld>
            <a:endParaRPr lang="en-US"/>
          </a:p>
        </p:txBody>
      </p:sp>
      <p:sp>
        <p:nvSpPr>
          <p:cNvPr id="6" name="Footer Placeholder 5"/>
          <p:cNvSpPr>
            <a:spLocks noGrp="1"/>
          </p:cNvSpPr>
          <p:nvPr>
            <p:ph type="ftr" sz="quarter" idx="12"/>
          </p:nvPr>
        </p:nvSpPr>
        <p:spPr>
          <a:xfrm>
            <a:off x="2297873" y="4881348"/>
            <a:ext cx="3179704" cy="194274"/>
          </a:xfrm>
        </p:spPr>
        <p:txBody>
          <a:bodyPr/>
          <a:lstStyle/>
          <a:p>
            <a:r>
              <a:rPr lang="en-US"/>
              <a:t>FY21 Operating Budget Forum</a:t>
            </a:r>
          </a:p>
        </p:txBody>
      </p:sp>
      <p:sp>
        <p:nvSpPr>
          <p:cNvPr id="8" name="Picture Placeholder 7"/>
          <p:cNvSpPr>
            <a:spLocks noGrp="1"/>
          </p:cNvSpPr>
          <p:nvPr>
            <p:ph type="pic" sz="quarter" idx="13"/>
          </p:nvPr>
        </p:nvSpPr>
        <p:spPr>
          <a:xfrm>
            <a:off x="6995160" y="4903521"/>
            <a:ext cx="562816" cy="149192"/>
          </a:xfrm>
          <a:prstGeom prst="rect">
            <a:avLst/>
          </a:prstGeom>
        </p:spPr>
        <p:txBody>
          <a:bodyPr/>
          <a:lstStyle>
            <a:lvl1pPr>
              <a:defRPr sz="675" b="0" i="0">
                <a:latin typeface="Lato Light" charset="0"/>
                <a:ea typeface="Lato Light" charset="0"/>
                <a:cs typeface="Lato Light" charset="0"/>
              </a:defRPr>
            </a:lvl1pPr>
          </a:lstStyle>
          <a:p>
            <a:endParaRPr lang="en-US"/>
          </a:p>
        </p:txBody>
      </p:sp>
      <p:sp>
        <p:nvSpPr>
          <p:cNvPr id="39" name="Picture Placeholder 3"/>
          <p:cNvSpPr>
            <a:spLocks noGrp="1"/>
          </p:cNvSpPr>
          <p:nvPr>
            <p:ph type="pic" sz="quarter" idx="10"/>
          </p:nvPr>
        </p:nvSpPr>
        <p:spPr>
          <a:xfrm>
            <a:off x="2255378" y="606392"/>
            <a:ext cx="1626732" cy="1914638"/>
          </a:xfrm>
          <a:prstGeom prst="rect">
            <a:avLst/>
          </a:prstGeom>
        </p:spPr>
        <p:txBody>
          <a:bodyPr/>
          <a:lstStyle>
            <a:lvl1pPr>
              <a:defRPr sz="750" b="0" i="0">
                <a:solidFill>
                  <a:schemeClr val="bg2"/>
                </a:solidFill>
                <a:latin typeface="Lato Light" charset="0"/>
                <a:ea typeface="Lato Light" charset="0"/>
                <a:cs typeface="Lato Light" charset="0"/>
              </a:defRPr>
            </a:lvl1pPr>
          </a:lstStyle>
          <a:p>
            <a:endParaRPr lang="en-US"/>
          </a:p>
        </p:txBody>
      </p:sp>
      <p:sp>
        <p:nvSpPr>
          <p:cNvPr id="32" name="Picture Placeholder 3"/>
          <p:cNvSpPr>
            <a:spLocks noGrp="1"/>
          </p:cNvSpPr>
          <p:nvPr>
            <p:ph type="pic" sz="quarter" idx="14"/>
          </p:nvPr>
        </p:nvSpPr>
        <p:spPr>
          <a:xfrm>
            <a:off x="630770" y="2524569"/>
            <a:ext cx="1626732" cy="1914638"/>
          </a:xfrm>
          <a:prstGeom prst="rect">
            <a:avLst/>
          </a:prstGeom>
        </p:spPr>
        <p:txBody>
          <a:bodyPr/>
          <a:lstStyle>
            <a:lvl1pPr>
              <a:defRPr sz="750" b="0" i="0">
                <a:solidFill>
                  <a:schemeClr val="bg2"/>
                </a:solidFill>
                <a:latin typeface="Lato Light" charset="0"/>
                <a:ea typeface="Lato Light" charset="0"/>
                <a:cs typeface="Lato Light" charset="0"/>
              </a:defRPr>
            </a:lvl1pPr>
          </a:lstStyle>
          <a:p>
            <a:endParaRPr lang="en-US"/>
          </a:p>
        </p:txBody>
      </p:sp>
      <p:sp>
        <p:nvSpPr>
          <p:cNvPr id="33" name="Picture Placeholder 3"/>
          <p:cNvSpPr>
            <a:spLocks noGrp="1"/>
          </p:cNvSpPr>
          <p:nvPr>
            <p:ph type="pic" sz="quarter" idx="15"/>
          </p:nvPr>
        </p:nvSpPr>
        <p:spPr>
          <a:xfrm>
            <a:off x="5510435" y="606392"/>
            <a:ext cx="1626732" cy="1914638"/>
          </a:xfrm>
          <a:prstGeom prst="rect">
            <a:avLst/>
          </a:prstGeom>
        </p:spPr>
        <p:txBody>
          <a:bodyPr/>
          <a:lstStyle>
            <a:lvl1pPr>
              <a:defRPr sz="750" b="0" i="0">
                <a:solidFill>
                  <a:schemeClr val="bg2"/>
                </a:solidFill>
                <a:latin typeface="Lato Light" charset="0"/>
                <a:ea typeface="Lato Light" charset="0"/>
                <a:cs typeface="Lato Light" charset="0"/>
              </a:defRPr>
            </a:lvl1pPr>
          </a:lstStyle>
          <a:p>
            <a:endParaRPr lang="en-US"/>
          </a:p>
        </p:txBody>
      </p:sp>
      <p:sp>
        <p:nvSpPr>
          <p:cNvPr id="34" name="Picture Placeholder 3"/>
          <p:cNvSpPr>
            <a:spLocks noGrp="1"/>
          </p:cNvSpPr>
          <p:nvPr>
            <p:ph type="pic" sz="quarter" idx="16"/>
          </p:nvPr>
        </p:nvSpPr>
        <p:spPr>
          <a:xfrm>
            <a:off x="3885827" y="2524569"/>
            <a:ext cx="1626732" cy="1914638"/>
          </a:xfrm>
          <a:prstGeom prst="rect">
            <a:avLst/>
          </a:prstGeom>
        </p:spPr>
        <p:txBody>
          <a:bodyPr/>
          <a:lstStyle>
            <a:lvl1pPr>
              <a:defRPr sz="750" b="0" i="0">
                <a:solidFill>
                  <a:schemeClr val="bg2"/>
                </a:solidFill>
                <a:latin typeface="Lato Light" charset="0"/>
                <a:ea typeface="Lato Light" charset="0"/>
                <a:cs typeface="Lato Light" charset="0"/>
              </a:defRPr>
            </a:lvl1pPr>
          </a:lstStyle>
          <a:p>
            <a:endParaRPr lang="en-US"/>
          </a:p>
        </p:txBody>
      </p:sp>
    </p:spTree>
    <p:extLst>
      <p:ext uri="{BB962C8B-B14F-4D97-AF65-F5344CB8AC3E}">
        <p14:creationId xmlns:p14="http://schemas.microsoft.com/office/powerpoint/2010/main" val="1143195511"/>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preserve="1" userDrawn="1">
  <p:cSld name="New Portfolio 10">
    <p:spTree>
      <p:nvGrpSpPr>
        <p:cNvPr id="1" name=""/>
        <p:cNvGrpSpPr/>
        <p:nvPr/>
      </p:nvGrpSpPr>
      <p:grpSpPr>
        <a:xfrm>
          <a:off x="0" y="0"/>
          <a:ext cx="0" cy="0"/>
          <a:chOff x="0" y="0"/>
          <a:chExt cx="0" cy="0"/>
        </a:xfrm>
      </p:grpSpPr>
      <p:sp>
        <p:nvSpPr>
          <p:cNvPr id="19" name="Rectangle 17"/>
          <p:cNvSpPr>
            <a:spLocks/>
          </p:cNvSpPr>
          <p:nvPr userDrawn="1"/>
        </p:nvSpPr>
        <p:spPr bwMode="auto">
          <a:xfrm rot="10800000" flipH="1">
            <a:off x="1" y="4844526"/>
            <a:ext cx="7775449" cy="297628"/>
          </a:xfrm>
          <a:prstGeom prst="rect">
            <a:avLst/>
          </a:prstGeom>
          <a:solidFill>
            <a:schemeClr val="bg1">
              <a:lumMod val="95000"/>
              <a:alpha val="90000"/>
            </a:schemeClr>
          </a:solidFill>
          <a:ln>
            <a:noFill/>
          </a:ln>
        </p:spPr>
        <p:txBody>
          <a:bodyPr lIns="0" tIns="0" rIns="0" bIns="0"/>
          <a:lstStyle/>
          <a:p>
            <a:endParaRPr lang="en-US" sz="1575" u="sng"/>
          </a:p>
        </p:txBody>
      </p:sp>
      <p:grpSp>
        <p:nvGrpSpPr>
          <p:cNvPr id="20" name="Group 19"/>
          <p:cNvGrpSpPr/>
          <p:nvPr userDrawn="1"/>
        </p:nvGrpSpPr>
        <p:grpSpPr>
          <a:xfrm>
            <a:off x="605173" y="4939155"/>
            <a:ext cx="75299" cy="88468"/>
            <a:chOff x="566572" y="4914901"/>
            <a:chExt cx="123991" cy="123825"/>
          </a:xfrm>
        </p:grpSpPr>
        <p:sp>
          <p:nvSpPr>
            <p:cNvPr id="21" name="Oval 20">
              <a:hlinkClick r:id="" action="ppaction://hlinkshowjump?jump=nextslide"/>
            </p:cNvPr>
            <p:cNvSpPr>
              <a:spLocks/>
            </p:cNvSpPr>
            <p:nvPr/>
          </p:nvSpPr>
          <p:spPr bwMode="auto">
            <a:xfrm>
              <a:off x="566572" y="4914901"/>
              <a:ext cx="123991" cy="123825"/>
            </a:xfrm>
            <a:prstGeom prst="ellipse">
              <a:avLst/>
            </a:prstGeom>
            <a:noFill/>
            <a:ln w="15875" cap="flat">
              <a:solidFill>
                <a:schemeClr val="tx1">
                  <a:alpha val="30000"/>
                </a:schemeClr>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sz="1575" u="none"/>
            </a:p>
          </p:txBody>
        </p:sp>
        <p:sp>
          <p:nvSpPr>
            <p:cNvPr id="22" name="AutoShape 21">
              <a:hlinkClick r:id="" action="ppaction://hlinkshowjump?jump=nextslide"/>
            </p:cNvPr>
            <p:cNvSpPr>
              <a:spLocks/>
            </p:cNvSpPr>
            <p:nvPr/>
          </p:nvSpPr>
          <p:spPr bwMode="auto">
            <a:xfrm rot="5400000">
              <a:off x="600342" y="4955355"/>
              <a:ext cx="63104" cy="40536"/>
            </a:xfrm>
            <a:prstGeom prst="triangle">
              <a:avLst>
                <a:gd name="adj" fmla="val 50000"/>
              </a:avLst>
            </a:prstGeom>
            <a:solidFill>
              <a:schemeClr val="tx1">
                <a:alpha val="30000"/>
              </a:schemeClr>
            </a:solidFill>
            <a:ln>
              <a:noFill/>
            </a:ln>
          </p:spPr>
          <p:txBody>
            <a:bodyPr lIns="0" tIns="0" rIns="0" bIns="0"/>
            <a:lstStyle/>
            <a:p>
              <a:endParaRPr lang="en-US" sz="1575" u="none"/>
            </a:p>
          </p:txBody>
        </p:sp>
      </p:grpSp>
      <p:grpSp>
        <p:nvGrpSpPr>
          <p:cNvPr id="23" name="Group 22"/>
          <p:cNvGrpSpPr/>
          <p:nvPr userDrawn="1"/>
        </p:nvGrpSpPr>
        <p:grpSpPr>
          <a:xfrm>
            <a:off x="213792" y="4938304"/>
            <a:ext cx="75877" cy="89576"/>
            <a:chOff x="247055" y="4914306"/>
            <a:chExt cx="123991" cy="124421"/>
          </a:xfrm>
        </p:grpSpPr>
        <p:sp>
          <p:nvSpPr>
            <p:cNvPr id="24" name="Oval 23">
              <a:hlinkClick r:id="" action="ppaction://hlinkshowjump?jump=previousslide"/>
            </p:cNvPr>
            <p:cNvSpPr>
              <a:spLocks/>
            </p:cNvSpPr>
            <p:nvPr/>
          </p:nvSpPr>
          <p:spPr bwMode="auto">
            <a:xfrm rot="10800000">
              <a:off x="247055" y="4914306"/>
              <a:ext cx="123991" cy="124421"/>
            </a:xfrm>
            <a:prstGeom prst="ellipse">
              <a:avLst/>
            </a:prstGeom>
            <a:noFill/>
            <a:ln w="15875" cap="flat">
              <a:solidFill>
                <a:schemeClr val="tx1">
                  <a:alpha val="30000"/>
                </a:schemeClr>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sz="1575" u="none"/>
            </a:p>
          </p:txBody>
        </p:sp>
        <p:sp>
          <p:nvSpPr>
            <p:cNvPr id="25" name="AutoShape 24">
              <a:hlinkClick r:id="" action="ppaction://hlinkshowjump?jump=previousslide"/>
            </p:cNvPr>
            <p:cNvSpPr>
              <a:spLocks/>
            </p:cNvSpPr>
            <p:nvPr/>
          </p:nvSpPr>
          <p:spPr bwMode="auto">
            <a:xfrm rot="16200000">
              <a:off x="269001" y="4952464"/>
              <a:ext cx="63406" cy="40535"/>
            </a:xfrm>
            <a:prstGeom prst="triangle">
              <a:avLst>
                <a:gd name="adj" fmla="val 50000"/>
              </a:avLst>
            </a:prstGeom>
            <a:solidFill>
              <a:schemeClr val="tx1">
                <a:alpha val="30000"/>
              </a:schemeClr>
            </a:solidFill>
            <a:ln>
              <a:noFill/>
            </a:ln>
          </p:spPr>
          <p:txBody>
            <a:bodyPr lIns="0" tIns="0" rIns="0" bIns="0"/>
            <a:lstStyle/>
            <a:p>
              <a:endParaRPr lang="en-US" sz="1575" u="none"/>
            </a:p>
          </p:txBody>
        </p:sp>
      </p:grpSp>
      <p:sp>
        <p:nvSpPr>
          <p:cNvPr id="3" name="Slide Number Placeholder 2"/>
          <p:cNvSpPr>
            <a:spLocks noGrp="1"/>
          </p:cNvSpPr>
          <p:nvPr>
            <p:ph type="sldNum" sz="quarter" idx="11"/>
          </p:nvPr>
        </p:nvSpPr>
        <p:spPr>
          <a:xfrm>
            <a:off x="269616" y="4860098"/>
            <a:ext cx="355683" cy="193041"/>
          </a:xfrm>
          <a:prstGeom prst="rect">
            <a:avLst/>
          </a:prstGeom>
        </p:spPr>
        <p:txBody>
          <a:bodyPr/>
          <a:lstStyle>
            <a:lvl1pPr>
              <a:defRPr sz="675" b="1" i="0">
                <a:solidFill>
                  <a:schemeClr val="tx1">
                    <a:alpha val="30000"/>
                  </a:schemeClr>
                </a:solidFill>
                <a:latin typeface="Lato" charset="0"/>
                <a:ea typeface="Lato" charset="0"/>
                <a:cs typeface="Lato" charset="0"/>
              </a:defRPr>
            </a:lvl1pPr>
          </a:lstStyle>
          <a:p>
            <a:fld id="{C3929991-3F91-D343-BFF2-32848ABE790B}" type="slidenum">
              <a:rPr lang="en-US" smtClean="0"/>
              <a:pPr/>
              <a:t>‹#›</a:t>
            </a:fld>
            <a:endParaRPr lang="en-US"/>
          </a:p>
        </p:txBody>
      </p:sp>
      <p:sp>
        <p:nvSpPr>
          <p:cNvPr id="6" name="Footer Placeholder 5"/>
          <p:cNvSpPr>
            <a:spLocks noGrp="1"/>
          </p:cNvSpPr>
          <p:nvPr>
            <p:ph type="ftr" sz="quarter" idx="12"/>
          </p:nvPr>
        </p:nvSpPr>
        <p:spPr>
          <a:xfrm>
            <a:off x="2297873" y="4881348"/>
            <a:ext cx="3179704" cy="194274"/>
          </a:xfrm>
        </p:spPr>
        <p:txBody>
          <a:bodyPr/>
          <a:lstStyle/>
          <a:p>
            <a:r>
              <a:rPr lang="en-US"/>
              <a:t>FY21 Operating Budget Forum</a:t>
            </a:r>
          </a:p>
        </p:txBody>
      </p:sp>
      <p:sp>
        <p:nvSpPr>
          <p:cNvPr id="8" name="Picture Placeholder 7"/>
          <p:cNvSpPr>
            <a:spLocks noGrp="1"/>
          </p:cNvSpPr>
          <p:nvPr>
            <p:ph type="pic" sz="quarter" idx="13"/>
          </p:nvPr>
        </p:nvSpPr>
        <p:spPr>
          <a:xfrm>
            <a:off x="6995160" y="4903521"/>
            <a:ext cx="562816" cy="149192"/>
          </a:xfrm>
          <a:prstGeom prst="rect">
            <a:avLst/>
          </a:prstGeom>
        </p:spPr>
        <p:txBody>
          <a:bodyPr/>
          <a:lstStyle>
            <a:lvl1pPr>
              <a:defRPr sz="675" b="0" i="0">
                <a:latin typeface="Lato Light" charset="0"/>
                <a:ea typeface="Lato Light" charset="0"/>
                <a:cs typeface="Lato Light" charset="0"/>
              </a:defRPr>
            </a:lvl1pPr>
          </a:lstStyle>
          <a:p>
            <a:endParaRPr lang="en-US"/>
          </a:p>
        </p:txBody>
      </p:sp>
      <p:sp>
        <p:nvSpPr>
          <p:cNvPr id="32" name="Picture Placeholder 3"/>
          <p:cNvSpPr>
            <a:spLocks noGrp="1"/>
          </p:cNvSpPr>
          <p:nvPr>
            <p:ph type="pic" sz="quarter" idx="14"/>
          </p:nvPr>
        </p:nvSpPr>
        <p:spPr>
          <a:xfrm>
            <a:off x="662994" y="598755"/>
            <a:ext cx="2130395" cy="2508830"/>
          </a:xfrm>
          <a:prstGeom prst="rect">
            <a:avLst/>
          </a:prstGeom>
        </p:spPr>
        <p:txBody>
          <a:bodyPr/>
          <a:lstStyle>
            <a:lvl1pPr>
              <a:defRPr sz="750" b="0" i="0">
                <a:solidFill>
                  <a:schemeClr val="bg2"/>
                </a:solidFill>
                <a:latin typeface="Lato Light" charset="0"/>
                <a:ea typeface="Lato Light" charset="0"/>
                <a:cs typeface="Lato Light" charset="0"/>
              </a:defRPr>
            </a:lvl1pPr>
          </a:lstStyle>
          <a:p>
            <a:endParaRPr lang="en-US"/>
          </a:p>
        </p:txBody>
      </p:sp>
      <p:sp>
        <p:nvSpPr>
          <p:cNvPr id="27" name="Picture Placeholder 3"/>
          <p:cNvSpPr>
            <a:spLocks noGrp="1"/>
          </p:cNvSpPr>
          <p:nvPr>
            <p:ph type="pic" sz="quarter" idx="15"/>
          </p:nvPr>
        </p:nvSpPr>
        <p:spPr>
          <a:xfrm>
            <a:off x="2831086" y="598755"/>
            <a:ext cx="2130395" cy="2508830"/>
          </a:xfrm>
          <a:prstGeom prst="rect">
            <a:avLst/>
          </a:prstGeom>
        </p:spPr>
        <p:txBody>
          <a:bodyPr/>
          <a:lstStyle>
            <a:lvl1pPr>
              <a:defRPr sz="750" b="0" i="0">
                <a:solidFill>
                  <a:schemeClr val="bg2"/>
                </a:solidFill>
                <a:latin typeface="Lato Light" charset="0"/>
                <a:ea typeface="Lato Light" charset="0"/>
                <a:cs typeface="Lato Light" charset="0"/>
              </a:defRPr>
            </a:lvl1pPr>
          </a:lstStyle>
          <a:p>
            <a:endParaRPr lang="en-US"/>
          </a:p>
        </p:txBody>
      </p:sp>
      <p:sp>
        <p:nvSpPr>
          <p:cNvPr id="28" name="Picture Placeholder 3"/>
          <p:cNvSpPr>
            <a:spLocks noGrp="1"/>
          </p:cNvSpPr>
          <p:nvPr>
            <p:ph type="pic" sz="quarter" idx="16"/>
          </p:nvPr>
        </p:nvSpPr>
        <p:spPr>
          <a:xfrm>
            <a:off x="4999176" y="598755"/>
            <a:ext cx="2130395" cy="2508830"/>
          </a:xfrm>
          <a:prstGeom prst="rect">
            <a:avLst/>
          </a:prstGeom>
        </p:spPr>
        <p:txBody>
          <a:bodyPr/>
          <a:lstStyle>
            <a:lvl1pPr>
              <a:defRPr sz="750" b="0" i="0">
                <a:solidFill>
                  <a:schemeClr val="bg2"/>
                </a:solidFill>
                <a:latin typeface="Lato Light" charset="0"/>
                <a:ea typeface="Lato Light" charset="0"/>
                <a:cs typeface="Lato Light" charset="0"/>
              </a:defRPr>
            </a:lvl1pPr>
          </a:lstStyle>
          <a:p>
            <a:endParaRPr lang="en-US"/>
          </a:p>
        </p:txBody>
      </p:sp>
    </p:spTree>
    <p:extLst>
      <p:ext uri="{BB962C8B-B14F-4D97-AF65-F5344CB8AC3E}">
        <p14:creationId xmlns:p14="http://schemas.microsoft.com/office/powerpoint/2010/main" val="13698931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B29CE9-87A6-1559-7862-51CBC4F54A01}"/>
              </a:ext>
            </a:extLst>
          </p:cNvPr>
          <p:cNvSpPr>
            <a:spLocks noGrp="1"/>
          </p:cNvSpPr>
          <p:nvPr>
            <p:ph type="title"/>
          </p:nvPr>
        </p:nvSpPr>
        <p:spPr>
          <a:xfrm>
            <a:off x="530304" y="1282304"/>
            <a:ext cx="6703695" cy="2139553"/>
          </a:xfrm>
        </p:spPr>
        <p:txBody>
          <a:bodyPr anchor="b"/>
          <a:lstStyle>
            <a:lvl1pPr>
              <a:defRPr sz="3825">
                <a:solidFill>
                  <a:schemeClr val="accent1">
                    <a:lumMod val="50000"/>
                  </a:schemeClr>
                </a:solidFill>
              </a:defRPr>
            </a:lvl1pPr>
          </a:lstStyle>
          <a:p>
            <a:r>
              <a:rPr lang="en-US"/>
              <a:t>Click to edit Master title style</a:t>
            </a:r>
          </a:p>
        </p:txBody>
      </p:sp>
      <p:sp>
        <p:nvSpPr>
          <p:cNvPr id="3" name="Text Placeholder 2">
            <a:extLst>
              <a:ext uri="{FF2B5EF4-FFF2-40B4-BE49-F238E27FC236}">
                <a16:creationId xmlns:a16="http://schemas.microsoft.com/office/drawing/2014/main" id="{2BB548C2-6D8A-AD79-0E2B-1B3F43C0E9F6}"/>
              </a:ext>
            </a:extLst>
          </p:cNvPr>
          <p:cNvSpPr>
            <a:spLocks noGrp="1"/>
          </p:cNvSpPr>
          <p:nvPr>
            <p:ph type="body" idx="1"/>
          </p:nvPr>
        </p:nvSpPr>
        <p:spPr>
          <a:xfrm>
            <a:off x="530304" y="3442098"/>
            <a:ext cx="6703695" cy="1125140"/>
          </a:xfrm>
        </p:spPr>
        <p:txBody>
          <a:bodyPr/>
          <a:lstStyle>
            <a:lvl1pPr marL="0" indent="0">
              <a:buNone/>
              <a:defRPr sz="1530">
                <a:solidFill>
                  <a:schemeClr val="tx1">
                    <a:tint val="75000"/>
                  </a:schemeClr>
                </a:solidFill>
              </a:defRPr>
            </a:lvl1pPr>
            <a:lvl2pPr marL="291465" indent="0">
              <a:buNone/>
              <a:defRPr sz="1275">
                <a:solidFill>
                  <a:schemeClr val="tx1">
                    <a:tint val="75000"/>
                  </a:schemeClr>
                </a:solidFill>
              </a:defRPr>
            </a:lvl2pPr>
            <a:lvl3pPr marL="582930" indent="0">
              <a:buNone/>
              <a:defRPr sz="1148">
                <a:solidFill>
                  <a:schemeClr val="tx1">
                    <a:tint val="75000"/>
                  </a:schemeClr>
                </a:solidFill>
              </a:defRPr>
            </a:lvl3pPr>
            <a:lvl4pPr marL="874395" indent="0">
              <a:buNone/>
              <a:defRPr sz="1020">
                <a:solidFill>
                  <a:schemeClr val="tx1">
                    <a:tint val="75000"/>
                  </a:schemeClr>
                </a:solidFill>
              </a:defRPr>
            </a:lvl4pPr>
            <a:lvl5pPr marL="1165860" indent="0">
              <a:buNone/>
              <a:defRPr sz="1020">
                <a:solidFill>
                  <a:schemeClr val="tx1">
                    <a:tint val="75000"/>
                  </a:schemeClr>
                </a:solidFill>
              </a:defRPr>
            </a:lvl5pPr>
            <a:lvl6pPr marL="1457325" indent="0">
              <a:buNone/>
              <a:defRPr sz="1020">
                <a:solidFill>
                  <a:schemeClr val="tx1">
                    <a:tint val="75000"/>
                  </a:schemeClr>
                </a:solidFill>
              </a:defRPr>
            </a:lvl6pPr>
            <a:lvl7pPr marL="1748790" indent="0">
              <a:buNone/>
              <a:defRPr sz="1020">
                <a:solidFill>
                  <a:schemeClr val="tx1">
                    <a:tint val="75000"/>
                  </a:schemeClr>
                </a:solidFill>
              </a:defRPr>
            </a:lvl7pPr>
            <a:lvl8pPr marL="2040255" indent="0">
              <a:buNone/>
              <a:defRPr sz="1020">
                <a:solidFill>
                  <a:schemeClr val="tx1">
                    <a:tint val="75000"/>
                  </a:schemeClr>
                </a:solidFill>
              </a:defRPr>
            </a:lvl8pPr>
            <a:lvl9pPr marL="2331720" indent="0">
              <a:buNone/>
              <a:defRPr sz="102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A33154A-7715-B975-01D6-7D8328404199}"/>
              </a:ext>
            </a:extLst>
          </p:cNvPr>
          <p:cNvSpPr>
            <a:spLocks noGrp="1"/>
          </p:cNvSpPr>
          <p:nvPr>
            <p:ph type="dt" sz="half" idx="10"/>
          </p:nvPr>
        </p:nvSpPr>
        <p:spPr/>
        <p:txBody>
          <a:bodyPr/>
          <a:lstStyle/>
          <a:p>
            <a:endParaRPr lang="en-US"/>
          </a:p>
        </p:txBody>
      </p:sp>
      <p:sp>
        <p:nvSpPr>
          <p:cNvPr id="5" name="Footer Placeholder 4">
            <a:extLst>
              <a:ext uri="{FF2B5EF4-FFF2-40B4-BE49-F238E27FC236}">
                <a16:creationId xmlns:a16="http://schemas.microsoft.com/office/drawing/2014/main" id="{8525841A-A874-549A-667B-9CE96F97C525}"/>
              </a:ext>
            </a:extLst>
          </p:cNvPr>
          <p:cNvSpPr>
            <a:spLocks noGrp="1"/>
          </p:cNvSpPr>
          <p:nvPr>
            <p:ph type="ftr" sz="quarter" idx="11"/>
          </p:nvPr>
        </p:nvSpPr>
        <p:spPr/>
        <p:txBody>
          <a:bodyPr/>
          <a:lstStyle/>
          <a:p>
            <a:r>
              <a:rPr lang="en-US"/>
              <a:t>FY21 Operating Budget Forum</a:t>
            </a:r>
          </a:p>
        </p:txBody>
      </p:sp>
      <p:sp>
        <p:nvSpPr>
          <p:cNvPr id="6" name="Slide Number Placeholder 5">
            <a:extLst>
              <a:ext uri="{FF2B5EF4-FFF2-40B4-BE49-F238E27FC236}">
                <a16:creationId xmlns:a16="http://schemas.microsoft.com/office/drawing/2014/main" id="{204B2BCF-63D8-9088-7116-DFF1CEF57930}"/>
              </a:ext>
            </a:extLst>
          </p:cNvPr>
          <p:cNvSpPr>
            <a:spLocks noGrp="1"/>
          </p:cNvSpPr>
          <p:nvPr>
            <p:ph type="sldNum" sz="quarter" idx="12"/>
          </p:nvPr>
        </p:nvSpPr>
        <p:spPr/>
        <p:txBody>
          <a:bodyPr/>
          <a:lstStyle/>
          <a:p>
            <a:fld id="{D54A55BF-8F0A-4A50-B8F4-E25F20C77787}" type="slidenum">
              <a:rPr lang="en-US" smtClean="0"/>
              <a:t>‹#›</a:t>
            </a:fld>
            <a:endParaRPr lang="en-US"/>
          </a:p>
        </p:txBody>
      </p:sp>
    </p:spTree>
    <p:extLst>
      <p:ext uri="{BB962C8B-B14F-4D97-AF65-F5344CB8AC3E}">
        <p14:creationId xmlns:p14="http://schemas.microsoft.com/office/powerpoint/2010/main" val="11092769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1_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08D088-88E0-F7D1-122C-5829B08C7574}"/>
              </a:ext>
            </a:extLst>
          </p:cNvPr>
          <p:cNvSpPr>
            <a:spLocks noGrp="1"/>
          </p:cNvSpPr>
          <p:nvPr>
            <p:ph type="title"/>
          </p:nvPr>
        </p:nvSpPr>
        <p:spPr/>
        <p:txBody>
          <a:bodyPr/>
          <a:lstStyle>
            <a:lvl1pPr>
              <a:defRPr>
                <a:solidFill>
                  <a:schemeClr val="accent1">
                    <a:lumMod val="50000"/>
                  </a:schemeClr>
                </a:solidFill>
                <a:latin typeface="Segoe UI" panose="020B0502040204020203" pitchFamily="34" charset="0"/>
                <a:cs typeface="Segoe UI" panose="020B0502040204020203" pitchFamily="34" charset="0"/>
              </a:defRPr>
            </a:lvl1pPr>
          </a:lstStyle>
          <a:p>
            <a:r>
              <a:rPr lang="en-US"/>
              <a:t>Click to edit Master title style</a:t>
            </a:r>
          </a:p>
        </p:txBody>
      </p:sp>
      <p:sp>
        <p:nvSpPr>
          <p:cNvPr id="3" name="Content Placeholder 2">
            <a:extLst>
              <a:ext uri="{FF2B5EF4-FFF2-40B4-BE49-F238E27FC236}">
                <a16:creationId xmlns:a16="http://schemas.microsoft.com/office/drawing/2014/main" id="{401973F5-39D5-02E5-AC3C-53D3910FB127}"/>
              </a:ext>
            </a:extLst>
          </p:cNvPr>
          <p:cNvSpPr>
            <a:spLocks noGrp="1"/>
          </p:cNvSpPr>
          <p:nvPr>
            <p:ph sz="half" idx="1"/>
          </p:nvPr>
        </p:nvSpPr>
        <p:spPr>
          <a:xfrm>
            <a:off x="534353" y="1369219"/>
            <a:ext cx="3303270" cy="326350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012E813-0D2A-2FA8-9562-447DA36335CE}"/>
              </a:ext>
            </a:extLst>
          </p:cNvPr>
          <p:cNvSpPr>
            <a:spLocks noGrp="1"/>
          </p:cNvSpPr>
          <p:nvPr>
            <p:ph sz="half" idx="2"/>
          </p:nvPr>
        </p:nvSpPr>
        <p:spPr>
          <a:xfrm>
            <a:off x="3934778" y="1369219"/>
            <a:ext cx="3303270" cy="326350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33C48EA-0827-3E36-948B-E78675C32CB6}"/>
              </a:ext>
            </a:extLst>
          </p:cNvPr>
          <p:cNvSpPr>
            <a:spLocks noGrp="1"/>
          </p:cNvSpPr>
          <p:nvPr>
            <p:ph type="dt" sz="half" idx="10"/>
          </p:nvPr>
        </p:nvSpPr>
        <p:spPr/>
        <p:txBody>
          <a:bodyPr/>
          <a:lstStyle/>
          <a:p>
            <a:endParaRPr lang="en-US"/>
          </a:p>
        </p:txBody>
      </p:sp>
      <p:sp>
        <p:nvSpPr>
          <p:cNvPr id="6" name="Footer Placeholder 5">
            <a:extLst>
              <a:ext uri="{FF2B5EF4-FFF2-40B4-BE49-F238E27FC236}">
                <a16:creationId xmlns:a16="http://schemas.microsoft.com/office/drawing/2014/main" id="{EDBA090A-264C-9ED8-83A5-8AF2D0407A63}"/>
              </a:ext>
            </a:extLst>
          </p:cNvPr>
          <p:cNvSpPr>
            <a:spLocks noGrp="1"/>
          </p:cNvSpPr>
          <p:nvPr>
            <p:ph type="ftr" sz="quarter" idx="11"/>
          </p:nvPr>
        </p:nvSpPr>
        <p:spPr/>
        <p:txBody>
          <a:bodyPr/>
          <a:lstStyle/>
          <a:p>
            <a:r>
              <a:rPr lang="en-US"/>
              <a:t>FY21 Operating Budget Forum</a:t>
            </a:r>
          </a:p>
        </p:txBody>
      </p:sp>
      <p:sp>
        <p:nvSpPr>
          <p:cNvPr id="7" name="Slide Number Placeholder 6">
            <a:extLst>
              <a:ext uri="{FF2B5EF4-FFF2-40B4-BE49-F238E27FC236}">
                <a16:creationId xmlns:a16="http://schemas.microsoft.com/office/drawing/2014/main" id="{35A4E0EA-0019-524B-ED6E-AEC7F2255D73}"/>
              </a:ext>
            </a:extLst>
          </p:cNvPr>
          <p:cNvSpPr>
            <a:spLocks noGrp="1"/>
          </p:cNvSpPr>
          <p:nvPr>
            <p:ph type="sldNum" sz="quarter" idx="12"/>
          </p:nvPr>
        </p:nvSpPr>
        <p:spPr/>
        <p:txBody>
          <a:bodyPr/>
          <a:lstStyle/>
          <a:p>
            <a:fld id="{D54A55BF-8F0A-4A50-B8F4-E25F20C77787}" type="slidenum">
              <a:rPr lang="en-US" smtClean="0"/>
              <a:t>‹#›</a:t>
            </a:fld>
            <a:endParaRPr lang="en-US"/>
          </a:p>
        </p:txBody>
      </p:sp>
      <p:cxnSp>
        <p:nvCxnSpPr>
          <p:cNvPr id="8" name="Straight Connector 7">
            <a:extLst>
              <a:ext uri="{FF2B5EF4-FFF2-40B4-BE49-F238E27FC236}">
                <a16:creationId xmlns:a16="http://schemas.microsoft.com/office/drawing/2014/main" id="{F64AF139-D75B-3252-83B3-E4DA5310F6B7}"/>
              </a:ext>
            </a:extLst>
          </p:cNvPr>
          <p:cNvCxnSpPr/>
          <p:nvPr/>
        </p:nvCxnSpPr>
        <p:spPr>
          <a:xfrm>
            <a:off x="0" y="4771788"/>
            <a:ext cx="7772400" cy="0"/>
          </a:xfrm>
          <a:prstGeom prst="line">
            <a:avLst/>
          </a:prstGeom>
          <a:ln w="762000">
            <a:gradFill flip="none" rotWithShape="1">
              <a:gsLst>
                <a:gs pos="0">
                  <a:schemeClr val="bg1"/>
                </a:gs>
                <a:gs pos="100000">
                  <a:schemeClr val="accent1"/>
                </a:gs>
              </a:gsLst>
              <a:path path="circle">
                <a:fillToRect l="100000" t="100000"/>
              </a:path>
              <a:tileRect r="-100000" b="-100000"/>
            </a:gradFill>
          </a:ln>
        </p:spPr>
        <p:style>
          <a:lnRef idx="1">
            <a:schemeClr val="accent1"/>
          </a:lnRef>
          <a:fillRef idx="0">
            <a:schemeClr val="accent1"/>
          </a:fillRef>
          <a:effectRef idx="0">
            <a:schemeClr val="accent1"/>
          </a:effectRef>
          <a:fontRef idx="minor">
            <a:schemeClr val="tx1"/>
          </a:fontRef>
        </p:style>
      </p:cxnSp>
      <p:pic>
        <p:nvPicPr>
          <p:cNvPr id="11" name="Picture 10" descr="Text&#10;&#10;Description automatically generated with medium confidence">
            <a:extLst>
              <a:ext uri="{FF2B5EF4-FFF2-40B4-BE49-F238E27FC236}">
                <a16:creationId xmlns:a16="http://schemas.microsoft.com/office/drawing/2014/main" id="{D189E770-055A-EB0E-1DD7-850A3B24079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97793" y="4507150"/>
            <a:ext cx="2369206" cy="530915"/>
          </a:xfrm>
          <a:prstGeom prst="rect">
            <a:avLst/>
          </a:prstGeom>
        </p:spPr>
      </p:pic>
    </p:spTree>
    <p:extLst>
      <p:ext uri="{BB962C8B-B14F-4D97-AF65-F5344CB8AC3E}">
        <p14:creationId xmlns:p14="http://schemas.microsoft.com/office/powerpoint/2010/main" val="2666179261"/>
      </p:ext>
    </p:extLst>
  </p:cSld>
  <p:clrMapOvr>
    <a:masterClrMapping/>
  </p:clrMapOvr>
  <p:hf sldNum="0" hdr="0" dt="0"/>
</p:sldLayout>
</file>

<file path=ppt/slideMasters/_rels/slideMaster1.xml.rels><?xml version="1.0" encoding="UTF-8" standalone="yes"?>
<Relationships xmlns="http://schemas.openxmlformats.org/package/2006/relationships"><Relationship Id="rId26" Type="http://schemas.openxmlformats.org/officeDocument/2006/relationships/slideLayout" Target="../slideLayouts/slideLayout26.xml"/><Relationship Id="rId21" Type="http://schemas.openxmlformats.org/officeDocument/2006/relationships/slideLayout" Target="../slideLayouts/slideLayout21.xml"/><Relationship Id="rId42" Type="http://schemas.openxmlformats.org/officeDocument/2006/relationships/slideLayout" Target="../slideLayouts/slideLayout42.xml"/><Relationship Id="rId47" Type="http://schemas.openxmlformats.org/officeDocument/2006/relationships/slideLayout" Target="../slideLayouts/slideLayout47.xml"/><Relationship Id="rId63" Type="http://schemas.openxmlformats.org/officeDocument/2006/relationships/slideLayout" Target="../slideLayouts/slideLayout63.xml"/><Relationship Id="rId68" Type="http://schemas.openxmlformats.org/officeDocument/2006/relationships/slideLayout" Target="../slideLayouts/slideLayout68.xml"/><Relationship Id="rId7" Type="http://schemas.openxmlformats.org/officeDocument/2006/relationships/slideLayout" Target="../slideLayouts/slideLayout7.xml"/><Relationship Id="rId71" Type="http://schemas.openxmlformats.org/officeDocument/2006/relationships/slideLayout" Target="../slideLayouts/slideLayout7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9" Type="http://schemas.openxmlformats.org/officeDocument/2006/relationships/slideLayout" Target="../slideLayouts/slideLayout29.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45" Type="http://schemas.openxmlformats.org/officeDocument/2006/relationships/slideLayout" Target="../slideLayouts/slideLayout45.xml"/><Relationship Id="rId53" Type="http://schemas.openxmlformats.org/officeDocument/2006/relationships/slideLayout" Target="../slideLayouts/slideLayout53.xml"/><Relationship Id="rId58" Type="http://schemas.openxmlformats.org/officeDocument/2006/relationships/slideLayout" Target="../slideLayouts/slideLayout58.xml"/><Relationship Id="rId66" Type="http://schemas.openxmlformats.org/officeDocument/2006/relationships/slideLayout" Target="../slideLayouts/slideLayout66.xml"/><Relationship Id="rId5" Type="http://schemas.openxmlformats.org/officeDocument/2006/relationships/slideLayout" Target="../slideLayouts/slideLayout5.xml"/><Relationship Id="rId61" Type="http://schemas.openxmlformats.org/officeDocument/2006/relationships/slideLayout" Target="../slideLayouts/slideLayout61.xml"/><Relationship Id="rId19" Type="http://schemas.openxmlformats.org/officeDocument/2006/relationships/slideLayout" Target="../slideLayouts/slideLayout1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slideLayout" Target="../slideLayouts/slideLayout43.xml"/><Relationship Id="rId48" Type="http://schemas.openxmlformats.org/officeDocument/2006/relationships/slideLayout" Target="../slideLayouts/slideLayout48.xml"/><Relationship Id="rId56" Type="http://schemas.openxmlformats.org/officeDocument/2006/relationships/slideLayout" Target="../slideLayouts/slideLayout56.xml"/><Relationship Id="rId64" Type="http://schemas.openxmlformats.org/officeDocument/2006/relationships/slideLayout" Target="../slideLayouts/slideLayout64.xml"/><Relationship Id="rId69" Type="http://schemas.openxmlformats.org/officeDocument/2006/relationships/slideLayout" Target="../slideLayouts/slideLayout69.xml"/><Relationship Id="rId8" Type="http://schemas.openxmlformats.org/officeDocument/2006/relationships/slideLayout" Target="../slideLayouts/slideLayout8.xml"/><Relationship Id="rId51" Type="http://schemas.openxmlformats.org/officeDocument/2006/relationships/slideLayout" Target="../slideLayouts/slideLayout51.xml"/><Relationship Id="rId72" Type="http://schemas.openxmlformats.org/officeDocument/2006/relationships/theme" Target="../theme/theme1.xml"/><Relationship Id="rId3" Type="http://schemas.openxmlformats.org/officeDocument/2006/relationships/slideLayout" Target="../slideLayouts/slideLayout3.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46" Type="http://schemas.openxmlformats.org/officeDocument/2006/relationships/slideLayout" Target="../slideLayouts/slideLayout46.xml"/><Relationship Id="rId59" Type="http://schemas.openxmlformats.org/officeDocument/2006/relationships/slideLayout" Target="../slideLayouts/slideLayout59.xml"/><Relationship Id="rId67" Type="http://schemas.openxmlformats.org/officeDocument/2006/relationships/slideLayout" Target="../slideLayouts/slideLayout67.xml"/><Relationship Id="rId20" Type="http://schemas.openxmlformats.org/officeDocument/2006/relationships/slideLayout" Target="../slideLayouts/slideLayout20.xml"/><Relationship Id="rId41" Type="http://schemas.openxmlformats.org/officeDocument/2006/relationships/slideLayout" Target="../slideLayouts/slideLayout41.xml"/><Relationship Id="rId54" Type="http://schemas.openxmlformats.org/officeDocument/2006/relationships/slideLayout" Target="../slideLayouts/slideLayout54.xml"/><Relationship Id="rId62" Type="http://schemas.openxmlformats.org/officeDocument/2006/relationships/slideLayout" Target="../slideLayouts/slideLayout62.xml"/><Relationship Id="rId70" Type="http://schemas.openxmlformats.org/officeDocument/2006/relationships/slideLayout" Target="../slideLayouts/slideLayout70.xml"/><Relationship Id="rId1" Type="http://schemas.openxmlformats.org/officeDocument/2006/relationships/slideLayout" Target="../slideLayouts/slideLayout1.xml"/><Relationship Id="rId6" Type="http://schemas.openxmlformats.org/officeDocument/2006/relationships/slideLayout" Target="../slideLayouts/slideLayout6.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49" Type="http://schemas.openxmlformats.org/officeDocument/2006/relationships/slideLayout" Target="../slideLayouts/slideLayout49.xml"/><Relationship Id="rId57" Type="http://schemas.openxmlformats.org/officeDocument/2006/relationships/slideLayout" Target="../slideLayouts/slideLayout57.xml"/><Relationship Id="rId10" Type="http://schemas.openxmlformats.org/officeDocument/2006/relationships/slideLayout" Target="../slideLayouts/slideLayout10.xml"/><Relationship Id="rId31" Type="http://schemas.openxmlformats.org/officeDocument/2006/relationships/slideLayout" Target="../slideLayouts/slideLayout31.xml"/><Relationship Id="rId44" Type="http://schemas.openxmlformats.org/officeDocument/2006/relationships/slideLayout" Target="../slideLayouts/slideLayout44.xml"/><Relationship Id="rId52" Type="http://schemas.openxmlformats.org/officeDocument/2006/relationships/slideLayout" Target="../slideLayouts/slideLayout52.xml"/><Relationship Id="rId60" Type="http://schemas.openxmlformats.org/officeDocument/2006/relationships/slideLayout" Target="../slideLayouts/slideLayout60.xml"/><Relationship Id="rId65" Type="http://schemas.openxmlformats.org/officeDocument/2006/relationships/slideLayout" Target="../slideLayouts/slideLayout65.xml"/><Relationship Id="rId4" Type="http://schemas.openxmlformats.org/officeDocument/2006/relationships/slideLayout" Target="../slideLayouts/slideLayout4.xml"/><Relationship Id="rId9" Type="http://schemas.openxmlformats.org/officeDocument/2006/relationships/slideLayout" Target="../slideLayouts/slideLayout9.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9" Type="http://schemas.openxmlformats.org/officeDocument/2006/relationships/slideLayout" Target="../slideLayouts/slideLayout39.xml"/><Relationship Id="rId34" Type="http://schemas.openxmlformats.org/officeDocument/2006/relationships/slideLayout" Target="../slideLayouts/slideLayout34.xml"/><Relationship Id="rId50" Type="http://schemas.openxmlformats.org/officeDocument/2006/relationships/slideLayout" Target="../slideLayouts/slideLayout50.xml"/><Relationship Id="rId55" Type="http://schemas.openxmlformats.org/officeDocument/2006/relationships/slideLayout" Target="../slideLayouts/slideLayout5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F2B3751-39C9-BAF9-6EBD-61846D538D33}"/>
              </a:ext>
            </a:extLst>
          </p:cNvPr>
          <p:cNvSpPr>
            <a:spLocks noGrp="1"/>
          </p:cNvSpPr>
          <p:nvPr>
            <p:ph type="title"/>
          </p:nvPr>
        </p:nvSpPr>
        <p:spPr>
          <a:xfrm>
            <a:off x="534353" y="273844"/>
            <a:ext cx="6703695" cy="994172"/>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E0CCDE6-1F41-1501-A8F9-0A350FBFBF67}"/>
              </a:ext>
            </a:extLst>
          </p:cNvPr>
          <p:cNvSpPr>
            <a:spLocks noGrp="1"/>
          </p:cNvSpPr>
          <p:nvPr>
            <p:ph type="body" idx="1"/>
          </p:nvPr>
        </p:nvSpPr>
        <p:spPr>
          <a:xfrm>
            <a:off x="534353" y="1369219"/>
            <a:ext cx="6703695" cy="326350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D194D44-8B5C-0491-99BE-2B005647D741}"/>
              </a:ext>
            </a:extLst>
          </p:cNvPr>
          <p:cNvSpPr>
            <a:spLocks noGrp="1"/>
          </p:cNvSpPr>
          <p:nvPr>
            <p:ph type="dt" sz="half" idx="2"/>
          </p:nvPr>
        </p:nvSpPr>
        <p:spPr>
          <a:xfrm>
            <a:off x="534353" y="4767263"/>
            <a:ext cx="1748790" cy="273844"/>
          </a:xfrm>
          <a:prstGeom prst="rect">
            <a:avLst/>
          </a:prstGeom>
        </p:spPr>
        <p:txBody>
          <a:bodyPr vert="horz" lIns="91440" tIns="45720" rIns="91440" bIns="45720" rtlCol="0" anchor="ctr"/>
          <a:lstStyle>
            <a:lvl1pPr algn="l">
              <a:defRPr sz="765">
                <a:solidFill>
                  <a:schemeClr val="tx1">
                    <a:tint val="75000"/>
                  </a:schemeClr>
                </a:solidFill>
              </a:defRPr>
            </a:lvl1pPr>
          </a:lstStyle>
          <a:p>
            <a:endParaRPr lang="en-US"/>
          </a:p>
        </p:txBody>
      </p:sp>
      <p:sp>
        <p:nvSpPr>
          <p:cNvPr id="5" name="Footer Placeholder 4">
            <a:extLst>
              <a:ext uri="{FF2B5EF4-FFF2-40B4-BE49-F238E27FC236}">
                <a16:creationId xmlns:a16="http://schemas.microsoft.com/office/drawing/2014/main" id="{400D6AB5-286A-65CC-92C3-699BF57BA684}"/>
              </a:ext>
            </a:extLst>
          </p:cNvPr>
          <p:cNvSpPr>
            <a:spLocks noGrp="1"/>
          </p:cNvSpPr>
          <p:nvPr>
            <p:ph type="ftr" sz="quarter" idx="3"/>
          </p:nvPr>
        </p:nvSpPr>
        <p:spPr>
          <a:xfrm>
            <a:off x="2574608" y="4767263"/>
            <a:ext cx="2623185" cy="273844"/>
          </a:xfrm>
          <a:prstGeom prst="rect">
            <a:avLst/>
          </a:prstGeom>
        </p:spPr>
        <p:txBody>
          <a:bodyPr vert="horz" lIns="91440" tIns="45720" rIns="91440" bIns="45720" rtlCol="0" anchor="ctr"/>
          <a:lstStyle>
            <a:lvl1pPr algn="ctr">
              <a:defRPr sz="765">
                <a:solidFill>
                  <a:schemeClr val="tx1">
                    <a:tint val="75000"/>
                  </a:schemeClr>
                </a:solidFill>
              </a:defRPr>
            </a:lvl1pPr>
          </a:lstStyle>
          <a:p>
            <a:r>
              <a:rPr lang="en-US"/>
              <a:t>FY21 Operating Budget Forum</a:t>
            </a:r>
          </a:p>
        </p:txBody>
      </p:sp>
      <p:sp>
        <p:nvSpPr>
          <p:cNvPr id="6" name="Slide Number Placeholder 5">
            <a:extLst>
              <a:ext uri="{FF2B5EF4-FFF2-40B4-BE49-F238E27FC236}">
                <a16:creationId xmlns:a16="http://schemas.microsoft.com/office/drawing/2014/main" id="{7F621E07-1955-D7C5-C565-8B6BB725828A}"/>
              </a:ext>
            </a:extLst>
          </p:cNvPr>
          <p:cNvSpPr>
            <a:spLocks noGrp="1"/>
          </p:cNvSpPr>
          <p:nvPr>
            <p:ph type="sldNum" sz="quarter" idx="4"/>
          </p:nvPr>
        </p:nvSpPr>
        <p:spPr>
          <a:xfrm>
            <a:off x="5489258" y="4767263"/>
            <a:ext cx="1748790" cy="273844"/>
          </a:xfrm>
          <a:prstGeom prst="rect">
            <a:avLst/>
          </a:prstGeom>
        </p:spPr>
        <p:txBody>
          <a:bodyPr vert="horz" lIns="91440" tIns="45720" rIns="91440" bIns="45720" rtlCol="0" anchor="ctr"/>
          <a:lstStyle>
            <a:lvl1pPr algn="r">
              <a:defRPr sz="765">
                <a:solidFill>
                  <a:schemeClr val="tx1">
                    <a:tint val="75000"/>
                  </a:schemeClr>
                </a:solidFill>
              </a:defRPr>
            </a:lvl1pPr>
          </a:lstStyle>
          <a:p>
            <a:fld id="{D54A55BF-8F0A-4A50-B8F4-E25F20C77787}" type="slidenum">
              <a:rPr lang="en-US" smtClean="0"/>
              <a:t>‹#›</a:t>
            </a:fld>
            <a:endParaRPr lang="en-US"/>
          </a:p>
        </p:txBody>
      </p:sp>
    </p:spTree>
    <p:extLst>
      <p:ext uri="{BB962C8B-B14F-4D97-AF65-F5344CB8AC3E}">
        <p14:creationId xmlns:p14="http://schemas.microsoft.com/office/powerpoint/2010/main" val="3652802397"/>
      </p:ext>
    </p:extLst>
  </p:cSld>
  <p:clrMap bg1="lt1" tx1="dk1" bg2="lt2" tx2="dk2" accent1="accent1" accent2="accent2" accent3="accent3" accent4="accent4" accent5="accent5" accent6="accent6" hlink="hlink" folHlink="folHlink"/>
  <p:sldLayoutIdLst>
    <p:sldLayoutId id="2147484325" r:id="rId1"/>
    <p:sldLayoutId id="2147484326" r:id="rId2"/>
    <p:sldLayoutId id="2147484327" r:id="rId3"/>
    <p:sldLayoutId id="2147484328" r:id="rId4"/>
    <p:sldLayoutId id="2147484329" r:id="rId5"/>
    <p:sldLayoutId id="2147484330" r:id="rId6"/>
    <p:sldLayoutId id="2147484331" r:id="rId7"/>
    <p:sldLayoutId id="2147484332" r:id="rId8"/>
    <p:sldLayoutId id="2147484333" r:id="rId9"/>
    <p:sldLayoutId id="2147484334" r:id="rId10"/>
    <p:sldLayoutId id="2147484335" r:id="rId11"/>
    <p:sldLayoutId id="2147484336" r:id="rId12"/>
    <p:sldLayoutId id="2147484337" r:id="rId13"/>
    <p:sldLayoutId id="2147484338" r:id="rId14"/>
    <p:sldLayoutId id="2147484339" r:id="rId15"/>
    <p:sldLayoutId id="2147484340" r:id="rId16"/>
    <p:sldLayoutId id="2147484341" r:id="rId17"/>
    <p:sldLayoutId id="2147483663" r:id="rId18"/>
    <p:sldLayoutId id="2147483665" r:id="rId19"/>
    <p:sldLayoutId id="2147483667" r:id="rId20"/>
    <p:sldLayoutId id="2147483668" r:id="rId21"/>
    <p:sldLayoutId id="2147483669" r:id="rId22"/>
    <p:sldLayoutId id="2147483670" r:id="rId23"/>
    <p:sldLayoutId id="2147483671" r:id="rId24"/>
    <p:sldLayoutId id="2147483672" r:id="rId25"/>
    <p:sldLayoutId id="2147483673" r:id="rId26"/>
    <p:sldLayoutId id="2147483674" r:id="rId27"/>
    <p:sldLayoutId id="2147483675" r:id="rId28"/>
    <p:sldLayoutId id="2147483676" r:id="rId29"/>
    <p:sldLayoutId id="2147483677" r:id="rId30"/>
    <p:sldLayoutId id="2147483678" r:id="rId31"/>
    <p:sldLayoutId id="2147483679" r:id="rId32"/>
    <p:sldLayoutId id="2147483680" r:id="rId33"/>
    <p:sldLayoutId id="2147483681" r:id="rId34"/>
    <p:sldLayoutId id="2147483682" r:id="rId35"/>
    <p:sldLayoutId id="2147483683" r:id="rId36"/>
    <p:sldLayoutId id="2147483684" r:id="rId37"/>
    <p:sldLayoutId id="2147483685" r:id="rId38"/>
    <p:sldLayoutId id="2147483686" r:id="rId39"/>
    <p:sldLayoutId id="2147483687" r:id="rId40"/>
    <p:sldLayoutId id="2147483688" r:id="rId41"/>
    <p:sldLayoutId id="2147483689" r:id="rId42"/>
    <p:sldLayoutId id="2147483690" r:id="rId43"/>
    <p:sldLayoutId id="2147483691" r:id="rId44"/>
    <p:sldLayoutId id="2147483692" r:id="rId45"/>
    <p:sldLayoutId id="2147483693" r:id="rId46"/>
    <p:sldLayoutId id="2147483694" r:id="rId47"/>
    <p:sldLayoutId id="2147483695" r:id="rId48"/>
    <p:sldLayoutId id="2147483696" r:id="rId49"/>
    <p:sldLayoutId id="2147483697" r:id="rId50"/>
    <p:sldLayoutId id="2147483698" r:id="rId51"/>
    <p:sldLayoutId id="2147483699" r:id="rId52"/>
    <p:sldLayoutId id="2147483700" r:id="rId53"/>
    <p:sldLayoutId id="2147483701" r:id="rId54"/>
    <p:sldLayoutId id="2147483702" r:id="rId55"/>
    <p:sldLayoutId id="2147483703" r:id="rId56"/>
    <p:sldLayoutId id="2147483704" r:id="rId57"/>
    <p:sldLayoutId id="2147483705" r:id="rId58"/>
    <p:sldLayoutId id="2147483706" r:id="rId59"/>
    <p:sldLayoutId id="2147483707" r:id="rId60"/>
    <p:sldLayoutId id="2147483708" r:id="rId61"/>
    <p:sldLayoutId id="2147483710" r:id="rId62"/>
    <p:sldLayoutId id="2147483711" r:id="rId63"/>
    <p:sldLayoutId id="2147483712" r:id="rId64"/>
    <p:sldLayoutId id="2147483713" r:id="rId65"/>
    <p:sldLayoutId id="2147483714" r:id="rId66"/>
    <p:sldLayoutId id="2147483715" r:id="rId67"/>
    <p:sldLayoutId id="2147483716" r:id="rId68"/>
    <p:sldLayoutId id="2147483717" r:id="rId69"/>
    <p:sldLayoutId id="2147483718" r:id="rId70"/>
    <p:sldLayoutId id="2147483719" r:id="rId71"/>
  </p:sldLayoutIdLst>
  <p:hf sldNum="0" hdr="0" dt="0"/>
  <p:txStyles>
    <p:titleStyle>
      <a:lvl1pPr algn="l" defTabSz="582930" rtl="0" eaLnBrk="1" latinLnBrk="0" hangingPunct="1">
        <a:lnSpc>
          <a:spcPct val="90000"/>
        </a:lnSpc>
        <a:spcBef>
          <a:spcPct val="0"/>
        </a:spcBef>
        <a:buNone/>
        <a:defRPr sz="2805" kern="1200">
          <a:solidFill>
            <a:schemeClr val="tx1"/>
          </a:solidFill>
          <a:latin typeface="+mj-lt"/>
          <a:ea typeface="+mj-ea"/>
          <a:cs typeface="+mj-cs"/>
        </a:defRPr>
      </a:lvl1pPr>
    </p:titleStyle>
    <p:bodyStyle>
      <a:lvl1pPr marL="145733" indent="-145733" algn="l" defTabSz="582930" rtl="0" eaLnBrk="1" latinLnBrk="0" hangingPunct="1">
        <a:lnSpc>
          <a:spcPct val="90000"/>
        </a:lnSpc>
        <a:spcBef>
          <a:spcPts val="638"/>
        </a:spcBef>
        <a:buFont typeface="Arial" panose="020B0604020202020204" pitchFamily="34" charset="0"/>
        <a:buChar char="•"/>
        <a:defRPr sz="1785" kern="1200">
          <a:solidFill>
            <a:schemeClr val="tx1"/>
          </a:solidFill>
          <a:latin typeface="+mn-lt"/>
          <a:ea typeface="+mn-ea"/>
          <a:cs typeface="+mn-cs"/>
        </a:defRPr>
      </a:lvl1pPr>
      <a:lvl2pPr marL="437198" indent="-145733" algn="l" defTabSz="582930" rtl="0" eaLnBrk="1" latinLnBrk="0" hangingPunct="1">
        <a:lnSpc>
          <a:spcPct val="90000"/>
        </a:lnSpc>
        <a:spcBef>
          <a:spcPts val="319"/>
        </a:spcBef>
        <a:buFont typeface="Arial" panose="020B0604020202020204" pitchFamily="34" charset="0"/>
        <a:buChar char="•"/>
        <a:defRPr sz="1530" kern="1200">
          <a:solidFill>
            <a:schemeClr val="tx1"/>
          </a:solidFill>
          <a:latin typeface="+mn-lt"/>
          <a:ea typeface="+mn-ea"/>
          <a:cs typeface="+mn-cs"/>
        </a:defRPr>
      </a:lvl2pPr>
      <a:lvl3pPr marL="728663" indent="-145733" algn="l" defTabSz="582930" rtl="0" eaLnBrk="1" latinLnBrk="0" hangingPunct="1">
        <a:lnSpc>
          <a:spcPct val="90000"/>
        </a:lnSpc>
        <a:spcBef>
          <a:spcPts val="319"/>
        </a:spcBef>
        <a:buFont typeface="Arial" panose="020B0604020202020204" pitchFamily="34" charset="0"/>
        <a:buChar char="•"/>
        <a:defRPr sz="1275" kern="1200">
          <a:solidFill>
            <a:schemeClr val="tx1"/>
          </a:solidFill>
          <a:latin typeface="+mn-lt"/>
          <a:ea typeface="+mn-ea"/>
          <a:cs typeface="+mn-cs"/>
        </a:defRPr>
      </a:lvl3pPr>
      <a:lvl4pPr marL="1020128" indent="-145733" algn="l" defTabSz="582930" rtl="0" eaLnBrk="1" latinLnBrk="0" hangingPunct="1">
        <a:lnSpc>
          <a:spcPct val="90000"/>
        </a:lnSpc>
        <a:spcBef>
          <a:spcPts val="319"/>
        </a:spcBef>
        <a:buFont typeface="Arial" panose="020B0604020202020204" pitchFamily="34" charset="0"/>
        <a:buChar char="•"/>
        <a:defRPr sz="1148" kern="1200">
          <a:solidFill>
            <a:schemeClr val="tx1"/>
          </a:solidFill>
          <a:latin typeface="+mn-lt"/>
          <a:ea typeface="+mn-ea"/>
          <a:cs typeface="+mn-cs"/>
        </a:defRPr>
      </a:lvl4pPr>
      <a:lvl5pPr marL="1311593" indent="-145733" algn="l" defTabSz="582930" rtl="0" eaLnBrk="1" latinLnBrk="0" hangingPunct="1">
        <a:lnSpc>
          <a:spcPct val="90000"/>
        </a:lnSpc>
        <a:spcBef>
          <a:spcPts val="319"/>
        </a:spcBef>
        <a:buFont typeface="Arial" panose="020B0604020202020204" pitchFamily="34" charset="0"/>
        <a:buChar char="•"/>
        <a:defRPr sz="1148" kern="1200">
          <a:solidFill>
            <a:schemeClr val="tx1"/>
          </a:solidFill>
          <a:latin typeface="+mn-lt"/>
          <a:ea typeface="+mn-ea"/>
          <a:cs typeface="+mn-cs"/>
        </a:defRPr>
      </a:lvl5pPr>
      <a:lvl6pPr marL="1603058" indent="-145733" algn="l" defTabSz="582930" rtl="0" eaLnBrk="1" latinLnBrk="0" hangingPunct="1">
        <a:lnSpc>
          <a:spcPct val="90000"/>
        </a:lnSpc>
        <a:spcBef>
          <a:spcPts val="319"/>
        </a:spcBef>
        <a:buFont typeface="Arial" panose="020B0604020202020204" pitchFamily="34" charset="0"/>
        <a:buChar char="•"/>
        <a:defRPr sz="1148" kern="1200">
          <a:solidFill>
            <a:schemeClr val="tx1"/>
          </a:solidFill>
          <a:latin typeface="+mn-lt"/>
          <a:ea typeface="+mn-ea"/>
          <a:cs typeface="+mn-cs"/>
        </a:defRPr>
      </a:lvl6pPr>
      <a:lvl7pPr marL="1894523" indent="-145733" algn="l" defTabSz="582930" rtl="0" eaLnBrk="1" latinLnBrk="0" hangingPunct="1">
        <a:lnSpc>
          <a:spcPct val="90000"/>
        </a:lnSpc>
        <a:spcBef>
          <a:spcPts val="319"/>
        </a:spcBef>
        <a:buFont typeface="Arial" panose="020B0604020202020204" pitchFamily="34" charset="0"/>
        <a:buChar char="•"/>
        <a:defRPr sz="1148" kern="1200">
          <a:solidFill>
            <a:schemeClr val="tx1"/>
          </a:solidFill>
          <a:latin typeface="+mn-lt"/>
          <a:ea typeface="+mn-ea"/>
          <a:cs typeface="+mn-cs"/>
        </a:defRPr>
      </a:lvl7pPr>
      <a:lvl8pPr marL="2185988" indent="-145733" algn="l" defTabSz="582930" rtl="0" eaLnBrk="1" latinLnBrk="0" hangingPunct="1">
        <a:lnSpc>
          <a:spcPct val="90000"/>
        </a:lnSpc>
        <a:spcBef>
          <a:spcPts val="319"/>
        </a:spcBef>
        <a:buFont typeface="Arial" panose="020B0604020202020204" pitchFamily="34" charset="0"/>
        <a:buChar char="•"/>
        <a:defRPr sz="1148" kern="1200">
          <a:solidFill>
            <a:schemeClr val="tx1"/>
          </a:solidFill>
          <a:latin typeface="+mn-lt"/>
          <a:ea typeface="+mn-ea"/>
          <a:cs typeface="+mn-cs"/>
        </a:defRPr>
      </a:lvl8pPr>
      <a:lvl9pPr marL="2477453" indent="-145733" algn="l" defTabSz="582930" rtl="0" eaLnBrk="1" latinLnBrk="0" hangingPunct="1">
        <a:lnSpc>
          <a:spcPct val="90000"/>
        </a:lnSpc>
        <a:spcBef>
          <a:spcPts val="319"/>
        </a:spcBef>
        <a:buFont typeface="Arial" panose="020B0604020202020204" pitchFamily="34" charset="0"/>
        <a:buChar char="•"/>
        <a:defRPr sz="1148" kern="1200">
          <a:solidFill>
            <a:schemeClr val="tx1"/>
          </a:solidFill>
          <a:latin typeface="+mn-lt"/>
          <a:ea typeface="+mn-ea"/>
          <a:cs typeface="+mn-cs"/>
        </a:defRPr>
      </a:lvl9pPr>
    </p:bodyStyle>
    <p:otherStyle>
      <a:defPPr>
        <a:defRPr lang="en-US"/>
      </a:defPPr>
      <a:lvl1pPr marL="0" algn="l" defTabSz="582930" rtl="0" eaLnBrk="1" latinLnBrk="0" hangingPunct="1">
        <a:defRPr sz="1148" kern="1200">
          <a:solidFill>
            <a:schemeClr val="tx1"/>
          </a:solidFill>
          <a:latin typeface="+mn-lt"/>
          <a:ea typeface="+mn-ea"/>
          <a:cs typeface="+mn-cs"/>
        </a:defRPr>
      </a:lvl1pPr>
      <a:lvl2pPr marL="291465" algn="l" defTabSz="582930" rtl="0" eaLnBrk="1" latinLnBrk="0" hangingPunct="1">
        <a:defRPr sz="1148" kern="1200">
          <a:solidFill>
            <a:schemeClr val="tx1"/>
          </a:solidFill>
          <a:latin typeface="+mn-lt"/>
          <a:ea typeface="+mn-ea"/>
          <a:cs typeface="+mn-cs"/>
        </a:defRPr>
      </a:lvl2pPr>
      <a:lvl3pPr marL="582930" algn="l" defTabSz="582930" rtl="0" eaLnBrk="1" latinLnBrk="0" hangingPunct="1">
        <a:defRPr sz="1148" kern="1200">
          <a:solidFill>
            <a:schemeClr val="tx1"/>
          </a:solidFill>
          <a:latin typeface="+mn-lt"/>
          <a:ea typeface="+mn-ea"/>
          <a:cs typeface="+mn-cs"/>
        </a:defRPr>
      </a:lvl3pPr>
      <a:lvl4pPr marL="874395" algn="l" defTabSz="582930" rtl="0" eaLnBrk="1" latinLnBrk="0" hangingPunct="1">
        <a:defRPr sz="1148" kern="1200">
          <a:solidFill>
            <a:schemeClr val="tx1"/>
          </a:solidFill>
          <a:latin typeface="+mn-lt"/>
          <a:ea typeface="+mn-ea"/>
          <a:cs typeface="+mn-cs"/>
        </a:defRPr>
      </a:lvl4pPr>
      <a:lvl5pPr marL="1165860" algn="l" defTabSz="582930" rtl="0" eaLnBrk="1" latinLnBrk="0" hangingPunct="1">
        <a:defRPr sz="1148" kern="1200">
          <a:solidFill>
            <a:schemeClr val="tx1"/>
          </a:solidFill>
          <a:latin typeface="+mn-lt"/>
          <a:ea typeface="+mn-ea"/>
          <a:cs typeface="+mn-cs"/>
        </a:defRPr>
      </a:lvl5pPr>
      <a:lvl6pPr marL="1457325" algn="l" defTabSz="582930" rtl="0" eaLnBrk="1" latinLnBrk="0" hangingPunct="1">
        <a:defRPr sz="1148" kern="1200">
          <a:solidFill>
            <a:schemeClr val="tx1"/>
          </a:solidFill>
          <a:latin typeface="+mn-lt"/>
          <a:ea typeface="+mn-ea"/>
          <a:cs typeface="+mn-cs"/>
        </a:defRPr>
      </a:lvl6pPr>
      <a:lvl7pPr marL="1748790" algn="l" defTabSz="582930" rtl="0" eaLnBrk="1" latinLnBrk="0" hangingPunct="1">
        <a:defRPr sz="1148" kern="1200">
          <a:solidFill>
            <a:schemeClr val="tx1"/>
          </a:solidFill>
          <a:latin typeface="+mn-lt"/>
          <a:ea typeface="+mn-ea"/>
          <a:cs typeface="+mn-cs"/>
        </a:defRPr>
      </a:lvl7pPr>
      <a:lvl8pPr marL="2040255" algn="l" defTabSz="582930" rtl="0" eaLnBrk="1" latinLnBrk="0" hangingPunct="1">
        <a:defRPr sz="1148" kern="1200">
          <a:solidFill>
            <a:schemeClr val="tx1"/>
          </a:solidFill>
          <a:latin typeface="+mn-lt"/>
          <a:ea typeface="+mn-ea"/>
          <a:cs typeface="+mn-cs"/>
        </a:defRPr>
      </a:lvl8pPr>
      <a:lvl9pPr marL="2331720" algn="l" defTabSz="582930" rtl="0" eaLnBrk="1" latinLnBrk="0" hangingPunct="1">
        <a:defRPr sz="1148"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3" Type="http://schemas.openxmlformats.org/officeDocument/2006/relationships/hyperlink" Target="https://mcmdgrants.smapply.org/" TargetMode="External"/><Relationship Id="rId2" Type="http://schemas.openxmlformats.org/officeDocument/2006/relationships/notesSlide" Target="../notesSlides/notesSlide8.xml"/><Relationship Id="rId1" Type="http://schemas.openxmlformats.org/officeDocument/2006/relationships/slideLayout" Target="../slideLayouts/slideLayout6.xml"/><Relationship Id="rId6" Type="http://schemas.openxmlformats.org/officeDocument/2006/relationships/hyperlink" Target="https://montgomerycountymd.gov/ogm/resources-awardees.html/" TargetMode="External"/><Relationship Id="rId5" Type="http://schemas.openxmlformats.org/officeDocument/2006/relationships/hyperlink" Target="https://egov.maryland.gov/businessexpress/entitysearch" TargetMode="External"/><Relationship Id="rId4" Type="http://schemas.openxmlformats.org/officeDocument/2006/relationships/hyperlink" Target="https://mcipcc.net/"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mcmdgrants.smapply.org/" TargetMode="External"/><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hyperlink" Target="https://mcipcc.net/" TargetMode="External"/><Relationship Id="rId2" Type="http://schemas.openxmlformats.org/officeDocument/2006/relationships/notesSlide" Target="../notesSlides/notesSlide14.xml"/><Relationship Id="rId1" Type="http://schemas.openxmlformats.org/officeDocument/2006/relationships/slideLayout" Target="../slideLayouts/slideLayout6.xml"/><Relationship Id="rId4" Type="http://schemas.openxmlformats.org/officeDocument/2006/relationships/hyperlink" Target="https://egov.maryland.gov/businessexpress/entitysearch" TargetMode="Externa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3" Type="http://schemas.openxmlformats.org/officeDocument/2006/relationships/hyperlink" Target="https://montgomerycountymd.gov/ogm/" TargetMode="External"/><Relationship Id="rId2" Type="http://schemas.openxmlformats.org/officeDocument/2006/relationships/hyperlink" Target="mailto:grants@montgomerycountymd.gov" TargetMode="External"/><Relationship Id="rId1" Type="http://schemas.openxmlformats.org/officeDocument/2006/relationships/slideLayout" Target="../slideLayouts/slideLayout1.xml"/><Relationship Id="rId5" Type="http://schemas.openxmlformats.org/officeDocument/2006/relationships/image" Target="../media/image8.png"/><Relationship Id="rId4" Type="http://schemas.openxmlformats.org/officeDocument/2006/relationships/hyperlink" Target="https://mcmdgrants.smapply.org/"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s://mcmdgrants.smapply.org/prog/FY23UCP" TargetMode="External"/><Relationship Id="rId2" Type="http://schemas.openxmlformats.org/officeDocument/2006/relationships/hyperlink" Target="https://mcmdgrants.smapply.org/" TargetMode="Externa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33C10D4D-3832-4447-BC31-D95AE3A845F0}"/>
              </a:ext>
            </a:extLst>
          </p:cNvPr>
          <p:cNvPicPr>
            <a:picLocks noChangeAspect="1"/>
          </p:cNvPicPr>
          <p:nvPr/>
        </p:nvPicPr>
        <p:blipFill>
          <a:blip r:embed="rId3"/>
          <a:stretch>
            <a:fillRect/>
          </a:stretch>
        </p:blipFill>
        <p:spPr>
          <a:xfrm>
            <a:off x="2231406" y="1194846"/>
            <a:ext cx="3278968" cy="1845559"/>
          </a:xfrm>
          <a:prstGeom prst="rect">
            <a:avLst/>
          </a:prstGeom>
          <a:ln>
            <a:solidFill>
              <a:schemeClr val="tx1"/>
            </a:solidFill>
          </a:ln>
        </p:spPr>
      </p:pic>
      <p:sp>
        <p:nvSpPr>
          <p:cNvPr id="5" name="TextBox 4">
            <a:extLst>
              <a:ext uri="{FF2B5EF4-FFF2-40B4-BE49-F238E27FC236}">
                <a16:creationId xmlns:a16="http://schemas.microsoft.com/office/drawing/2014/main" id="{A778B555-E27B-416F-A85E-CBBD36AD39FC}"/>
              </a:ext>
            </a:extLst>
          </p:cNvPr>
          <p:cNvSpPr txBox="1"/>
          <p:nvPr/>
        </p:nvSpPr>
        <p:spPr>
          <a:xfrm>
            <a:off x="1372499" y="766306"/>
            <a:ext cx="5027402" cy="367024"/>
          </a:xfrm>
          <a:prstGeom prst="rect">
            <a:avLst/>
          </a:prstGeom>
          <a:noFill/>
        </p:spPr>
        <p:txBody>
          <a:bodyPr wrap="none" rtlCol="0">
            <a:spAutoFit/>
          </a:bodyPr>
          <a:lstStyle/>
          <a:p>
            <a:r>
              <a:rPr lang="en-US" sz="1785"/>
              <a:t>How you can view the multi-lingual closed captions  </a:t>
            </a:r>
          </a:p>
        </p:txBody>
      </p:sp>
      <p:sp>
        <p:nvSpPr>
          <p:cNvPr id="8" name="Rectangle 7">
            <a:extLst>
              <a:ext uri="{FF2B5EF4-FFF2-40B4-BE49-F238E27FC236}">
                <a16:creationId xmlns:a16="http://schemas.microsoft.com/office/drawing/2014/main" id="{28965F6C-49B4-4077-A834-CAE9C63B0383}"/>
              </a:ext>
            </a:extLst>
          </p:cNvPr>
          <p:cNvSpPr/>
          <p:nvPr/>
        </p:nvSpPr>
        <p:spPr>
          <a:xfrm>
            <a:off x="4375803" y="2776009"/>
            <a:ext cx="322156" cy="170874"/>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48"/>
          </a:p>
        </p:txBody>
      </p:sp>
      <p:sp>
        <p:nvSpPr>
          <p:cNvPr id="10" name="TextBox 9">
            <a:extLst>
              <a:ext uri="{FF2B5EF4-FFF2-40B4-BE49-F238E27FC236}">
                <a16:creationId xmlns:a16="http://schemas.microsoft.com/office/drawing/2014/main" id="{E98AAB22-BCFB-4F19-B494-463C8768396B}"/>
              </a:ext>
            </a:extLst>
          </p:cNvPr>
          <p:cNvSpPr txBox="1"/>
          <p:nvPr/>
        </p:nvSpPr>
        <p:spPr>
          <a:xfrm>
            <a:off x="1109714" y="4501185"/>
            <a:ext cx="5522352" cy="602473"/>
          </a:xfrm>
          <a:prstGeom prst="rect">
            <a:avLst/>
          </a:prstGeom>
          <a:noFill/>
        </p:spPr>
        <p:txBody>
          <a:bodyPr wrap="square" rtlCol="0">
            <a:spAutoFit/>
          </a:bodyPr>
          <a:lstStyle/>
          <a:p>
            <a:pPr algn="ctr"/>
            <a:r>
              <a:rPr lang="en-US" sz="1020"/>
              <a:t>Disclaimer</a:t>
            </a:r>
            <a:endParaRPr lang="en-US" sz="1148"/>
          </a:p>
          <a:p>
            <a:pPr algn="ctr"/>
            <a:r>
              <a:rPr lang="en-US" sz="765"/>
              <a:t>The translations provided in this application use what is referred to as mechanical translation technology. Although this method of translation is very effective and provides a high rate of accuracy it is NOT 100% word for word accurate. Things that may affect it are the quality of the microphone used and potentially a person speaking that may have an accent.</a:t>
            </a:r>
          </a:p>
        </p:txBody>
      </p:sp>
      <p:sp>
        <p:nvSpPr>
          <p:cNvPr id="6" name="Arrow: Right 5">
            <a:extLst>
              <a:ext uri="{FF2B5EF4-FFF2-40B4-BE49-F238E27FC236}">
                <a16:creationId xmlns:a16="http://schemas.microsoft.com/office/drawing/2014/main" id="{5ABE38E8-B88A-4A81-AFCF-D101E5A3BB34}"/>
              </a:ext>
            </a:extLst>
          </p:cNvPr>
          <p:cNvSpPr/>
          <p:nvPr/>
        </p:nvSpPr>
        <p:spPr>
          <a:xfrm rot="1570667">
            <a:off x="3310366" y="2419911"/>
            <a:ext cx="1263015" cy="32563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93"/>
              <a:t>Select this item</a:t>
            </a:r>
          </a:p>
        </p:txBody>
      </p:sp>
      <p:sp>
        <p:nvSpPr>
          <p:cNvPr id="9" name="Oval 8">
            <a:extLst>
              <a:ext uri="{FF2B5EF4-FFF2-40B4-BE49-F238E27FC236}">
                <a16:creationId xmlns:a16="http://schemas.microsoft.com/office/drawing/2014/main" id="{ACC8EB71-A252-4C28-BADE-7D496DD370AB}"/>
              </a:ext>
            </a:extLst>
          </p:cNvPr>
          <p:cNvSpPr/>
          <p:nvPr/>
        </p:nvSpPr>
        <p:spPr>
          <a:xfrm flipH="1">
            <a:off x="4469089" y="2801870"/>
            <a:ext cx="145733" cy="120099"/>
          </a:xfrm>
          <a:prstGeom prst="ellipse">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48"/>
          </a:p>
        </p:txBody>
      </p:sp>
      <p:grpSp>
        <p:nvGrpSpPr>
          <p:cNvPr id="13" name="Group 12">
            <a:extLst>
              <a:ext uri="{FF2B5EF4-FFF2-40B4-BE49-F238E27FC236}">
                <a16:creationId xmlns:a16="http://schemas.microsoft.com/office/drawing/2014/main" id="{5FFE6CA4-3894-492E-8AA2-6A11579D7240}"/>
              </a:ext>
            </a:extLst>
          </p:cNvPr>
          <p:cNvGrpSpPr/>
          <p:nvPr/>
        </p:nvGrpSpPr>
        <p:grpSpPr>
          <a:xfrm>
            <a:off x="1600168" y="3131322"/>
            <a:ext cx="4572064" cy="1452189"/>
            <a:chOff x="1010177" y="3614267"/>
            <a:chExt cx="7171864" cy="2277943"/>
          </a:xfrm>
        </p:grpSpPr>
        <p:pic>
          <p:nvPicPr>
            <p:cNvPr id="3" name="Picture 2">
              <a:extLst>
                <a:ext uri="{FF2B5EF4-FFF2-40B4-BE49-F238E27FC236}">
                  <a16:creationId xmlns:a16="http://schemas.microsoft.com/office/drawing/2014/main" id="{1EB1BAFD-C0AC-4E6B-BCA2-5A87CDBEEE77}"/>
                </a:ext>
              </a:extLst>
            </p:cNvPr>
            <p:cNvPicPr>
              <a:picLocks noChangeAspect="1"/>
            </p:cNvPicPr>
            <p:nvPr/>
          </p:nvPicPr>
          <p:blipFill>
            <a:blip r:embed="rId4"/>
            <a:stretch>
              <a:fillRect/>
            </a:stretch>
          </p:blipFill>
          <p:spPr>
            <a:xfrm>
              <a:off x="1275353" y="3797670"/>
              <a:ext cx="1816193" cy="1320868"/>
            </a:xfrm>
            <a:prstGeom prst="rect">
              <a:avLst/>
            </a:prstGeom>
          </p:spPr>
        </p:pic>
        <p:pic>
          <p:nvPicPr>
            <p:cNvPr id="4" name="Picture 3">
              <a:extLst>
                <a:ext uri="{FF2B5EF4-FFF2-40B4-BE49-F238E27FC236}">
                  <a16:creationId xmlns:a16="http://schemas.microsoft.com/office/drawing/2014/main" id="{D7B0E96C-6A32-4937-B0B6-55CF89E95EE1}"/>
                </a:ext>
              </a:extLst>
            </p:cNvPr>
            <p:cNvPicPr>
              <a:picLocks noChangeAspect="1"/>
            </p:cNvPicPr>
            <p:nvPr/>
          </p:nvPicPr>
          <p:blipFill>
            <a:blip r:embed="rId5"/>
            <a:stretch>
              <a:fillRect/>
            </a:stretch>
          </p:blipFill>
          <p:spPr>
            <a:xfrm>
              <a:off x="3962400" y="3614267"/>
              <a:ext cx="926156" cy="1794754"/>
            </a:xfrm>
            <a:prstGeom prst="rect">
              <a:avLst/>
            </a:prstGeom>
          </p:spPr>
        </p:pic>
        <p:pic>
          <p:nvPicPr>
            <p:cNvPr id="7" name="Picture 6">
              <a:extLst>
                <a:ext uri="{FF2B5EF4-FFF2-40B4-BE49-F238E27FC236}">
                  <a16:creationId xmlns:a16="http://schemas.microsoft.com/office/drawing/2014/main" id="{E0468733-A96B-4E69-BC53-D43D88179C83}"/>
                </a:ext>
              </a:extLst>
            </p:cNvPr>
            <p:cNvPicPr>
              <a:picLocks noChangeAspect="1"/>
            </p:cNvPicPr>
            <p:nvPr/>
          </p:nvPicPr>
          <p:blipFill>
            <a:blip r:embed="rId6"/>
            <a:stretch>
              <a:fillRect/>
            </a:stretch>
          </p:blipFill>
          <p:spPr>
            <a:xfrm>
              <a:off x="5695848" y="3873870"/>
              <a:ext cx="2486193" cy="1168468"/>
            </a:xfrm>
            <a:prstGeom prst="rect">
              <a:avLst/>
            </a:prstGeom>
          </p:spPr>
        </p:pic>
        <p:sp>
          <p:nvSpPr>
            <p:cNvPr id="14" name="Arrow: Right 13">
              <a:extLst>
                <a:ext uri="{FF2B5EF4-FFF2-40B4-BE49-F238E27FC236}">
                  <a16:creationId xmlns:a16="http://schemas.microsoft.com/office/drawing/2014/main" id="{F845432E-F197-44C0-80D1-7AEC4D636934}"/>
                </a:ext>
              </a:extLst>
            </p:cNvPr>
            <p:cNvSpPr/>
            <p:nvPr/>
          </p:nvSpPr>
          <p:spPr>
            <a:xfrm>
              <a:off x="5136440" y="4275902"/>
              <a:ext cx="227673" cy="36440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48"/>
            </a:p>
          </p:txBody>
        </p:sp>
        <p:sp>
          <p:nvSpPr>
            <p:cNvPr id="19" name="Arrow: Right 18">
              <a:extLst>
                <a:ext uri="{FF2B5EF4-FFF2-40B4-BE49-F238E27FC236}">
                  <a16:creationId xmlns:a16="http://schemas.microsoft.com/office/drawing/2014/main" id="{C077A42E-40B9-48AA-A32C-7260A22613BF}"/>
                </a:ext>
              </a:extLst>
            </p:cNvPr>
            <p:cNvSpPr/>
            <p:nvPr/>
          </p:nvSpPr>
          <p:spPr>
            <a:xfrm>
              <a:off x="3339430" y="4275902"/>
              <a:ext cx="227673" cy="36440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48"/>
            </a:p>
          </p:txBody>
        </p:sp>
        <p:sp>
          <p:nvSpPr>
            <p:cNvPr id="11" name="Oval 10">
              <a:extLst>
                <a:ext uri="{FF2B5EF4-FFF2-40B4-BE49-F238E27FC236}">
                  <a16:creationId xmlns:a16="http://schemas.microsoft.com/office/drawing/2014/main" id="{F89345F6-E6D1-4585-BB84-0137A997615C}"/>
                </a:ext>
              </a:extLst>
            </p:cNvPr>
            <p:cNvSpPr/>
            <p:nvPr/>
          </p:nvSpPr>
          <p:spPr>
            <a:xfrm>
              <a:off x="2642534" y="4827717"/>
              <a:ext cx="217111" cy="228601"/>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48"/>
            </a:p>
          </p:txBody>
        </p:sp>
        <p:sp>
          <p:nvSpPr>
            <p:cNvPr id="16" name="Oval 15">
              <a:extLst>
                <a:ext uri="{FF2B5EF4-FFF2-40B4-BE49-F238E27FC236}">
                  <a16:creationId xmlns:a16="http://schemas.microsoft.com/office/drawing/2014/main" id="{9642E470-280D-4E52-95F7-34EBD6A2BA50}"/>
                </a:ext>
              </a:extLst>
            </p:cNvPr>
            <p:cNvSpPr/>
            <p:nvPr/>
          </p:nvSpPr>
          <p:spPr>
            <a:xfrm>
              <a:off x="1282797" y="4103817"/>
              <a:ext cx="1825126" cy="171412"/>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48"/>
            </a:p>
          </p:txBody>
        </p:sp>
        <p:sp>
          <p:nvSpPr>
            <p:cNvPr id="17" name="Oval 16">
              <a:extLst>
                <a:ext uri="{FF2B5EF4-FFF2-40B4-BE49-F238E27FC236}">
                  <a16:creationId xmlns:a16="http://schemas.microsoft.com/office/drawing/2014/main" id="{DB315B01-D483-4C93-A748-BADD9BE7C299}"/>
                </a:ext>
              </a:extLst>
            </p:cNvPr>
            <p:cNvSpPr/>
            <p:nvPr/>
          </p:nvSpPr>
          <p:spPr>
            <a:xfrm>
              <a:off x="4012168" y="4000219"/>
              <a:ext cx="559925" cy="179798"/>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48"/>
            </a:p>
          </p:txBody>
        </p:sp>
        <p:sp>
          <p:nvSpPr>
            <p:cNvPr id="18" name="Arrow: Right 17">
              <a:extLst>
                <a:ext uri="{FF2B5EF4-FFF2-40B4-BE49-F238E27FC236}">
                  <a16:creationId xmlns:a16="http://schemas.microsoft.com/office/drawing/2014/main" id="{1BE68F11-A53F-42A3-A9A6-A2F62C4ABDED}"/>
                </a:ext>
              </a:extLst>
            </p:cNvPr>
            <p:cNvSpPr/>
            <p:nvPr/>
          </p:nvSpPr>
          <p:spPr>
            <a:xfrm rot="16200000">
              <a:off x="2498751" y="4407581"/>
              <a:ext cx="514311" cy="21711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48"/>
            </a:p>
          </p:txBody>
        </p:sp>
        <p:sp>
          <p:nvSpPr>
            <p:cNvPr id="12" name="TextBox 11">
              <a:extLst>
                <a:ext uri="{FF2B5EF4-FFF2-40B4-BE49-F238E27FC236}">
                  <a16:creationId xmlns:a16="http://schemas.microsoft.com/office/drawing/2014/main" id="{CBE67620-1E84-4487-B0D5-9F5DFFF0EA02}"/>
                </a:ext>
              </a:extLst>
            </p:cNvPr>
            <p:cNvSpPr txBox="1"/>
            <p:nvPr/>
          </p:nvSpPr>
          <p:spPr>
            <a:xfrm>
              <a:off x="1010177" y="5130822"/>
              <a:ext cx="2346544" cy="483189"/>
            </a:xfrm>
            <a:prstGeom prst="rect">
              <a:avLst/>
            </a:prstGeom>
            <a:noFill/>
          </p:spPr>
          <p:txBody>
            <a:bodyPr wrap="none" rtlCol="0">
              <a:spAutoFit/>
            </a:bodyPr>
            <a:lstStyle/>
            <a:p>
              <a:pPr algn="ctr"/>
              <a:r>
                <a:rPr lang="en-US" sz="701"/>
                <a:t>When you select it a menu appears,</a:t>
              </a:r>
            </a:p>
            <a:p>
              <a:pPr algn="ctr"/>
              <a:r>
                <a:rPr lang="en-US" sz="701"/>
                <a:t>choose </a:t>
              </a:r>
              <a:r>
                <a:rPr lang="en-US" sz="701" b="1"/>
                <a:t>captions / subtitles</a:t>
              </a:r>
            </a:p>
          </p:txBody>
        </p:sp>
        <p:sp>
          <p:nvSpPr>
            <p:cNvPr id="21" name="Arrow: Right 20">
              <a:extLst>
                <a:ext uri="{FF2B5EF4-FFF2-40B4-BE49-F238E27FC236}">
                  <a16:creationId xmlns:a16="http://schemas.microsoft.com/office/drawing/2014/main" id="{991D6A3E-8BF4-46E5-92EF-CF088516BB3A}"/>
                </a:ext>
              </a:extLst>
            </p:cNvPr>
            <p:cNvSpPr/>
            <p:nvPr/>
          </p:nvSpPr>
          <p:spPr>
            <a:xfrm rot="20214842">
              <a:off x="2340721" y="5020459"/>
              <a:ext cx="271889" cy="13261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48"/>
            </a:p>
          </p:txBody>
        </p:sp>
        <p:sp>
          <p:nvSpPr>
            <p:cNvPr id="22" name="TextBox 21">
              <a:extLst>
                <a:ext uri="{FF2B5EF4-FFF2-40B4-BE49-F238E27FC236}">
                  <a16:creationId xmlns:a16="http://schemas.microsoft.com/office/drawing/2014/main" id="{69C114DA-8E01-4134-BC16-0D182293D5BB}"/>
                </a:ext>
              </a:extLst>
            </p:cNvPr>
            <p:cNvSpPr txBox="1"/>
            <p:nvPr/>
          </p:nvSpPr>
          <p:spPr>
            <a:xfrm>
              <a:off x="3624431" y="5409021"/>
              <a:ext cx="1584648" cy="483189"/>
            </a:xfrm>
            <a:prstGeom prst="rect">
              <a:avLst/>
            </a:prstGeom>
            <a:noFill/>
          </p:spPr>
          <p:txBody>
            <a:bodyPr wrap="none" rtlCol="0">
              <a:spAutoFit/>
            </a:bodyPr>
            <a:lstStyle/>
            <a:p>
              <a:pPr algn="ctr"/>
              <a:r>
                <a:rPr lang="en-US" sz="701"/>
                <a:t>You then select</a:t>
              </a:r>
            </a:p>
            <a:p>
              <a:pPr algn="ctr"/>
              <a:r>
                <a:rPr lang="en-US" sz="701"/>
                <a:t>the language of choice</a:t>
              </a:r>
            </a:p>
          </p:txBody>
        </p:sp>
        <p:sp>
          <p:nvSpPr>
            <p:cNvPr id="23" name="TextBox 22">
              <a:extLst>
                <a:ext uri="{FF2B5EF4-FFF2-40B4-BE49-F238E27FC236}">
                  <a16:creationId xmlns:a16="http://schemas.microsoft.com/office/drawing/2014/main" id="{513B7BAA-96AC-4541-9F81-53DE211889D3}"/>
                </a:ext>
              </a:extLst>
            </p:cNvPr>
            <p:cNvSpPr txBox="1"/>
            <p:nvPr/>
          </p:nvSpPr>
          <p:spPr>
            <a:xfrm>
              <a:off x="5624746" y="5042337"/>
              <a:ext cx="2542677" cy="314012"/>
            </a:xfrm>
            <a:prstGeom prst="rect">
              <a:avLst/>
            </a:prstGeom>
            <a:noFill/>
          </p:spPr>
          <p:txBody>
            <a:bodyPr wrap="none" rtlCol="0">
              <a:spAutoFit/>
            </a:bodyPr>
            <a:lstStyle/>
            <a:p>
              <a:pPr algn="ctr"/>
              <a:r>
                <a:rPr lang="en-US" sz="701"/>
                <a:t>It will then display the language chosen</a:t>
              </a:r>
              <a:endParaRPr lang="en-US" sz="701" b="1"/>
            </a:p>
          </p:txBody>
        </p:sp>
      </p:grpSp>
      <p:sp>
        <p:nvSpPr>
          <p:cNvPr id="24" name="TextBox 23">
            <a:extLst>
              <a:ext uri="{FF2B5EF4-FFF2-40B4-BE49-F238E27FC236}">
                <a16:creationId xmlns:a16="http://schemas.microsoft.com/office/drawing/2014/main" id="{C7A23D42-B850-4EC6-A944-E5961CB01F1E}"/>
              </a:ext>
            </a:extLst>
          </p:cNvPr>
          <p:cNvSpPr txBox="1"/>
          <p:nvPr/>
        </p:nvSpPr>
        <p:spPr>
          <a:xfrm>
            <a:off x="437321" y="54852"/>
            <a:ext cx="6824869" cy="830997"/>
          </a:xfrm>
          <a:prstGeom prst="rect">
            <a:avLst/>
          </a:prstGeom>
          <a:noFill/>
        </p:spPr>
        <p:txBody>
          <a:bodyPr wrap="square">
            <a:spAutoFit/>
          </a:bodyPr>
          <a:lstStyle/>
          <a:p>
            <a:pPr algn="ctr"/>
            <a:r>
              <a:rPr lang="en-US" sz="2400" b="1">
                <a:solidFill>
                  <a:schemeClr val="accent1">
                    <a:lumMod val="75000"/>
                  </a:schemeClr>
                </a:solidFill>
                <a:effectLst>
                  <a:outerShdw blurRad="38100" dist="38100" dir="2700000" algn="tl">
                    <a:srgbClr val="000000">
                      <a:alpha val="43137"/>
                    </a:srgbClr>
                  </a:outerShdw>
                </a:effectLst>
                <a:latin typeface="Calisto MT" panose="02040603050505030304" pitchFamily="18" charset="0"/>
                <a:ea typeface="Bebas Neue Light" charset="0"/>
                <a:cs typeface="Bebas Neue Light" charset="0"/>
                <a:sym typeface="Bebas Neue" charset="0"/>
              </a:rPr>
              <a:t>FY23 Underserved Communities Projects (UCP)</a:t>
            </a:r>
          </a:p>
          <a:p>
            <a:pPr algn="ctr"/>
            <a:r>
              <a:rPr lang="en-US" sz="2400" b="1">
                <a:solidFill>
                  <a:schemeClr val="accent1">
                    <a:lumMod val="75000"/>
                  </a:schemeClr>
                </a:solidFill>
                <a:effectLst>
                  <a:outerShdw blurRad="38100" dist="38100" dir="2700000" algn="tl">
                    <a:srgbClr val="000000">
                      <a:alpha val="43137"/>
                    </a:srgbClr>
                  </a:outerShdw>
                </a:effectLst>
                <a:latin typeface="Calisto MT" panose="02040603050505030304" pitchFamily="18" charset="0"/>
                <a:ea typeface="Bebas Neue Light" charset="0"/>
                <a:cs typeface="Bebas Neue Light" charset="0"/>
                <a:sym typeface="Bebas Neue" charset="0"/>
              </a:rPr>
              <a:t>Award Information Session</a:t>
            </a:r>
          </a:p>
        </p:txBody>
      </p:sp>
    </p:spTree>
    <p:extLst>
      <p:ext uri="{BB962C8B-B14F-4D97-AF65-F5344CB8AC3E}">
        <p14:creationId xmlns:p14="http://schemas.microsoft.com/office/powerpoint/2010/main" val="4225602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12"/>
          <p:cNvSpPr>
            <a:spLocks/>
          </p:cNvSpPr>
          <p:nvPr/>
        </p:nvSpPr>
        <p:spPr bwMode="auto">
          <a:xfrm>
            <a:off x="359709" y="354479"/>
            <a:ext cx="7052981" cy="718141"/>
          </a:xfrm>
          <a:prstGeom prst="rect">
            <a:avLst/>
          </a:prstGeom>
          <a:noFill/>
          <a:ln>
            <a:noFill/>
          </a:ln>
        </p:spPr>
        <p:txBody>
          <a:bodyPr lIns="0" tIns="0" rIns="0" bIns="0" anchor="ctr"/>
          <a:lstStyle/>
          <a:p>
            <a:pPr algn="ctr">
              <a:lnSpc>
                <a:spcPct val="70000"/>
              </a:lnSpc>
            </a:pPr>
            <a:r>
              <a:rPr lang="en-US" sz="3600" b="1" dirty="0">
                <a:solidFill>
                  <a:schemeClr val="accent1">
                    <a:lumMod val="75000"/>
                  </a:schemeClr>
                </a:solidFill>
                <a:effectLst>
                  <a:outerShdw blurRad="38100" dist="38100" dir="2700000" algn="tl">
                    <a:srgbClr val="000000">
                      <a:alpha val="43137"/>
                    </a:srgbClr>
                  </a:outerShdw>
                </a:effectLst>
                <a:latin typeface="Segoe UI" panose="020B0502040204020203" pitchFamily="34" charset="0"/>
                <a:ea typeface="Bebas Neue Light" charset="0"/>
                <a:cs typeface="Segoe UI" panose="020B0502040204020203" pitchFamily="34" charset="0"/>
                <a:sym typeface="Bebas Neue" charset="0"/>
              </a:rPr>
              <a:t>Next Steps for FY23 Awards</a:t>
            </a:r>
          </a:p>
        </p:txBody>
      </p:sp>
      <p:sp>
        <p:nvSpPr>
          <p:cNvPr id="22" name="Line 13"/>
          <p:cNvSpPr>
            <a:spLocks noChangeShapeType="1"/>
          </p:cNvSpPr>
          <p:nvPr/>
        </p:nvSpPr>
        <p:spPr bwMode="auto">
          <a:xfrm>
            <a:off x="26372" y="925104"/>
            <a:ext cx="4932338" cy="0"/>
          </a:xfrm>
          <a:prstGeom prst="line">
            <a:avLst/>
          </a:prstGeom>
          <a:noFill/>
          <a:ln w="6350" cap="flat">
            <a:solidFill>
              <a:schemeClr val="bg2">
                <a:alpha val="25000"/>
              </a:schemeClr>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
        <p:nvSpPr>
          <p:cNvPr id="11" name="Content Placeholder 10">
            <a:extLst>
              <a:ext uri="{FF2B5EF4-FFF2-40B4-BE49-F238E27FC236}">
                <a16:creationId xmlns:a16="http://schemas.microsoft.com/office/drawing/2014/main" id="{00B1651B-9503-45DB-BDD3-38FEE7EC5801}"/>
              </a:ext>
            </a:extLst>
          </p:cNvPr>
          <p:cNvSpPr>
            <a:spLocks noGrp="1"/>
          </p:cNvSpPr>
          <p:nvPr>
            <p:ph idx="1"/>
          </p:nvPr>
        </p:nvSpPr>
        <p:spPr>
          <a:xfrm>
            <a:off x="534353" y="1173018"/>
            <a:ext cx="6703695" cy="3391838"/>
          </a:xfrm>
        </p:spPr>
        <p:txBody>
          <a:bodyPr vert="horz" lIns="91440" tIns="45720" rIns="91440" bIns="45720" rtlCol="0" anchor="t">
            <a:normAutofit fontScale="92500" lnSpcReduction="20000"/>
          </a:bodyPr>
          <a:lstStyle/>
          <a:p>
            <a:pPr marL="228600" indent="-228600"/>
            <a:r>
              <a:rPr lang="en-US" sz="1800">
                <a:latin typeface="Segoe UI"/>
                <a:cs typeface="Segoe UI"/>
              </a:rPr>
              <a:t>Respond by Friday, March 15, 2024 to accept or deny this grant award.  For a rejection, an email is sufficient.</a:t>
            </a:r>
          </a:p>
          <a:p>
            <a:pPr marL="228600" indent="-228600"/>
            <a:r>
              <a:rPr lang="en-US" sz="1800">
                <a:latin typeface="Segoe UI" panose="020B0502040204020203" pitchFamily="34" charset="0"/>
                <a:cs typeface="Segoe UI" panose="020B0502040204020203" pitchFamily="34" charset="0"/>
              </a:rPr>
              <a:t>If accepting:</a:t>
            </a:r>
          </a:p>
          <a:p>
            <a:pPr marL="436880" lvl="1" indent="-145415" algn="just">
              <a:spcBef>
                <a:spcPts val="0"/>
              </a:spcBef>
              <a:buSzPct val="90000"/>
            </a:pPr>
            <a:r>
              <a:rPr lang="en-US" sz="1800">
                <a:latin typeface="Segoe UI" panose="020B0502040204020203" pitchFamily="34" charset="0"/>
                <a:cs typeface="Segoe UI" panose="020B0502040204020203" pitchFamily="34" charset="0"/>
              </a:rPr>
              <a:t>Log in to the </a:t>
            </a:r>
            <a:r>
              <a:rPr lang="en-US" sz="1800">
                <a:latin typeface="Segoe UI" panose="020B0502040204020203" pitchFamily="34" charset="0"/>
                <a:cs typeface="Segoe UI" panose="020B0502040204020203" pitchFamily="34" charset="0"/>
                <a:hlinkClick r:id="rId3">
                  <a:extLst>
                    <a:ext uri="{A12FA001-AC4F-418D-AE19-62706E023703}">
                      <ahyp:hlinkClr xmlns:ahyp="http://schemas.microsoft.com/office/drawing/2018/hyperlinkcolor" val="tx"/>
                    </a:ext>
                  </a:extLst>
                </a:hlinkClick>
              </a:rPr>
              <a:t>Office of Grants Management Application Portal</a:t>
            </a:r>
            <a:r>
              <a:rPr lang="en-US" sz="1800">
                <a:latin typeface="Segoe UI" panose="020B0502040204020203" pitchFamily="34" charset="0"/>
                <a:cs typeface="Segoe UI" panose="020B0502040204020203" pitchFamily="34" charset="0"/>
              </a:rPr>
              <a:t> using the applicant account;</a:t>
            </a:r>
          </a:p>
          <a:p>
            <a:pPr marL="436880" lvl="1" indent="-145415" algn="just">
              <a:spcBef>
                <a:spcPts val="0"/>
              </a:spcBef>
              <a:buSzPct val="90000"/>
            </a:pPr>
            <a:r>
              <a:rPr lang="en-US" sz="1800">
                <a:latin typeface="Segoe UI" panose="020B0502040204020203" pitchFamily="34" charset="0"/>
                <a:cs typeface="Segoe UI" panose="020B0502040204020203" pitchFamily="34" charset="0"/>
              </a:rPr>
              <a:t>Select the FY24 Underserved Community Projects Grant Program; and </a:t>
            </a:r>
          </a:p>
          <a:p>
            <a:pPr marL="436880" lvl="1" indent="-145415" algn="just">
              <a:spcBef>
                <a:spcPts val="0"/>
              </a:spcBef>
              <a:buSzPct val="90000"/>
            </a:pPr>
            <a:r>
              <a:rPr lang="en-US" sz="1800">
                <a:latin typeface="Segoe UI" panose="020B0502040204020203" pitchFamily="34" charset="0"/>
                <a:cs typeface="Segoe UI" panose="020B0502040204020203" pitchFamily="34" charset="0"/>
              </a:rPr>
              <a:t>Complete the “Post-Award Modified Budget and Scope Updates” task that has been assigned to you.</a:t>
            </a:r>
          </a:p>
          <a:p>
            <a:pPr marL="228600" indent="-228600"/>
            <a:r>
              <a:rPr lang="en-US" sz="1800">
                <a:latin typeface="Segoe UI" panose="020B0502040204020203" pitchFamily="34" charset="0"/>
                <a:cs typeface="Segoe UI" panose="020B0502040204020203" pitchFamily="34" charset="0"/>
              </a:rPr>
              <a:t>Ensure your registration with the Montgomery County Central Vendor Registration System (CVRS) (</a:t>
            </a:r>
            <a:r>
              <a:rPr lang="en-US" sz="1800">
                <a:latin typeface="Segoe UI" panose="020B0502040204020203" pitchFamily="34" charset="0"/>
                <a:cs typeface="Segoe UI" panose="020B0502040204020203" pitchFamily="34" charset="0"/>
                <a:hlinkClick r:id="rId4"/>
              </a:rPr>
              <a:t>https://mcipcc.net</a:t>
            </a:r>
            <a:r>
              <a:rPr lang="en-US" sz="1800">
                <a:latin typeface="Segoe UI" panose="020B0502040204020203" pitchFamily="34" charset="0"/>
                <a:cs typeface="Segoe UI" panose="020B0502040204020203" pitchFamily="34" charset="0"/>
              </a:rPr>
              <a:t>) is up to date.</a:t>
            </a:r>
          </a:p>
          <a:p>
            <a:pPr marL="228600" indent="-228600"/>
            <a:r>
              <a:rPr lang="en-US" sz="1800">
                <a:latin typeface="Segoe UI" panose="020B0502040204020203" pitchFamily="34" charset="0"/>
                <a:cs typeface="Segoe UI" panose="020B0502040204020203" pitchFamily="34" charset="0"/>
              </a:rPr>
              <a:t>Verify that your organization is in good standing with the Maryland State Department of Assessment and Taxation (SDAT). </a:t>
            </a:r>
            <a:r>
              <a:rPr lang="en-US" sz="1800">
                <a:effectLst/>
                <a:latin typeface="Segoe UI" panose="020B0502040204020203" pitchFamily="34" charset="0"/>
                <a:ea typeface="Times New Roman" panose="02020603050405020304" pitchFamily="18" charset="0"/>
                <a:cs typeface="Segoe UI" panose="020B0502040204020203" pitchFamily="34" charset="0"/>
              </a:rPr>
              <a:t>(</a:t>
            </a:r>
            <a:r>
              <a:rPr lang="en-US" sz="1800" u="sng">
                <a:solidFill>
                  <a:srgbClr val="0563C1"/>
                </a:solidFill>
                <a:effectLst/>
                <a:latin typeface="Segoe UI" panose="020B0502040204020203" pitchFamily="34" charset="0"/>
                <a:ea typeface="Times New Roman" panose="02020603050405020304" pitchFamily="18" charset="0"/>
                <a:cs typeface="Segoe UI" panose="020B0502040204020203" pitchFamily="34" charset="0"/>
                <a:hlinkClick r:id="rId5"/>
              </a:rPr>
              <a:t>https://egov.maryland.gov/businessexpress/entitysearch</a:t>
            </a:r>
            <a:r>
              <a:rPr lang="en-US" sz="1800">
                <a:effectLst/>
                <a:latin typeface="Segoe UI" panose="020B0502040204020203" pitchFamily="34" charset="0"/>
                <a:ea typeface="Times New Roman" panose="02020603050405020304" pitchFamily="18" charset="0"/>
                <a:cs typeface="Segoe UI" panose="020B0502040204020203" pitchFamily="34" charset="0"/>
              </a:rPr>
              <a:t>).</a:t>
            </a:r>
          </a:p>
          <a:p>
            <a:pPr marL="228600" indent="-228600"/>
            <a:r>
              <a:rPr lang="en-US" sz="1800">
                <a:latin typeface="Segoe UI" panose="020B0502040204020203" pitchFamily="34" charset="0"/>
                <a:cs typeface="Segoe UI" panose="020B0502040204020203" pitchFamily="34" charset="0"/>
              </a:rPr>
              <a:t>Review the </a:t>
            </a:r>
            <a:r>
              <a:rPr lang="en-US" sz="1800">
                <a:latin typeface="Segoe UI" panose="020B0502040204020203" pitchFamily="34" charset="0"/>
                <a:cs typeface="Segoe UI" panose="020B0502040204020203" pitchFamily="34" charset="0"/>
                <a:hlinkClick r:id="rId6"/>
              </a:rPr>
              <a:t>Resources for Awardees </a:t>
            </a:r>
            <a:r>
              <a:rPr lang="en-US" sz="1800">
                <a:latin typeface="Segoe UI" panose="020B0502040204020203" pitchFamily="34" charset="0"/>
                <a:cs typeface="Segoe UI" panose="020B0502040204020203" pitchFamily="34" charset="0"/>
              </a:rPr>
              <a:t>page on our website.  </a:t>
            </a:r>
          </a:p>
          <a:p>
            <a:pPr marL="228600" indent="-228600"/>
            <a:endParaRPr lang="en-US" sz="1800">
              <a:latin typeface="Segoe UI" panose="020B0502040204020203" pitchFamily="34" charset="0"/>
              <a:cs typeface="Segoe UI" panose="020B0502040204020203" pitchFamily="34" charset="0"/>
            </a:endParaRPr>
          </a:p>
          <a:p>
            <a:pPr marL="228600" indent="-228600">
              <a:lnSpc>
                <a:spcPct val="100000"/>
              </a:lnSpc>
              <a:spcBef>
                <a:spcPts val="600"/>
              </a:spcBef>
            </a:pPr>
            <a:endParaRPr lang="en-US" sz="1800">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17623446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12"/>
          <p:cNvSpPr>
            <a:spLocks/>
          </p:cNvSpPr>
          <p:nvPr/>
        </p:nvSpPr>
        <p:spPr bwMode="auto">
          <a:xfrm>
            <a:off x="359709" y="354479"/>
            <a:ext cx="7052981" cy="718141"/>
          </a:xfrm>
          <a:prstGeom prst="rect">
            <a:avLst/>
          </a:prstGeom>
          <a:noFill/>
          <a:ln>
            <a:noFill/>
          </a:ln>
        </p:spPr>
        <p:txBody>
          <a:bodyPr lIns="0" tIns="0" rIns="0" bIns="0" anchor="ctr"/>
          <a:lstStyle/>
          <a:p>
            <a:pPr algn="ctr">
              <a:lnSpc>
                <a:spcPct val="70000"/>
              </a:lnSpc>
            </a:pPr>
            <a:r>
              <a:rPr lang="en-US" sz="3600" b="1" dirty="0">
                <a:solidFill>
                  <a:schemeClr val="accent1">
                    <a:lumMod val="75000"/>
                  </a:schemeClr>
                </a:solidFill>
                <a:effectLst>
                  <a:outerShdw blurRad="38100" dist="38100" dir="2700000" algn="tl">
                    <a:srgbClr val="000000">
                      <a:alpha val="43137"/>
                    </a:srgbClr>
                  </a:outerShdw>
                </a:effectLst>
                <a:latin typeface="Segoe UI" panose="020B0502040204020203" pitchFamily="34" charset="0"/>
                <a:ea typeface="Bebas Neue Light" charset="0"/>
                <a:cs typeface="Segoe UI" panose="020B0502040204020203" pitchFamily="34" charset="0"/>
                <a:sym typeface="Bebas Neue" charset="0"/>
              </a:rPr>
              <a:t>Updating FY23 Awards</a:t>
            </a:r>
          </a:p>
        </p:txBody>
      </p:sp>
      <p:sp>
        <p:nvSpPr>
          <p:cNvPr id="22" name="Line 13"/>
          <p:cNvSpPr>
            <a:spLocks noChangeShapeType="1"/>
          </p:cNvSpPr>
          <p:nvPr/>
        </p:nvSpPr>
        <p:spPr bwMode="auto">
          <a:xfrm>
            <a:off x="26372" y="925104"/>
            <a:ext cx="4932338" cy="0"/>
          </a:xfrm>
          <a:prstGeom prst="line">
            <a:avLst/>
          </a:prstGeom>
          <a:noFill/>
          <a:ln w="6350" cap="flat">
            <a:solidFill>
              <a:schemeClr val="bg2">
                <a:alpha val="25000"/>
              </a:schemeClr>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
        <p:nvSpPr>
          <p:cNvPr id="11" name="Content Placeholder 10">
            <a:extLst>
              <a:ext uri="{FF2B5EF4-FFF2-40B4-BE49-F238E27FC236}">
                <a16:creationId xmlns:a16="http://schemas.microsoft.com/office/drawing/2014/main" id="{00B1651B-9503-45DB-BDD3-38FEE7EC5801}"/>
              </a:ext>
            </a:extLst>
          </p:cNvPr>
          <p:cNvSpPr>
            <a:spLocks noGrp="1"/>
          </p:cNvSpPr>
          <p:nvPr>
            <p:ph idx="1"/>
          </p:nvPr>
        </p:nvSpPr>
        <p:spPr>
          <a:xfrm>
            <a:off x="534353" y="1173018"/>
            <a:ext cx="6703695" cy="3391838"/>
          </a:xfrm>
        </p:spPr>
        <p:txBody>
          <a:bodyPr vert="horz" lIns="91440" tIns="45720" rIns="91440" bIns="45720" rtlCol="0" anchor="t">
            <a:normAutofit lnSpcReduction="10000"/>
          </a:bodyPr>
          <a:lstStyle/>
          <a:p>
            <a:r>
              <a:rPr lang="en-US" sz="1800">
                <a:latin typeface="Segoe UI" panose="020B0502040204020203" pitchFamily="34" charset="0"/>
                <a:cs typeface="Segoe UI" panose="020B0502040204020203" pitchFamily="34" charset="0"/>
              </a:rPr>
              <a:t>Due to the large delay in awarding funds, award winners must submit updated materials to provide a realistic Scope for their grant agreements.</a:t>
            </a:r>
          </a:p>
          <a:p>
            <a:r>
              <a:rPr lang="en-US" sz="1800">
                <a:latin typeface="Segoe UI" panose="020B0502040204020203" pitchFamily="34" charset="0"/>
                <a:cs typeface="Segoe UI" panose="020B0502040204020203" pitchFamily="34" charset="0"/>
              </a:rPr>
              <a:t> All updated documents must be shared within the SM Apply </a:t>
            </a:r>
            <a:r>
              <a:rPr lang="en-US" sz="1800">
                <a:latin typeface="Segoe UI" panose="020B0502040204020203" pitchFamily="34" charset="0"/>
                <a:cs typeface="Segoe UI" panose="020B0502040204020203" pitchFamily="34" charset="0"/>
                <a:hlinkClick r:id="rId3"/>
              </a:rPr>
              <a:t>Office of Grants Management Application Portal.</a:t>
            </a:r>
            <a:endParaRPr lang="en-US" sz="1800">
              <a:latin typeface="Segoe UI" panose="020B0502040204020203" pitchFamily="34" charset="0"/>
              <a:cs typeface="Segoe UI" panose="020B0502040204020203" pitchFamily="34" charset="0"/>
            </a:endParaRPr>
          </a:p>
          <a:p>
            <a:r>
              <a:rPr lang="en-US" sz="1800">
                <a:latin typeface="Segoe UI" panose="020B0502040204020203" pitchFamily="34" charset="0"/>
                <a:cs typeface="Segoe UI" panose="020B0502040204020203" pitchFamily="34" charset="0"/>
              </a:rPr>
              <a:t>Please update the following:</a:t>
            </a:r>
          </a:p>
          <a:p>
            <a:pPr lvl="1"/>
            <a:r>
              <a:rPr lang="en-US" sz="1545" b="1">
                <a:latin typeface="Segoe UI" panose="020B0502040204020203" pitchFamily="34" charset="0"/>
                <a:cs typeface="Segoe UI" panose="020B0502040204020203" pitchFamily="34" charset="0"/>
              </a:rPr>
              <a:t>Updated Project Budget </a:t>
            </a:r>
            <a:r>
              <a:rPr lang="en-US" sz="1545">
                <a:latin typeface="Segoe UI" panose="020B0502040204020203" pitchFamily="34" charset="0"/>
                <a:cs typeface="Segoe UI" panose="020B0502040204020203" pitchFamily="34" charset="0"/>
              </a:rPr>
              <a:t>to match required changes and/or the actual awarded amount.</a:t>
            </a:r>
          </a:p>
          <a:p>
            <a:pPr lvl="1"/>
            <a:r>
              <a:rPr lang="en-US" sz="1545" b="1">
                <a:latin typeface="Segoe UI" panose="020B0502040204020203" pitchFamily="34" charset="0"/>
                <a:cs typeface="Segoe UI" panose="020B0502040204020203" pitchFamily="34" charset="0"/>
              </a:rPr>
              <a:t>Updated Project Timeline </a:t>
            </a:r>
            <a:r>
              <a:rPr lang="en-US" sz="1545">
                <a:latin typeface="Segoe UI" panose="020B0502040204020203" pitchFamily="34" charset="0"/>
                <a:cs typeface="Segoe UI" panose="020B0502040204020203" pitchFamily="34" charset="0"/>
              </a:rPr>
              <a:t>to match required changes and a new 12 month period.  Start date can be anytime before June 30, 2024.</a:t>
            </a:r>
          </a:p>
          <a:p>
            <a:pPr lvl="1"/>
            <a:r>
              <a:rPr lang="en-US" sz="1545" b="1">
                <a:latin typeface="Segoe UI" panose="020B0502040204020203" pitchFamily="34" charset="0"/>
                <a:cs typeface="Segoe UI" panose="020B0502040204020203" pitchFamily="34" charset="0"/>
              </a:rPr>
              <a:t>Optional updates to other proposal sections</a:t>
            </a:r>
            <a:r>
              <a:rPr lang="en-US" sz="1545">
                <a:latin typeface="Segoe UI" panose="020B0502040204020203" pitchFamily="34" charset="0"/>
                <a:cs typeface="Segoe UI" panose="020B0502040204020203" pitchFamily="34" charset="0"/>
              </a:rPr>
              <a:t> as needed.</a:t>
            </a:r>
          </a:p>
          <a:p>
            <a:r>
              <a:rPr lang="en-US" sz="1800">
                <a:latin typeface="Segoe UI" panose="020B0502040204020203" pitchFamily="34" charset="0"/>
                <a:cs typeface="Segoe UI" panose="020B0502040204020203" pitchFamily="34" charset="0"/>
              </a:rPr>
              <a:t> All updated materials must remain within the overall scope of the original proposal.</a:t>
            </a:r>
          </a:p>
          <a:p>
            <a:pPr marL="228600" indent="-228600"/>
            <a:endParaRPr lang="en-US" sz="1800">
              <a:latin typeface="Segoe UI" panose="020B0502040204020203" pitchFamily="34" charset="0"/>
              <a:cs typeface="Segoe UI" panose="020B0502040204020203" pitchFamily="34" charset="0"/>
            </a:endParaRPr>
          </a:p>
          <a:p>
            <a:pPr marL="228600" indent="-228600">
              <a:lnSpc>
                <a:spcPct val="100000"/>
              </a:lnSpc>
              <a:spcBef>
                <a:spcPts val="600"/>
              </a:spcBef>
            </a:pPr>
            <a:endParaRPr lang="en-US" sz="1800">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15530235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12"/>
          <p:cNvSpPr>
            <a:spLocks/>
          </p:cNvSpPr>
          <p:nvPr/>
        </p:nvSpPr>
        <p:spPr bwMode="auto">
          <a:xfrm>
            <a:off x="359709" y="354479"/>
            <a:ext cx="7052981" cy="718141"/>
          </a:xfrm>
          <a:prstGeom prst="rect">
            <a:avLst/>
          </a:prstGeom>
          <a:noFill/>
          <a:ln>
            <a:noFill/>
          </a:ln>
        </p:spPr>
        <p:txBody>
          <a:bodyPr lIns="0" tIns="0" rIns="0" bIns="0" anchor="ctr"/>
          <a:lstStyle/>
          <a:p>
            <a:pPr algn="ctr">
              <a:lnSpc>
                <a:spcPct val="70000"/>
              </a:lnSpc>
            </a:pPr>
            <a:r>
              <a:rPr lang="en-US" sz="3600" b="1">
                <a:solidFill>
                  <a:schemeClr val="accent1">
                    <a:lumMod val="75000"/>
                  </a:schemeClr>
                </a:solidFill>
                <a:effectLst>
                  <a:outerShdw blurRad="38100" dist="38100" dir="2700000" algn="tl">
                    <a:srgbClr val="000000">
                      <a:alpha val="43137"/>
                    </a:srgbClr>
                  </a:outerShdw>
                </a:effectLst>
                <a:latin typeface="Segoe UI" panose="020B0502040204020203" pitchFamily="34" charset="0"/>
                <a:ea typeface="Bebas Neue Light" charset="0"/>
                <a:cs typeface="Segoe UI" panose="020B0502040204020203" pitchFamily="34" charset="0"/>
                <a:sym typeface="Bebas Neue" charset="0"/>
              </a:rPr>
              <a:t>Award Approval Process</a:t>
            </a:r>
          </a:p>
        </p:txBody>
      </p:sp>
      <p:sp>
        <p:nvSpPr>
          <p:cNvPr id="22" name="Line 13"/>
          <p:cNvSpPr>
            <a:spLocks noChangeShapeType="1"/>
          </p:cNvSpPr>
          <p:nvPr/>
        </p:nvSpPr>
        <p:spPr bwMode="auto">
          <a:xfrm>
            <a:off x="26372" y="925104"/>
            <a:ext cx="4932338" cy="0"/>
          </a:xfrm>
          <a:prstGeom prst="line">
            <a:avLst/>
          </a:prstGeom>
          <a:noFill/>
          <a:ln w="6350" cap="flat">
            <a:solidFill>
              <a:schemeClr val="bg2">
                <a:alpha val="25000"/>
              </a:schemeClr>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
        <p:nvSpPr>
          <p:cNvPr id="11" name="Content Placeholder 10">
            <a:extLst>
              <a:ext uri="{FF2B5EF4-FFF2-40B4-BE49-F238E27FC236}">
                <a16:creationId xmlns:a16="http://schemas.microsoft.com/office/drawing/2014/main" id="{00B1651B-9503-45DB-BDD3-38FEE7EC5801}"/>
              </a:ext>
            </a:extLst>
          </p:cNvPr>
          <p:cNvSpPr>
            <a:spLocks noGrp="1"/>
          </p:cNvSpPr>
          <p:nvPr>
            <p:ph idx="1"/>
          </p:nvPr>
        </p:nvSpPr>
        <p:spPr>
          <a:xfrm>
            <a:off x="506816" y="1049078"/>
            <a:ext cx="6878337" cy="3475182"/>
          </a:xfrm>
        </p:spPr>
        <p:txBody>
          <a:bodyPr vert="horz" lIns="91440" tIns="45720" rIns="91440" bIns="45720" rtlCol="0" anchor="t">
            <a:normAutofit fontScale="70000" lnSpcReduction="20000"/>
          </a:bodyPr>
          <a:lstStyle/>
          <a:p>
            <a:pPr marL="342900" indent="-342900">
              <a:buFont typeface="+mj-lt"/>
              <a:buAutoNum type="arabicPeriod"/>
            </a:pPr>
            <a:r>
              <a:rPr lang="en-US" sz="1800">
                <a:latin typeface="Segoe UI"/>
                <a:cs typeface="Segoe UI"/>
              </a:rPr>
              <a:t>Recipient submits proposal updates through SM Apply.</a:t>
            </a:r>
          </a:p>
          <a:p>
            <a:pPr marL="342900" indent="-342900">
              <a:buFont typeface="+mj-lt"/>
              <a:buAutoNum type="arabicPeriod"/>
            </a:pPr>
            <a:r>
              <a:rPr lang="en-US" sz="1800">
                <a:latin typeface="Segoe UI"/>
                <a:cs typeface="Segoe UI"/>
              </a:rPr>
              <a:t>OGM will review to ensure updates are in line with the awarded project scope.</a:t>
            </a:r>
          </a:p>
          <a:p>
            <a:pPr marL="342900" indent="-342900">
              <a:buFont typeface="+mj-lt"/>
              <a:buAutoNum type="arabicPeriod"/>
            </a:pPr>
            <a:r>
              <a:rPr lang="en-US" sz="1800">
                <a:latin typeface="Segoe UI"/>
                <a:cs typeface="Segoe UI"/>
              </a:rPr>
              <a:t>OGM will combine the proposal with other parts of the grant agreement into a single PDF Grant Agreement Package.</a:t>
            </a:r>
          </a:p>
          <a:p>
            <a:pPr marL="342900" indent="-342900">
              <a:buFont typeface="+mj-lt"/>
              <a:buAutoNum type="arabicPeriod"/>
            </a:pPr>
            <a:r>
              <a:rPr lang="en-US" sz="1800">
                <a:latin typeface="Segoe UI"/>
                <a:cs typeface="Segoe UI"/>
              </a:rPr>
              <a:t>OGM will email the Recipient the Grant Agreement Package for review and signature.</a:t>
            </a:r>
          </a:p>
          <a:p>
            <a:pPr marL="342900" indent="-342900">
              <a:buFont typeface="+mj-lt"/>
              <a:buAutoNum type="arabicPeriod"/>
            </a:pPr>
            <a:r>
              <a:rPr lang="en-US" sz="1800">
                <a:latin typeface="Segoe UI"/>
                <a:cs typeface="Segoe UI"/>
              </a:rPr>
              <a:t>The Recipient will sign the Grant Agreement Package and upload it into SM Apply.</a:t>
            </a:r>
          </a:p>
          <a:p>
            <a:pPr marL="342900" indent="-342900">
              <a:buFont typeface="+mj-lt"/>
              <a:buAutoNum type="arabicPeriod"/>
            </a:pPr>
            <a:r>
              <a:rPr lang="en-US" sz="1800">
                <a:latin typeface="Segoe UI"/>
                <a:cs typeface="Segoe UI"/>
              </a:rPr>
              <a:t>OGM will then transfer the Grant Agreement Package to the Office of County Attorney (OCA) for review and signature.</a:t>
            </a:r>
          </a:p>
          <a:p>
            <a:pPr marL="342900" indent="-342900">
              <a:buFont typeface="+mj-lt"/>
              <a:buAutoNum type="arabicPeriod"/>
            </a:pPr>
            <a:r>
              <a:rPr lang="en-US" sz="1800">
                <a:latin typeface="Segoe UI"/>
                <a:cs typeface="Segoe UI"/>
              </a:rPr>
              <a:t>OGM will then transfer the OCA signed Grant Agreement Package to the Chief Administrative Officer, or his designee, for review and signature.</a:t>
            </a:r>
          </a:p>
          <a:p>
            <a:pPr marL="342900" indent="-342900">
              <a:buFont typeface="+mj-lt"/>
              <a:buAutoNum type="arabicPeriod"/>
            </a:pPr>
            <a:r>
              <a:rPr lang="en-US" sz="1800">
                <a:latin typeface="Segoe UI"/>
                <a:cs typeface="Segoe UI"/>
              </a:rPr>
              <a:t>The fully signed Grant Agreement Package will be emailed back to the Recipient.</a:t>
            </a:r>
          </a:p>
          <a:p>
            <a:pPr marL="342900" indent="-342900">
              <a:buFont typeface="+mj-lt"/>
              <a:buAutoNum type="arabicPeriod"/>
            </a:pPr>
            <a:r>
              <a:rPr lang="en-US" sz="1800">
                <a:latin typeface="Segoe UI"/>
                <a:cs typeface="Segoe UI"/>
              </a:rPr>
              <a:t>OGM will processes a Direct Purchase Orders (DPO) for the Grant Agreement through the Department of Finance.</a:t>
            </a:r>
          </a:p>
          <a:p>
            <a:pPr marL="342900" indent="-342900">
              <a:buFont typeface="+mj-lt"/>
              <a:buAutoNum type="arabicPeriod"/>
            </a:pPr>
            <a:r>
              <a:rPr lang="en-US" sz="1800">
                <a:latin typeface="Segoe UI"/>
                <a:cs typeface="Segoe UI"/>
              </a:rPr>
              <a:t>OGM will email a copy of the approved DPO to the Recipient.</a:t>
            </a:r>
          </a:p>
          <a:p>
            <a:pPr marL="0" indent="0" algn="ctr">
              <a:buNone/>
            </a:pPr>
            <a:r>
              <a:rPr lang="en-US" sz="1800" b="1" i="1">
                <a:latin typeface="Segoe UI"/>
                <a:cs typeface="Segoe UI"/>
              </a:rPr>
              <a:t>If any stakeholder finds an issue that requires changes then it is back to Step #1.</a:t>
            </a:r>
          </a:p>
          <a:p>
            <a:pPr marL="0" indent="0" algn="ctr">
              <a:buNone/>
            </a:pPr>
            <a:r>
              <a:rPr lang="en-US" sz="1800" b="1">
                <a:solidFill>
                  <a:srgbClr val="FF0000"/>
                </a:solidFill>
                <a:effectLst/>
                <a:latin typeface="Segoe UI"/>
                <a:ea typeface="Times New Roman" panose="02020603050405020304" pitchFamily="18" charset="0"/>
                <a:cs typeface="Segoe UI"/>
              </a:rPr>
              <a:t>DO NOT begin implementation or any spending towards this project until a Grant Agreement is signed by all parties AND you have a DPO in hand.</a:t>
            </a:r>
            <a:r>
              <a:rPr lang="en-US" sz="1800" b="1">
                <a:solidFill>
                  <a:srgbClr val="FF0000"/>
                </a:solidFill>
                <a:latin typeface="Segoe UI"/>
                <a:ea typeface="Times New Roman" panose="02020603050405020304" pitchFamily="18" charset="0"/>
                <a:cs typeface="Segoe UI"/>
              </a:rPr>
              <a:t> </a:t>
            </a:r>
            <a:endParaRPr lang="en-US" sz="1800" b="1">
              <a:solidFill>
                <a:srgbClr val="FF0000"/>
              </a:solidFill>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12371863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1">
                                            <p:txEl>
                                              <p:pRg st="11" end="11"/>
                                            </p:txEl>
                                          </p:spTgt>
                                        </p:tgtEl>
                                        <p:attrNameLst>
                                          <p:attrName>style.visibility</p:attrName>
                                        </p:attrNameLst>
                                      </p:cBhvr>
                                      <p:to>
                                        <p:strVal val="visible"/>
                                      </p:to>
                                    </p:set>
                                    <p:anim calcmode="lin" valueType="num">
                                      <p:cBhvr additive="base">
                                        <p:cTn id="7" dur="500" fill="hold"/>
                                        <p:tgtEl>
                                          <p:spTgt spid="11">
                                            <p:txEl>
                                              <p:pRg st="11" end="1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1">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1">
                                            <p:txEl>
                                              <p:pRg st="2" end="2"/>
                                            </p:txEl>
                                          </p:spTgt>
                                        </p:tgtEl>
                                        <p:attrNameLst>
                                          <p:attrName>style.visibility</p:attrName>
                                        </p:attrNameLst>
                                      </p:cBhvr>
                                      <p:to>
                                        <p:strVal val="visible"/>
                                      </p:to>
                                    </p:set>
                                    <p:anim calcmode="lin" valueType="num">
                                      <p:cBhvr additive="base">
                                        <p:cTn id="13" dur="500" fill="hold"/>
                                        <p:tgtEl>
                                          <p:spTgt spid="11">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1">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1">
                                            <p:txEl>
                                              <p:pRg st="3" end="3"/>
                                            </p:txEl>
                                          </p:spTgt>
                                        </p:tgtEl>
                                        <p:attrNameLst>
                                          <p:attrName>style.visibility</p:attrName>
                                        </p:attrNameLst>
                                      </p:cBhvr>
                                      <p:to>
                                        <p:strVal val="visible"/>
                                      </p:to>
                                    </p:set>
                                    <p:anim calcmode="lin" valueType="num">
                                      <p:cBhvr additive="base">
                                        <p:cTn id="19" dur="500" fill="hold"/>
                                        <p:tgtEl>
                                          <p:spTgt spid="11">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1">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1">
                                            <p:txEl>
                                              <p:pRg st="4" end="4"/>
                                            </p:txEl>
                                          </p:spTgt>
                                        </p:tgtEl>
                                        <p:attrNameLst>
                                          <p:attrName>style.visibility</p:attrName>
                                        </p:attrNameLst>
                                      </p:cBhvr>
                                      <p:to>
                                        <p:strVal val="visible"/>
                                      </p:to>
                                    </p:set>
                                    <p:anim calcmode="lin" valueType="num">
                                      <p:cBhvr additive="base">
                                        <p:cTn id="25" dur="500" fill="hold"/>
                                        <p:tgtEl>
                                          <p:spTgt spid="11">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1">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11">
                                            <p:txEl>
                                              <p:pRg st="5" end="5"/>
                                            </p:txEl>
                                          </p:spTgt>
                                        </p:tgtEl>
                                        <p:attrNameLst>
                                          <p:attrName>style.visibility</p:attrName>
                                        </p:attrNameLst>
                                      </p:cBhvr>
                                      <p:to>
                                        <p:strVal val="visible"/>
                                      </p:to>
                                    </p:set>
                                    <p:anim calcmode="lin" valueType="num">
                                      <p:cBhvr additive="base">
                                        <p:cTn id="31" dur="500" fill="hold"/>
                                        <p:tgtEl>
                                          <p:spTgt spid="11">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1">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11">
                                            <p:txEl>
                                              <p:pRg st="6" end="6"/>
                                            </p:txEl>
                                          </p:spTgt>
                                        </p:tgtEl>
                                        <p:attrNameLst>
                                          <p:attrName>style.visibility</p:attrName>
                                        </p:attrNameLst>
                                      </p:cBhvr>
                                      <p:to>
                                        <p:strVal val="visible"/>
                                      </p:to>
                                    </p:set>
                                    <p:anim calcmode="lin" valueType="num">
                                      <p:cBhvr additive="base">
                                        <p:cTn id="37" dur="500" fill="hold"/>
                                        <p:tgtEl>
                                          <p:spTgt spid="11">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1">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11">
                                            <p:txEl>
                                              <p:pRg st="7" end="7"/>
                                            </p:txEl>
                                          </p:spTgt>
                                        </p:tgtEl>
                                        <p:attrNameLst>
                                          <p:attrName>style.visibility</p:attrName>
                                        </p:attrNameLst>
                                      </p:cBhvr>
                                      <p:to>
                                        <p:strVal val="visible"/>
                                      </p:to>
                                    </p:set>
                                    <p:anim calcmode="lin" valueType="num">
                                      <p:cBhvr additive="base">
                                        <p:cTn id="43" dur="500" fill="hold"/>
                                        <p:tgtEl>
                                          <p:spTgt spid="11">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11">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11">
                                            <p:txEl>
                                              <p:pRg st="8" end="8"/>
                                            </p:txEl>
                                          </p:spTgt>
                                        </p:tgtEl>
                                        <p:attrNameLst>
                                          <p:attrName>style.visibility</p:attrName>
                                        </p:attrNameLst>
                                      </p:cBhvr>
                                      <p:to>
                                        <p:strVal val="visible"/>
                                      </p:to>
                                    </p:set>
                                    <p:anim calcmode="lin" valueType="num">
                                      <p:cBhvr additive="base">
                                        <p:cTn id="49" dur="500" fill="hold"/>
                                        <p:tgtEl>
                                          <p:spTgt spid="11">
                                            <p:txEl>
                                              <p:pRg st="8" end="8"/>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11">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11">
                                            <p:txEl>
                                              <p:pRg st="9" end="9"/>
                                            </p:txEl>
                                          </p:spTgt>
                                        </p:tgtEl>
                                        <p:attrNameLst>
                                          <p:attrName>style.visibility</p:attrName>
                                        </p:attrNameLst>
                                      </p:cBhvr>
                                      <p:to>
                                        <p:strVal val="visible"/>
                                      </p:to>
                                    </p:set>
                                    <p:anim calcmode="lin" valueType="num">
                                      <p:cBhvr additive="base">
                                        <p:cTn id="55" dur="500" fill="hold"/>
                                        <p:tgtEl>
                                          <p:spTgt spid="11">
                                            <p:txEl>
                                              <p:pRg st="9" end="9"/>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11">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11">
                                            <p:txEl>
                                              <p:pRg st="10" end="10"/>
                                            </p:txEl>
                                          </p:spTgt>
                                        </p:tgtEl>
                                        <p:attrNameLst>
                                          <p:attrName>style.visibility</p:attrName>
                                        </p:attrNameLst>
                                      </p:cBhvr>
                                      <p:to>
                                        <p:strVal val="visible"/>
                                      </p:to>
                                    </p:set>
                                    <p:anim calcmode="lin" valueType="num">
                                      <p:cBhvr additive="base">
                                        <p:cTn id="61" dur="500" fill="hold"/>
                                        <p:tgtEl>
                                          <p:spTgt spid="11">
                                            <p:txEl>
                                              <p:pRg st="10" end="10"/>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11">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12"/>
          <p:cNvSpPr>
            <a:spLocks/>
          </p:cNvSpPr>
          <p:nvPr/>
        </p:nvSpPr>
        <p:spPr bwMode="auto">
          <a:xfrm>
            <a:off x="359709" y="354479"/>
            <a:ext cx="7052981" cy="718141"/>
          </a:xfrm>
          <a:prstGeom prst="rect">
            <a:avLst/>
          </a:prstGeom>
          <a:noFill/>
          <a:ln>
            <a:noFill/>
          </a:ln>
        </p:spPr>
        <p:txBody>
          <a:bodyPr lIns="0" tIns="0" rIns="0" bIns="0" anchor="ctr"/>
          <a:lstStyle/>
          <a:p>
            <a:pPr algn="ctr">
              <a:lnSpc>
                <a:spcPct val="70000"/>
              </a:lnSpc>
            </a:pPr>
            <a:r>
              <a:rPr lang="en-US" sz="3600" b="1">
                <a:solidFill>
                  <a:schemeClr val="accent1">
                    <a:lumMod val="75000"/>
                  </a:schemeClr>
                </a:solidFill>
                <a:effectLst>
                  <a:outerShdw blurRad="38100" dist="38100" dir="2700000" algn="tl">
                    <a:srgbClr val="000000">
                      <a:alpha val="43137"/>
                    </a:srgbClr>
                  </a:outerShdw>
                </a:effectLst>
                <a:latin typeface="Segoe UI" panose="020B0502040204020203" pitchFamily="34" charset="0"/>
                <a:ea typeface="Bebas Neue Light" charset="0"/>
                <a:cs typeface="Segoe UI" panose="020B0502040204020203" pitchFamily="34" charset="0"/>
                <a:sym typeface="Bebas Neue" charset="0"/>
              </a:rPr>
              <a:t>UCP Grant Agreement Package</a:t>
            </a:r>
          </a:p>
        </p:txBody>
      </p:sp>
      <p:sp>
        <p:nvSpPr>
          <p:cNvPr id="22" name="Line 13"/>
          <p:cNvSpPr>
            <a:spLocks noChangeShapeType="1"/>
          </p:cNvSpPr>
          <p:nvPr/>
        </p:nvSpPr>
        <p:spPr bwMode="auto">
          <a:xfrm>
            <a:off x="26372" y="925104"/>
            <a:ext cx="4932338" cy="0"/>
          </a:xfrm>
          <a:prstGeom prst="line">
            <a:avLst/>
          </a:prstGeom>
          <a:noFill/>
          <a:ln w="6350" cap="flat">
            <a:solidFill>
              <a:schemeClr val="bg2">
                <a:alpha val="25000"/>
              </a:schemeClr>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
        <p:nvSpPr>
          <p:cNvPr id="11" name="Content Placeholder 10">
            <a:extLst>
              <a:ext uri="{FF2B5EF4-FFF2-40B4-BE49-F238E27FC236}">
                <a16:creationId xmlns:a16="http://schemas.microsoft.com/office/drawing/2014/main" id="{00B1651B-9503-45DB-BDD3-38FEE7EC5801}"/>
              </a:ext>
            </a:extLst>
          </p:cNvPr>
          <p:cNvSpPr>
            <a:spLocks noGrp="1"/>
          </p:cNvSpPr>
          <p:nvPr>
            <p:ph idx="1"/>
          </p:nvPr>
        </p:nvSpPr>
        <p:spPr>
          <a:xfrm>
            <a:off x="541237" y="1111048"/>
            <a:ext cx="6703695" cy="3391838"/>
          </a:xfrm>
        </p:spPr>
        <p:txBody>
          <a:bodyPr vert="horz" lIns="91440" tIns="45720" rIns="91440" bIns="45720" rtlCol="0" anchor="t">
            <a:normAutofit fontScale="92500" lnSpcReduction="10000"/>
          </a:bodyPr>
          <a:lstStyle/>
          <a:p>
            <a:r>
              <a:rPr lang="en-US" sz="1800" b="1">
                <a:latin typeface="Segoe UI" panose="020B0502040204020203" pitchFamily="34" charset="0"/>
                <a:cs typeface="Segoe UI" panose="020B0502040204020203" pitchFamily="34" charset="0"/>
              </a:rPr>
              <a:t>Grant Agreement.  </a:t>
            </a:r>
            <a:r>
              <a:rPr lang="en-US" sz="1800">
                <a:latin typeface="Segoe UI" panose="020B0502040204020203" pitchFamily="34" charset="0"/>
                <a:cs typeface="Segoe UI" panose="020B0502040204020203" pitchFamily="34" charset="0"/>
              </a:rPr>
              <a:t>This is the primary legal document that supersedes all others. Includes data from the proposal.</a:t>
            </a:r>
          </a:p>
          <a:p>
            <a:r>
              <a:rPr lang="en-US" sz="1800" b="1">
                <a:latin typeface="Segoe UI" panose="020B0502040204020203" pitchFamily="34" charset="0"/>
                <a:cs typeface="Segoe UI" panose="020B0502040204020203" pitchFamily="34" charset="0"/>
              </a:rPr>
              <a:t>General Conditions of Grant Agreement Between County and Grantee. </a:t>
            </a:r>
            <a:r>
              <a:rPr lang="en-US" sz="1800">
                <a:latin typeface="Segoe UI" panose="020B0502040204020203" pitchFamily="34" charset="0"/>
                <a:cs typeface="Segoe UI" panose="020B0502040204020203" pitchFamily="34" charset="0"/>
              </a:rPr>
              <a:t>More general conditions but also legally binding.</a:t>
            </a:r>
          </a:p>
          <a:p>
            <a:r>
              <a:rPr lang="en-US" sz="1800" b="1">
                <a:latin typeface="Segoe UI" panose="020B0502040204020203" pitchFamily="34" charset="0"/>
                <a:cs typeface="Segoe UI" panose="020B0502040204020203" pitchFamily="34" charset="0"/>
              </a:rPr>
              <a:t>Proposal Components </a:t>
            </a:r>
            <a:r>
              <a:rPr lang="en-US" sz="1800">
                <a:latin typeface="Segoe UI" panose="020B0502040204020203" pitchFamily="34" charset="0"/>
                <a:cs typeface="Segoe UI" panose="020B0502040204020203" pitchFamily="34" charset="0"/>
              </a:rPr>
              <a:t>(or updated versions of these)</a:t>
            </a:r>
          </a:p>
          <a:p>
            <a:pPr lvl="1"/>
            <a:r>
              <a:rPr lang="en-US" sz="1545">
                <a:latin typeface="Segoe UI" panose="020B0502040204020203" pitchFamily="34" charset="0"/>
                <a:cs typeface="Segoe UI" panose="020B0502040204020203" pitchFamily="34" charset="0"/>
              </a:rPr>
              <a:t>Project Strategy/Narrative</a:t>
            </a:r>
          </a:p>
          <a:p>
            <a:pPr lvl="1"/>
            <a:r>
              <a:rPr lang="en-US" sz="1545">
                <a:latin typeface="Segoe UI" panose="020B0502040204020203" pitchFamily="34" charset="0"/>
                <a:cs typeface="Segoe UI" panose="020B0502040204020203" pitchFamily="34" charset="0"/>
              </a:rPr>
              <a:t>Project Budget</a:t>
            </a:r>
          </a:p>
          <a:p>
            <a:pPr lvl="1"/>
            <a:r>
              <a:rPr lang="en-US" sz="1545">
                <a:latin typeface="Segoe UI" panose="020B0502040204020203" pitchFamily="34" charset="0"/>
                <a:cs typeface="Segoe UI" panose="020B0502040204020203" pitchFamily="34" charset="0"/>
              </a:rPr>
              <a:t>Project Budget Narrative</a:t>
            </a:r>
          </a:p>
          <a:p>
            <a:pPr lvl="1"/>
            <a:r>
              <a:rPr lang="en-US" sz="1545">
                <a:latin typeface="Segoe UI" panose="020B0502040204020203" pitchFamily="34" charset="0"/>
                <a:cs typeface="Segoe UI" panose="020B0502040204020203" pitchFamily="34" charset="0"/>
              </a:rPr>
              <a:t>Project Work Plan/Timeline</a:t>
            </a:r>
          </a:p>
          <a:p>
            <a:pPr lvl="1"/>
            <a:r>
              <a:rPr lang="en-US" sz="1545">
                <a:latin typeface="Segoe UI" panose="020B0502040204020203" pitchFamily="34" charset="0"/>
                <a:cs typeface="Segoe UI" panose="020B0502040204020203" pitchFamily="34" charset="0"/>
              </a:rPr>
              <a:t>Project Performance Plan</a:t>
            </a:r>
          </a:p>
          <a:p>
            <a:pPr marL="0" indent="0">
              <a:buNone/>
            </a:pPr>
            <a:endParaRPr lang="en-US" sz="200">
              <a:latin typeface="Segoe UI" panose="020B0502040204020203" pitchFamily="34" charset="0"/>
              <a:cs typeface="Segoe UI" panose="020B0502040204020203" pitchFamily="34" charset="0"/>
            </a:endParaRPr>
          </a:p>
          <a:p>
            <a:pPr marL="0" indent="0" algn="ctr">
              <a:buNone/>
            </a:pPr>
            <a:r>
              <a:rPr lang="en-US" sz="1700" b="1">
                <a:solidFill>
                  <a:srgbClr val="FF0000"/>
                </a:solidFill>
                <a:latin typeface="Segoe UI" panose="020B0502040204020203" pitchFamily="34" charset="0"/>
                <a:cs typeface="Segoe UI" panose="020B0502040204020203" pitchFamily="34" charset="0"/>
              </a:rPr>
              <a:t>Any proposed changes to the standard language of the Grant Agreement and/or General Conditions require vetting and approval by the Office of the County Attorney, Office of Grants Management, and potentially other County government stakeholders.</a:t>
            </a:r>
          </a:p>
          <a:p>
            <a:pPr marL="228600" indent="-228600">
              <a:lnSpc>
                <a:spcPct val="100000"/>
              </a:lnSpc>
              <a:spcBef>
                <a:spcPts val="600"/>
              </a:spcBef>
            </a:pPr>
            <a:endParaRPr lang="en-US" sz="1800">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39110382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1">
                                            <p:txEl>
                                              <p:pRg st="9" end="9"/>
                                            </p:txEl>
                                          </p:spTgt>
                                        </p:tgtEl>
                                        <p:attrNameLst>
                                          <p:attrName>style.visibility</p:attrName>
                                        </p:attrNameLst>
                                      </p:cBhvr>
                                      <p:to>
                                        <p:strVal val="visible"/>
                                      </p:to>
                                    </p:set>
                                    <p:anim calcmode="lin" valueType="num">
                                      <p:cBhvr additive="base">
                                        <p:cTn id="7" dur="500" fill="hold"/>
                                        <p:tgtEl>
                                          <p:spTgt spid="11">
                                            <p:txEl>
                                              <p:pRg st="9" end="9"/>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1">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12"/>
          <p:cNvSpPr>
            <a:spLocks/>
          </p:cNvSpPr>
          <p:nvPr/>
        </p:nvSpPr>
        <p:spPr bwMode="auto">
          <a:xfrm>
            <a:off x="359709" y="354479"/>
            <a:ext cx="7052981" cy="718141"/>
          </a:xfrm>
          <a:prstGeom prst="rect">
            <a:avLst/>
          </a:prstGeom>
          <a:noFill/>
          <a:ln>
            <a:noFill/>
          </a:ln>
        </p:spPr>
        <p:txBody>
          <a:bodyPr lIns="0" tIns="0" rIns="0" bIns="0" anchor="ctr"/>
          <a:lstStyle/>
          <a:p>
            <a:pPr algn="ctr">
              <a:lnSpc>
                <a:spcPct val="70000"/>
              </a:lnSpc>
            </a:pPr>
            <a:r>
              <a:rPr lang="en-US" sz="3600" b="1">
                <a:solidFill>
                  <a:schemeClr val="accent1">
                    <a:lumMod val="75000"/>
                  </a:schemeClr>
                </a:solidFill>
                <a:effectLst>
                  <a:outerShdw blurRad="38100" dist="38100" dir="2700000" algn="tl">
                    <a:srgbClr val="000000">
                      <a:alpha val="43137"/>
                    </a:srgbClr>
                  </a:outerShdw>
                </a:effectLst>
                <a:latin typeface="Segoe UI" panose="020B0502040204020203" pitchFamily="34" charset="0"/>
                <a:ea typeface="Bebas Neue Light" charset="0"/>
                <a:cs typeface="Segoe UI" panose="020B0502040204020203" pitchFamily="34" charset="0"/>
                <a:sym typeface="Bebas Neue" charset="0"/>
              </a:rPr>
              <a:t>UCP Grant Reporting</a:t>
            </a:r>
          </a:p>
        </p:txBody>
      </p:sp>
      <p:sp>
        <p:nvSpPr>
          <p:cNvPr id="22" name="Line 13"/>
          <p:cNvSpPr>
            <a:spLocks noChangeShapeType="1"/>
          </p:cNvSpPr>
          <p:nvPr/>
        </p:nvSpPr>
        <p:spPr bwMode="auto">
          <a:xfrm>
            <a:off x="26372" y="925104"/>
            <a:ext cx="4932338" cy="0"/>
          </a:xfrm>
          <a:prstGeom prst="line">
            <a:avLst/>
          </a:prstGeom>
          <a:noFill/>
          <a:ln w="6350" cap="flat">
            <a:solidFill>
              <a:schemeClr val="bg2">
                <a:alpha val="25000"/>
              </a:schemeClr>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
        <p:nvSpPr>
          <p:cNvPr id="11" name="Content Placeholder 10">
            <a:extLst>
              <a:ext uri="{FF2B5EF4-FFF2-40B4-BE49-F238E27FC236}">
                <a16:creationId xmlns:a16="http://schemas.microsoft.com/office/drawing/2014/main" id="{00B1651B-9503-45DB-BDD3-38FEE7EC5801}"/>
              </a:ext>
            </a:extLst>
          </p:cNvPr>
          <p:cNvSpPr>
            <a:spLocks noGrp="1"/>
          </p:cNvSpPr>
          <p:nvPr>
            <p:ph idx="1"/>
          </p:nvPr>
        </p:nvSpPr>
        <p:spPr>
          <a:xfrm>
            <a:off x="534353" y="1173018"/>
            <a:ext cx="6703695" cy="3475182"/>
          </a:xfrm>
        </p:spPr>
        <p:txBody>
          <a:bodyPr vert="horz" lIns="91440" tIns="45720" rIns="91440" bIns="45720" rtlCol="0" anchor="t">
            <a:normAutofit fontScale="85000" lnSpcReduction="10000"/>
          </a:bodyPr>
          <a:lstStyle/>
          <a:p>
            <a:r>
              <a:rPr lang="en-US" sz="1800">
                <a:latin typeface="Segoe UI" panose="020B0502040204020203" pitchFamily="34" charset="0"/>
                <a:cs typeface="Segoe UI" panose="020B0502040204020203" pitchFamily="34" charset="0"/>
              </a:rPr>
              <a:t>The Grant Agreement will provide an upfront payment at the start of the Grant Term.  For this payment, only the following is required.</a:t>
            </a:r>
          </a:p>
          <a:p>
            <a:pPr lvl="1"/>
            <a:r>
              <a:rPr lang="en-US" sz="1545">
                <a:latin typeface="Segoe UI" panose="020B0502040204020203" pitchFamily="34" charset="0"/>
                <a:cs typeface="Segoe UI" panose="020B0502040204020203" pitchFamily="34" charset="0"/>
              </a:rPr>
              <a:t>An invoice (or Request for Grant Payment if your organization does not issue invoices) that meets County invoice standards.</a:t>
            </a:r>
          </a:p>
          <a:p>
            <a:r>
              <a:rPr lang="en-US" sz="1800">
                <a:latin typeface="Segoe UI" panose="020B0502040204020203" pitchFamily="34" charset="0"/>
                <a:cs typeface="Segoe UI" panose="020B0502040204020203" pitchFamily="34" charset="0"/>
              </a:rPr>
              <a:t>The Grant Agreement requires that for the remaining payments, Programmatic and Financial Reporting is required.  To receive  a payment, Recipients must submit via the SM Apply application platform:</a:t>
            </a:r>
          </a:p>
          <a:p>
            <a:pPr lvl="1"/>
            <a:r>
              <a:rPr lang="en-US" sz="1545">
                <a:latin typeface="Segoe UI" panose="020B0502040204020203" pitchFamily="34" charset="0"/>
                <a:cs typeface="Segoe UI" panose="020B0502040204020203" pitchFamily="34" charset="0"/>
              </a:rPr>
              <a:t>Programmatic Reporting that meets the Grant Agreement requirements; including in the format of the provided templates;</a:t>
            </a:r>
          </a:p>
          <a:p>
            <a:pPr lvl="1"/>
            <a:r>
              <a:rPr lang="en-US" sz="1545">
                <a:latin typeface="Segoe UI" panose="020B0502040204020203" pitchFamily="34" charset="0"/>
                <a:cs typeface="Segoe UI" panose="020B0502040204020203" pitchFamily="34" charset="0"/>
              </a:rPr>
              <a:t>Financial Reporting that meets the Grant Agreement requirements; including in the format of the provided templates; and</a:t>
            </a:r>
          </a:p>
          <a:p>
            <a:pPr lvl="1"/>
            <a:r>
              <a:rPr lang="en-US" sz="1545">
                <a:latin typeface="Segoe UI" panose="020B0502040204020203" pitchFamily="34" charset="0"/>
                <a:cs typeface="Segoe UI" panose="020B0502040204020203" pitchFamily="34" charset="0"/>
              </a:rPr>
              <a:t>An invoice (or Request for Grant Payment if your organization does not issue invoices) that meets County invoice standards.</a:t>
            </a:r>
          </a:p>
          <a:p>
            <a:r>
              <a:rPr lang="en-US" sz="1800"/>
              <a:t>OGM will provide required Programmatic and Financial Reporting Templates.</a:t>
            </a:r>
          </a:p>
          <a:p>
            <a:r>
              <a:rPr lang="en-US" sz="1800"/>
              <a:t>The Grant Agreement allows the Grant Monitor to audit award finances at will.</a:t>
            </a:r>
            <a:endParaRPr lang="en-US" sz="1800">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5446689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12"/>
          <p:cNvSpPr>
            <a:spLocks/>
          </p:cNvSpPr>
          <p:nvPr/>
        </p:nvSpPr>
        <p:spPr bwMode="auto">
          <a:xfrm>
            <a:off x="359709" y="354479"/>
            <a:ext cx="7052981" cy="718141"/>
          </a:xfrm>
          <a:prstGeom prst="rect">
            <a:avLst/>
          </a:prstGeom>
          <a:noFill/>
          <a:ln>
            <a:noFill/>
          </a:ln>
        </p:spPr>
        <p:txBody>
          <a:bodyPr lIns="0" tIns="0" rIns="0" bIns="0" anchor="ctr"/>
          <a:lstStyle/>
          <a:p>
            <a:pPr algn="ctr">
              <a:lnSpc>
                <a:spcPct val="70000"/>
              </a:lnSpc>
            </a:pPr>
            <a:r>
              <a:rPr lang="en-US" sz="3600" b="1">
                <a:solidFill>
                  <a:schemeClr val="accent1">
                    <a:lumMod val="75000"/>
                  </a:schemeClr>
                </a:solidFill>
                <a:effectLst>
                  <a:outerShdw blurRad="38100" dist="38100" dir="2700000" algn="tl">
                    <a:srgbClr val="000000">
                      <a:alpha val="43137"/>
                    </a:srgbClr>
                  </a:outerShdw>
                </a:effectLst>
                <a:latin typeface="Segoe UI" panose="020B0502040204020203" pitchFamily="34" charset="0"/>
                <a:ea typeface="Bebas Neue Light" charset="0"/>
                <a:cs typeface="Segoe UI" panose="020B0502040204020203" pitchFamily="34" charset="0"/>
                <a:sym typeface="Bebas Neue" charset="0"/>
              </a:rPr>
              <a:t>Example Payment &amp; </a:t>
            </a:r>
          </a:p>
          <a:p>
            <a:pPr algn="ctr">
              <a:lnSpc>
                <a:spcPct val="70000"/>
              </a:lnSpc>
            </a:pPr>
            <a:r>
              <a:rPr lang="en-US" sz="3600" b="1">
                <a:solidFill>
                  <a:schemeClr val="accent1">
                    <a:lumMod val="75000"/>
                  </a:schemeClr>
                </a:solidFill>
                <a:effectLst>
                  <a:outerShdw blurRad="38100" dist="38100" dir="2700000" algn="tl">
                    <a:srgbClr val="000000">
                      <a:alpha val="43137"/>
                    </a:srgbClr>
                  </a:outerShdw>
                </a:effectLst>
                <a:latin typeface="Segoe UI" panose="020B0502040204020203" pitchFamily="34" charset="0"/>
                <a:ea typeface="Bebas Neue Light" charset="0"/>
                <a:cs typeface="Segoe UI" panose="020B0502040204020203" pitchFamily="34" charset="0"/>
                <a:sym typeface="Bebas Neue" charset="0"/>
              </a:rPr>
              <a:t>Reporting Structure</a:t>
            </a:r>
          </a:p>
        </p:txBody>
      </p:sp>
      <p:sp>
        <p:nvSpPr>
          <p:cNvPr id="22" name="Line 13"/>
          <p:cNvSpPr>
            <a:spLocks noChangeShapeType="1"/>
          </p:cNvSpPr>
          <p:nvPr/>
        </p:nvSpPr>
        <p:spPr bwMode="auto">
          <a:xfrm>
            <a:off x="26372" y="925104"/>
            <a:ext cx="4932338" cy="0"/>
          </a:xfrm>
          <a:prstGeom prst="line">
            <a:avLst/>
          </a:prstGeom>
          <a:noFill/>
          <a:ln w="6350" cap="flat">
            <a:solidFill>
              <a:schemeClr val="bg2">
                <a:alpha val="25000"/>
              </a:schemeClr>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graphicFrame>
        <p:nvGraphicFramePr>
          <p:cNvPr id="7" name="Table 6">
            <a:extLst>
              <a:ext uri="{FF2B5EF4-FFF2-40B4-BE49-F238E27FC236}">
                <a16:creationId xmlns:a16="http://schemas.microsoft.com/office/drawing/2014/main" id="{7D7D67FB-1597-B3FB-B843-61AAE366367A}"/>
              </a:ext>
            </a:extLst>
          </p:cNvPr>
          <p:cNvGraphicFramePr>
            <a:graphicFrameLocks noGrp="1"/>
          </p:cNvGraphicFramePr>
          <p:nvPr>
            <p:extLst>
              <p:ext uri="{D42A27DB-BD31-4B8C-83A1-F6EECF244321}">
                <p14:modId xmlns:p14="http://schemas.microsoft.com/office/powerpoint/2010/main" val="1694075012"/>
              </p:ext>
            </p:extLst>
          </p:nvPr>
        </p:nvGraphicFramePr>
        <p:xfrm>
          <a:off x="359709" y="1126195"/>
          <a:ext cx="6754599" cy="2863031"/>
        </p:xfrm>
        <a:graphic>
          <a:graphicData uri="http://schemas.openxmlformats.org/drawingml/2006/table">
            <a:tbl>
              <a:tblPr firstRow="1" firstCol="1" bandRow="1">
                <a:tableStyleId>{5C22544A-7EE6-4342-B048-85BDC9FD1C3A}</a:tableStyleId>
              </a:tblPr>
              <a:tblGrid>
                <a:gridCol w="1615541">
                  <a:extLst>
                    <a:ext uri="{9D8B030D-6E8A-4147-A177-3AD203B41FA5}">
                      <a16:colId xmlns:a16="http://schemas.microsoft.com/office/drawing/2014/main" val="4025844983"/>
                    </a:ext>
                  </a:extLst>
                </a:gridCol>
                <a:gridCol w="1652782">
                  <a:extLst>
                    <a:ext uri="{9D8B030D-6E8A-4147-A177-3AD203B41FA5}">
                      <a16:colId xmlns:a16="http://schemas.microsoft.com/office/drawing/2014/main" val="322308893"/>
                    </a:ext>
                  </a:extLst>
                </a:gridCol>
                <a:gridCol w="1254899">
                  <a:extLst>
                    <a:ext uri="{9D8B030D-6E8A-4147-A177-3AD203B41FA5}">
                      <a16:colId xmlns:a16="http://schemas.microsoft.com/office/drawing/2014/main" val="139371023"/>
                    </a:ext>
                  </a:extLst>
                </a:gridCol>
                <a:gridCol w="1015350">
                  <a:extLst>
                    <a:ext uri="{9D8B030D-6E8A-4147-A177-3AD203B41FA5}">
                      <a16:colId xmlns:a16="http://schemas.microsoft.com/office/drawing/2014/main" val="875514056"/>
                    </a:ext>
                  </a:extLst>
                </a:gridCol>
                <a:gridCol w="1216027">
                  <a:extLst>
                    <a:ext uri="{9D8B030D-6E8A-4147-A177-3AD203B41FA5}">
                      <a16:colId xmlns:a16="http://schemas.microsoft.com/office/drawing/2014/main" val="3545866182"/>
                    </a:ext>
                  </a:extLst>
                </a:gridCol>
              </a:tblGrid>
              <a:tr h="581822">
                <a:tc>
                  <a:txBody>
                    <a:bodyPr/>
                    <a:lstStyle/>
                    <a:p>
                      <a:pPr marL="342900" marR="0" lvl="0" indent="-342900">
                        <a:lnSpc>
                          <a:spcPct val="106000"/>
                        </a:lnSpc>
                        <a:spcBef>
                          <a:spcPts val="0"/>
                        </a:spcBef>
                        <a:spcAft>
                          <a:spcPts val="0"/>
                        </a:spcAft>
                        <a:buSzPts val="1100"/>
                        <a:buFont typeface="+mj-lt"/>
                        <a:buAutoNum type="alphaUcPeriod" startAt="12"/>
                      </a:pPr>
                      <a:r>
                        <a:rPr lang="en-US" sz="1200">
                          <a:effectLst/>
                        </a:rPr>
                        <a:t>Reporting and Payment Schedule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tc>
                <a:tc>
                  <a:txBody>
                    <a:bodyPr/>
                    <a:lstStyle/>
                    <a:p>
                      <a:pPr marL="0" marR="0" algn="ctr" fontAlgn="base">
                        <a:lnSpc>
                          <a:spcPct val="106000"/>
                        </a:lnSpc>
                        <a:spcBef>
                          <a:spcPts val="0"/>
                        </a:spcBef>
                        <a:spcAft>
                          <a:spcPts val="0"/>
                        </a:spcAft>
                      </a:pPr>
                      <a:r>
                        <a:rPr lang="en-US" sz="1200" spc="-20">
                          <a:effectLst/>
                        </a:rPr>
                        <a:t>CY Date Range</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tc>
                <a:tc>
                  <a:txBody>
                    <a:bodyPr/>
                    <a:lstStyle/>
                    <a:p>
                      <a:pPr marL="0" marR="0" algn="ctr" fontAlgn="base">
                        <a:lnSpc>
                          <a:spcPct val="106000"/>
                        </a:lnSpc>
                        <a:spcBef>
                          <a:spcPts val="0"/>
                        </a:spcBef>
                        <a:spcAft>
                          <a:spcPts val="0"/>
                        </a:spcAft>
                      </a:pPr>
                      <a:r>
                        <a:rPr lang="en-US" sz="1200" spc="-20">
                          <a:effectLst/>
                        </a:rPr>
                        <a:t>Reporting Due Date</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tc>
                <a:tc>
                  <a:txBody>
                    <a:bodyPr/>
                    <a:lstStyle/>
                    <a:p>
                      <a:pPr marL="0" marR="0" algn="ctr" fontAlgn="base">
                        <a:lnSpc>
                          <a:spcPct val="106000"/>
                        </a:lnSpc>
                        <a:spcBef>
                          <a:spcPts val="0"/>
                        </a:spcBef>
                        <a:spcAft>
                          <a:spcPts val="0"/>
                        </a:spcAft>
                      </a:pPr>
                      <a:r>
                        <a:rPr lang="en-US" sz="1200" spc="-20">
                          <a:effectLst/>
                        </a:rPr>
                        <a:t>Percentage of Total Award</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tc>
                <a:tc>
                  <a:txBody>
                    <a:bodyPr/>
                    <a:lstStyle/>
                    <a:p>
                      <a:pPr marL="0" marR="0" algn="ctr" fontAlgn="base">
                        <a:lnSpc>
                          <a:spcPct val="106000"/>
                        </a:lnSpc>
                        <a:spcBef>
                          <a:spcPts val="0"/>
                        </a:spcBef>
                        <a:spcAft>
                          <a:spcPts val="0"/>
                        </a:spcAft>
                      </a:pPr>
                      <a:r>
                        <a:rPr lang="en-US" sz="1200" spc="-20">
                          <a:effectLst/>
                        </a:rPr>
                        <a:t>Amount to be Disbursed</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tc>
                <a:extLst>
                  <a:ext uri="{0D108BD9-81ED-4DB2-BD59-A6C34878D82A}">
                    <a16:rowId xmlns:a16="http://schemas.microsoft.com/office/drawing/2014/main" val="259164640"/>
                  </a:ext>
                </a:extLst>
              </a:tr>
              <a:tr h="423607">
                <a:tc>
                  <a:txBody>
                    <a:bodyPr/>
                    <a:lstStyle/>
                    <a:p>
                      <a:pPr marL="0" marR="0" algn="r" fontAlgn="base">
                        <a:lnSpc>
                          <a:spcPct val="106000"/>
                        </a:lnSpc>
                        <a:spcBef>
                          <a:spcPts val="0"/>
                        </a:spcBef>
                        <a:spcAft>
                          <a:spcPts val="0"/>
                        </a:spcAft>
                      </a:pPr>
                      <a:r>
                        <a:rPr lang="en-US" sz="1200">
                          <a:effectLst/>
                        </a:rPr>
                        <a:t>Confirmation of Training Attendance</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defTabSz="582930" rtl="0" eaLnBrk="1" fontAlgn="base" latinLnBrk="0" hangingPunct="1">
                        <a:lnSpc>
                          <a:spcPct val="106000"/>
                        </a:lnSpc>
                        <a:spcBef>
                          <a:spcPts val="0"/>
                        </a:spcBef>
                        <a:spcAft>
                          <a:spcPts val="0"/>
                        </a:spcAft>
                      </a:pPr>
                      <a:r>
                        <a:rPr lang="en-US" sz="1200" kern="1200">
                          <a:solidFill>
                            <a:schemeClr val="dk1"/>
                          </a:solidFill>
                          <a:effectLst/>
                          <a:latin typeface="+mn-lt"/>
                          <a:ea typeface="+mn-ea"/>
                          <a:cs typeface="+mn-cs"/>
                        </a:rPr>
                        <a:t>N/A</a:t>
                      </a:r>
                    </a:p>
                  </a:txBody>
                  <a:tcPr marL="68580" marR="68580" marT="0" marB="0" anchor="ctr"/>
                </a:tc>
                <a:tc>
                  <a:txBody>
                    <a:bodyPr/>
                    <a:lstStyle/>
                    <a:p>
                      <a:pPr marL="0" marR="0" algn="ctr" defTabSz="582930" rtl="0" eaLnBrk="1" fontAlgn="base" latinLnBrk="0" hangingPunct="1">
                        <a:lnSpc>
                          <a:spcPct val="106000"/>
                        </a:lnSpc>
                        <a:spcBef>
                          <a:spcPts val="0"/>
                        </a:spcBef>
                        <a:spcAft>
                          <a:spcPts val="0"/>
                        </a:spcAft>
                      </a:pPr>
                      <a:r>
                        <a:rPr lang="en-US" sz="1200" kern="1200">
                          <a:solidFill>
                            <a:schemeClr val="dk1"/>
                          </a:solidFill>
                          <a:effectLst/>
                          <a:latin typeface="+mn-lt"/>
                          <a:ea typeface="+mn-ea"/>
                          <a:cs typeface="+mn-cs"/>
                        </a:rPr>
                        <a:t>N/A</a:t>
                      </a:r>
                    </a:p>
                  </a:txBody>
                  <a:tcPr marL="68580" marR="68580" marT="0" marB="0" anchor="ctr"/>
                </a:tc>
                <a:tc>
                  <a:txBody>
                    <a:bodyPr/>
                    <a:lstStyle/>
                    <a:p>
                      <a:pPr marL="0" marR="0" algn="ctr" fontAlgn="base">
                        <a:lnSpc>
                          <a:spcPct val="106000"/>
                        </a:lnSpc>
                        <a:spcBef>
                          <a:spcPts val="0"/>
                        </a:spcBef>
                        <a:spcAft>
                          <a:spcPts val="0"/>
                        </a:spcAft>
                      </a:pPr>
                      <a:r>
                        <a:rPr lang="en-US" sz="1200">
                          <a:effectLst/>
                        </a:rPr>
                        <a:t>25%</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fontAlgn="base">
                        <a:lnSpc>
                          <a:spcPct val="106000"/>
                        </a:lnSpc>
                        <a:spcBef>
                          <a:spcPts val="0"/>
                        </a:spcBef>
                        <a:spcAft>
                          <a:spcPts val="0"/>
                        </a:spcAft>
                      </a:pPr>
                      <a:r>
                        <a:rPr lang="en-US" sz="1200">
                          <a:effectLst/>
                        </a:rPr>
                        <a:t>$18,750</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3999898026"/>
                  </a:ext>
                </a:extLst>
              </a:tr>
              <a:tr h="423607">
                <a:tc>
                  <a:txBody>
                    <a:bodyPr/>
                    <a:lstStyle/>
                    <a:p>
                      <a:pPr marL="0" marR="0" algn="r" fontAlgn="base">
                        <a:lnSpc>
                          <a:spcPct val="106000"/>
                        </a:lnSpc>
                        <a:spcBef>
                          <a:spcPts val="0"/>
                        </a:spcBef>
                        <a:spcAft>
                          <a:spcPts val="0"/>
                        </a:spcAft>
                      </a:pPr>
                      <a:r>
                        <a:rPr lang="en-US" sz="1200">
                          <a:effectLst/>
                        </a:rPr>
                        <a:t>Performance Period 1</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defTabSz="582930" rtl="0" eaLnBrk="1" fontAlgn="base" latinLnBrk="0" hangingPunct="1">
                        <a:lnSpc>
                          <a:spcPct val="106000"/>
                        </a:lnSpc>
                        <a:spcBef>
                          <a:spcPts val="0"/>
                        </a:spcBef>
                        <a:spcAft>
                          <a:spcPts val="0"/>
                        </a:spcAft>
                      </a:pPr>
                      <a:r>
                        <a:rPr lang="en-US" sz="1200" kern="1200">
                          <a:solidFill>
                            <a:schemeClr val="dk1"/>
                          </a:solidFill>
                          <a:effectLst/>
                          <a:latin typeface="+mn-lt"/>
                          <a:ea typeface="+mn-ea"/>
                          <a:cs typeface="+mn-cs"/>
                        </a:rPr>
                        <a:t>May 1, 2024 – July 31, 2024</a:t>
                      </a:r>
                    </a:p>
                  </a:txBody>
                  <a:tcPr marL="68580" marR="68580" marT="0" marB="0" anchor="ctr"/>
                </a:tc>
                <a:tc>
                  <a:txBody>
                    <a:bodyPr/>
                    <a:lstStyle/>
                    <a:p>
                      <a:pPr marL="0" marR="0" algn="ctr" defTabSz="582930" rtl="0" eaLnBrk="1" fontAlgn="base" latinLnBrk="0" hangingPunct="1">
                        <a:lnSpc>
                          <a:spcPct val="106000"/>
                        </a:lnSpc>
                        <a:spcBef>
                          <a:spcPts val="0"/>
                        </a:spcBef>
                        <a:spcAft>
                          <a:spcPts val="0"/>
                        </a:spcAft>
                      </a:pPr>
                      <a:r>
                        <a:rPr lang="en-US" sz="1200" kern="1200">
                          <a:solidFill>
                            <a:schemeClr val="dk1"/>
                          </a:solidFill>
                          <a:effectLst/>
                          <a:latin typeface="+mn-lt"/>
                          <a:ea typeface="+mn-ea"/>
                          <a:cs typeface="+mn-cs"/>
                        </a:rPr>
                        <a:t>August 30, 2024</a:t>
                      </a:r>
                    </a:p>
                  </a:txBody>
                  <a:tcPr marL="68580" marR="68580" marT="0" marB="0" anchor="ctr"/>
                </a:tc>
                <a:tc>
                  <a:txBody>
                    <a:bodyPr/>
                    <a:lstStyle/>
                    <a:p>
                      <a:pPr marL="0" marR="0" algn="ctr" fontAlgn="base">
                        <a:lnSpc>
                          <a:spcPct val="106000"/>
                        </a:lnSpc>
                        <a:spcBef>
                          <a:spcPts val="0"/>
                        </a:spcBef>
                        <a:spcAft>
                          <a:spcPts val="0"/>
                        </a:spcAft>
                      </a:pPr>
                      <a:r>
                        <a:rPr lang="en-US" sz="1200">
                          <a:effectLst/>
                        </a:rPr>
                        <a:t>25%</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fontAlgn="base">
                        <a:lnSpc>
                          <a:spcPct val="106000"/>
                        </a:lnSpc>
                        <a:spcBef>
                          <a:spcPts val="0"/>
                        </a:spcBef>
                        <a:spcAft>
                          <a:spcPts val="0"/>
                        </a:spcAft>
                      </a:pPr>
                      <a:r>
                        <a:rPr lang="en-US" sz="1200">
                          <a:effectLst/>
                        </a:rPr>
                        <a:t>$18,750</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2375679301"/>
                  </a:ext>
                </a:extLst>
              </a:tr>
              <a:tr h="423607">
                <a:tc>
                  <a:txBody>
                    <a:bodyPr/>
                    <a:lstStyle/>
                    <a:p>
                      <a:pPr marL="0" marR="0" algn="r" fontAlgn="base">
                        <a:lnSpc>
                          <a:spcPct val="106000"/>
                        </a:lnSpc>
                        <a:spcBef>
                          <a:spcPts val="0"/>
                        </a:spcBef>
                        <a:spcAft>
                          <a:spcPts val="0"/>
                        </a:spcAft>
                      </a:pPr>
                      <a:r>
                        <a:rPr lang="en-US" sz="1200">
                          <a:effectLst/>
                        </a:rPr>
                        <a:t>Performance Period 2</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defTabSz="582930" rtl="0" eaLnBrk="1" fontAlgn="base" latinLnBrk="0" hangingPunct="1">
                        <a:lnSpc>
                          <a:spcPct val="106000"/>
                        </a:lnSpc>
                        <a:spcBef>
                          <a:spcPts val="0"/>
                        </a:spcBef>
                        <a:spcAft>
                          <a:spcPts val="0"/>
                        </a:spcAft>
                      </a:pPr>
                      <a:r>
                        <a:rPr lang="en-US" sz="1200" kern="1200">
                          <a:solidFill>
                            <a:schemeClr val="dk1"/>
                          </a:solidFill>
                          <a:effectLst/>
                          <a:latin typeface="+mn-lt"/>
                          <a:ea typeface="+mn-ea"/>
                          <a:cs typeface="+mn-cs"/>
                        </a:rPr>
                        <a:t>August 1, 2024 – October 30, 2024</a:t>
                      </a:r>
                    </a:p>
                  </a:txBody>
                  <a:tcPr marL="68580" marR="68580" marT="0" marB="0" anchor="ctr"/>
                </a:tc>
                <a:tc>
                  <a:txBody>
                    <a:bodyPr/>
                    <a:lstStyle/>
                    <a:p>
                      <a:pPr marL="0" marR="0" algn="ctr" defTabSz="582930" rtl="0" eaLnBrk="1" fontAlgn="base" latinLnBrk="0" hangingPunct="1">
                        <a:lnSpc>
                          <a:spcPct val="106000"/>
                        </a:lnSpc>
                        <a:spcBef>
                          <a:spcPts val="0"/>
                        </a:spcBef>
                        <a:spcAft>
                          <a:spcPts val="0"/>
                        </a:spcAft>
                      </a:pPr>
                      <a:r>
                        <a:rPr lang="en-US" sz="1200" kern="1200">
                          <a:solidFill>
                            <a:schemeClr val="dk1"/>
                          </a:solidFill>
                          <a:effectLst/>
                          <a:latin typeface="+mn-lt"/>
                          <a:ea typeface="+mn-ea"/>
                          <a:cs typeface="+mn-cs"/>
                        </a:rPr>
                        <a:t>November 30, 2024</a:t>
                      </a:r>
                    </a:p>
                  </a:txBody>
                  <a:tcPr marL="68580" marR="68580" marT="0" marB="0" anchor="ctr"/>
                </a:tc>
                <a:tc>
                  <a:txBody>
                    <a:bodyPr/>
                    <a:lstStyle/>
                    <a:p>
                      <a:pPr marL="0" marR="0" algn="ctr" fontAlgn="base">
                        <a:lnSpc>
                          <a:spcPct val="106000"/>
                        </a:lnSpc>
                        <a:spcBef>
                          <a:spcPts val="0"/>
                        </a:spcBef>
                        <a:spcAft>
                          <a:spcPts val="0"/>
                        </a:spcAft>
                      </a:pPr>
                      <a:r>
                        <a:rPr lang="en-US" sz="1200">
                          <a:effectLst/>
                        </a:rPr>
                        <a:t>25%</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fontAlgn="base">
                        <a:lnSpc>
                          <a:spcPct val="106000"/>
                        </a:lnSpc>
                        <a:spcBef>
                          <a:spcPts val="0"/>
                        </a:spcBef>
                        <a:spcAft>
                          <a:spcPts val="0"/>
                        </a:spcAft>
                      </a:pPr>
                      <a:r>
                        <a:rPr lang="en-US" sz="1200">
                          <a:effectLst/>
                        </a:rPr>
                        <a:t>$18,750</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2573795274"/>
                  </a:ext>
                </a:extLst>
              </a:tr>
              <a:tr h="423607">
                <a:tc>
                  <a:txBody>
                    <a:bodyPr/>
                    <a:lstStyle/>
                    <a:p>
                      <a:pPr marL="0" marR="0" algn="r" fontAlgn="base">
                        <a:lnSpc>
                          <a:spcPct val="106000"/>
                        </a:lnSpc>
                        <a:spcBef>
                          <a:spcPts val="0"/>
                        </a:spcBef>
                        <a:spcAft>
                          <a:spcPts val="0"/>
                        </a:spcAft>
                      </a:pPr>
                      <a:r>
                        <a:rPr lang="en-US" sz="1200">
                          <a:effectLst/>
                        </a:rPr>
                        <a:t>Performance Period 3</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defTabSz="582930" rtl="0" eaLnBrk="1" fontAlgn="base" latinLnBrk="0" hangingPunct="1">
                        <a:lnSpc>
                          <a:spcPct val="106000"/>
                        </a:lnSpc>
                        <a:spcBef>
                          <a:spcPts val="0"/>
                        </a:spcBef>
                        <a:spcAft>
                          <a:spcPts val="0"/>
                        </a:spcAft>
                      </a:pPr>
                      <a:r>
                        <a:rPr lang="en-US" sz="1200" kern="1200">
                          <a:solidFill>
                            <a:schemeClr val="dk1"/>
                          </a:solidFill>
                          <a:effectLst/>
                          <a:latin typeface="+mn-lt"/>
                          <a:ea typeface="+mn-ea"/>
                          <a:cs typeface="+mn-cs"/>
                        </a:rPr>
                        <a:t>November 1, 2024 – January 30, 2025</a:t>
                      </a:r>
                    </a:p>
                  </a:txBody>
                  <a:tcPr marL="68580" marR="68580" marT="0" marB="0" anchor="ctr"/>
                </a:tc>
                <a:tc>
                  <a:txBody>
                    <a:bodyPr/>
                    <a:lstStyle/>
                    <a:p>
                      <a:pPr marL="0" marR="0" algn="ctr" defTabSz="582930" rtl="0" eaLnBrk="1" fontAlgn="base" latinLnBrk="0" hangingPunct="1">
                        <a:lnSpc>
                          <a:spcPct val="106000"/>
                        </a:lnSpc>
                        <a:spcBef>
                          <a:spcPts val="0"/>
                        </a:spcBef>
                        <a:spcAft>
                          <a:spcPts val="0"/>
                        </a:spcAft>
                      </a:pPr>
                      <a:r>
                        <a:rPr lang="en-US" sz="1200" kern="1200">
                          <a:solidFill>
                            <a:schemeClr val="dk1"/>
                          </a:solidFill>
                          <a:effectLst/>
                          <a:latin typeface="+mn-lt"/>
                          <a:ea typeface="+mn-ea"/>
                          <a:cs typeface="+mn-cs"/>
                        </a:rPr>
                        <a:t>February 28, 2025</a:t>
                      </a:r>
                    </a:p>
                  </a:txBody>
                  <a:tcPr marL="68580" marR="68580" marT="0" marB="0" anchor="ctr"/>
                </a:tc>
                <a:tc>
                  <a:txBody>
                    <a:bodyPr/>
                    <a:lstStyle/>
                    <a:p>
                      <a:pPr marL="0" marR="0" algn="ctr" fontAlgn="base">
                        <a:lnSpc>
                          <a:spcPct val="106000"/>
                        </a:lnSpc>
                        <a:spcBef>
                          <a:spcPts val="0"/>
                        </a:spcBef>
                        <a:spcAft>
                          <a:spcPts val="0"/>
                        </a:spcAft>
                      </a:pPr>
                      <a:r>
                        <a:rPr lang="en-US" sz="1200">
                          <a:effectLst/>
                        </a:rPr>
                        <a:t>20%</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fontAlgn="base">
                        <a:lnSpc>
                          <a:spcPct val="106000"/>
                        </a:lnSpc>
                        <a:spcBef>
                          <a:spcPts val="0"/>
                        </a:spcBef>
                        <a:spcAft>
                          <a:spcPts val="0"/>
                        </a:spcAft>
                      </a:pPr>
                      <a:r>
                        <a:rPr lang="en-US" sz="1200">
                          <a:effectLst/>
                        </a:rPr>
                        <a:t>$15,000</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3386294243"/>
                  </a:ext>
                </a:extLst>
              </a:tr>
              <a:tr h="207241">
                <a:tc>
                  <a:txBody>
                    <a:bodyPr/>
                    <a:lstStyle/>
                    <a:p>
                      <a:pPr marL="0" marR="0" algn="r" fontAlgn="base">
                        <a:lnSpc>
                          <a:spcPct val="106000"/>
                        </a:lnSpc>
                        <a:spcBef>
                          <a:spcPts val="0"/>
                        </a:spcBef>
                        <a:spcAft>
                          <a:spcPts val="0"/>
                        </a:spcAft>
                      </a:pPr>
                      <a:r>
                        <a:rPr lang="en-US" sz="1200" spc="-20">
                          <a:effectLst/>
                        </a:rPr>
                        <a:t>Final Report</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defTabSz="582930" rtl="0" eaLnBrk="1" fontAlgn="base" latinLnBrk="0" hangingPunct="1">
                        <a:lnSpc>
                          <a:spcPct val="106000"/>
                        </a:lnSpc>
                        <a:spcBef>
                          <a:spcPts val="0"/>
                        </a:spcBef>
                        <a:spcAft>
                          <a:spcPts val="0"/>
                        </a:spcAft>
                      </a:pPr>
                      <a:r>
                        <a:rPr lang="en-US" sz="1200" kern="1200">
                          <a:solidFill>
                            <a:schemeClr val="dk1"/>
                          </a:solidFill>
                          <a:effectLst/>
                          <a:latin typeface="+mn-lt"/>
                          <a:ea typeface="+mn-ea"/>
                          <a:cs typeface="+mn-cs"/>
                        </a:rPr>
                        <a:t>May 1, 2024 – April 30, 2025</a:t>
                      </a:r>
                    </a:p>
                  </a:txBody>
                  <a:tcPr marL="68580" marR="68580" marT="0" marB="0" anchor="ctr"/>
                </a:tc>
                <a:tc>
                  <a:txBody>
                    <a:bodyPr/>
                    <a:lstStyle/>
                    <a:p>
                      <a:pPr marL="0" marR="0" algn="ctr" defTabSz="582930" rtl="0" eaLnBrk="1" fontAlgn="base" latinLnBrk="0" hangingPunct="1">
                        <a:lnSpc>
                          <a:spcPct val="106000"/>
                        </a:lnSpc>
                        <a:spcBef>
                          <a:spcPts val="0"/>
                        </a:spcBef>
                        <a:spcAft>
                          <a:spcPts val="0"/>
                        </a:spcAft>
                      </a:pPr>
                      <a:r>
                        <a:rPr lang="en-US" sz="1200" kern="1200">
                          <a:solidFill>
                            <a:schemeClr val="dk1"/>
                          </a:solidFill>
                          <a:effectLst/>
                          <a:latin typeface="+mn-lt"/>
                          <a:ea typeface="+mn-ea"/>
                          <a:cs typeface="+mn-cs"/>
                        </a:rPr>
                        <a:t>June 30, 2025</a:t>
                      </a:r>
                    </a:p>
                  </a:txBody>
                  <a:tcPr marL="68580" marR="68580" marT="0" marB="0" anchor="ctr"/>
                </a:tc>
                <a:tc>
                  <a:txBody>
                    <a:bodyPr/>
                    <a:lstStyle/>
                    <a:p>
                      <a:pPr marL="0" marR="0" algn="ctr" fontAlgn="base">
                        <a:lnSpc>
                          <a:spcPct val="106000"/>
                        </a:lnSpc>
                        <a:spcBef>
                          <a:spcPts val="0"/>
                        </a:spcBef>
                        <a:spcAft>
                          <a:spcPts val="0"/>
                        </a:spcAft>
                      </a:pPr>
                      <a:r>
                        <a:rPr lang="en-US" sz="1200">
                          <a:effectLst/>
                        </a:rPr>
                        <a:t>5%</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fontAlgn="base">
                        <a:lnSpc>
                          <a:spcPct val="106000"/>
                        </a:lnSpc>
                        <a:spcBef>
                          <a:spcPts val="0"/>
                        </a:spcBef>
                        <a:spcAft>
                          <a:spcPts val="0"/>
                        </a:spcAft>
                      </a:pPr>
                      <a:r>
                        <a:rPr lang="en-US" sz="1200">
                          <a:effectLst/>
                        </a:rPr>
                        <a:t>$3,750</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2253686063"/>
                  </a:ext>
                </a:extLst>
              </a:tr>
              <a:tr h="207241">
                <a:tc>
                  <a:txBody>
                    <a:bodyPr/>
                    <a:lstStyle/>
                    <a:p>
                      <a:pPr marL="0" marR="0" algn="r" fontAlgn="base">
                        <a:lnSpc>
                          <a:spcPct val="106000"/>
                        </a:lnSpc>
                        <a:spcBef>
                          <a:spcPts val="0"/>
                        </a:spcBef>
                        <a:spcAft>
                          <a:spcPts val="0"/>
                        </a:spcAft>
                      </a:pPr>
                      <a:r>
                        <a:rPr lang="en-US" sz="1200" spc="-20">
                          <a:effectLst/>
                        </a:rPr>
                        <a:t>Total to be Disbursed</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fontAlgn="base">
                        <a:lnSpc>
                          <a:spcPct val="106000"/>
                        </a:lnSpc>
                        <a:spcBef>
                          <a:spcPts val="0"/>
                        </a:spcBef>
                        <a:spcAft>
                          <a:spcPts val="0"/>
                        </a:spcAft>
                      </a:pPr>
                      <a:r>
                        <a:rPr lang="en-US" sz="1200" spc="-2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fontAlgn="base">
                        <a:lnSpc>
                          <a:spcPct val="106000"/>
                        </a:lnSpc>
                        <a:spcBef>
                          <a:spcPts val="0"/>
                        </a:spcBef>
                        <a:spcAft>
                          <a:spcPts val="0"/>
                        </a:spcAft>
                      </a:pPr>
                      <a:r>
                        <a:rPr lang="en-US" sz="1200" spc="-2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fontAlgn="base">
                        <a:lnSpc>
                          <a:spcPct val="106000"/>
                        </a:lnSpc>
                        <a:spcBef>
                          <a:spcPts val="0"/>
                        </a:spcBef>
                        <a:spcAft>
                          <a:spcPts val="0"/>
                        </a:spcAft>
                      </a:pPr>
                      <a:r>
                        <a:rPr lang="en-US" sz="1200" spc="-20">
                          <a:effectLst/>
                        </a:rPr>
                        <a:t>100%</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fontAlgn="base">
                        <a:lnSpc>
                          <a:spcPct val="106000"/>
                        </a:lnSpc>
                        <a:spcBef>
                          <a:spcPts val="0"/>
                        </a:spcBef>
                        <a:spcAft>
                          <a:spcPts val="0"/>
                        </a:spcAft>
                      </a:pPr>
                      <a:r>
                        <a:rPr lang="en-US" sz="1200">
                          <a:effectLst/>
                        </a:rPr>
                        <a:t>$75,000</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465709875"/>
                  </a:ext>
                </a:extLst>
              </a:tr>
            </a:tbl>
          </a:graphicData>
        </a:graphic>
      </p:graphicFrame>
      <p:sp>
        <p:nvSpPr>
          <p:cNvPr id="8" name="Rectangle 3">
            <a:extLst>
              <a:ext uri="{FF2B5EF4-FFF2-40B4-BE49-F238E27FC236}">
                <a16:creationId xmlns:a16="http://schemas.microsoft.com/office/drawing/2014/main" id="{133A2682-3E5D-2005-FEEF-A0060F21BC2E}"/>
              </a:ext>
            </a:extLst>
          </p:cNvPr>
          <p:cNvSpPr>
            <a:spLocks noChangeArrowheads="1"/>
          </p:cNvSpPr>
          <p:nvPr/>
        </p:nvSpPr>
        <p:spPr bwMode="auto">
          <a:xfrm>
            <a:off x="478934" y="1126830"/>
            <a:ext cx="2565400" cy="4763"/>
          </a:xfrm>
          <a:prstGeom prst="rect">
            <a:avLst/>
          </a:prstGeom>
          <a:solidFill>
            <a:srgbClr val="000000"/>
          </a:solidFill>
          <a:ln w="9525">
            <a:solidFill>
              <a:schemeClr val="tx1"/>
            </a:solidFill>
            <a:prstDash val="solid"/>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2464424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12"/>
          <p:cNvSpPr>
            <a:spLocks/>
          </p:cNvSpPr>
          <p:nvPr/>
        </p:nvSpPr>
        <p:spPr bwMode="auto">
          <a:xfrm>
            <a:off x="359709" y="354479"/>
            <a:ext cx="7052981" cy="718141"/>
          </a:xfrm>
          <a:prstGeom prst="rect">
            <a:avLst/>
          </a:prstGeom>
          <a:noFill/>
          <a:ln>
            <a:noFill/>
          </a:ln>
        </p:spPr>
        <p:txBody>
          <a:bodyPr lIns="0" tIns="0" rIns="0" bIns="0" anchor="ctr"/>
          <a:lstStyle/>
          <a:p>
            <a:pPr algn="ctr">
              <a:lnSpc>
                <a:spcPct val="70000"/>
              </a:lnSpc>
            </a:pPr>
            <a:r>
              <a:rPr lang="en-US" sz="3600" b="1">
                <a:solidFill>
                  <a:schemeClr val="accent1">
                    <a:lumMod val="75000"/>
                  </a:schemeClr>
                </a:solidFill>
                <a:effectLst>
                  <a:outerShdw blurRad="38100" dist="38100" dir="2700000" algn="tl">
                    <a:srgbClr val="000000">
                      <a:alpha val="43137"/>
                    </a:srgbClr>
                  </a:outerShdw>
                </a:effectLst>
                <a:latin typeface="Segoe UI" panose="020B0502040204020203" pitchFamily="34" charset="0"/>
                <a:ea typeface="Bebas Neue Light" charset="0"/>
                <a:cs typeface="Segoe UI" panose="020B0502040204020203" pitchFamily="34" charset="0"/>
                <a:sym typeface="Bebas Neue" charset="0"/>
              </a:rPr>
              <a:t>Before Seeking Payment…</a:t>
            </a:r>
          </a:p>
        </p:txBody>
      </p:sp>
      <p:sp>
        <p:nvSpPr>
          <p:cNvPr id="22" name="Line 13"/>
          <p:cNvSpPr>
            <a:spLocks noChangeShapeType="1"/>
          </p:cNvSpPr>
          <p:nvPr/>
        </p:nvSpPr>
        <p:spPr bwMode="auto">
          <a:xfrm>
            <a:off x="26372" y="925104"/>
            <a:ext cx="4932338" cy="0"/>
          </a:xfrm>
          <a:prstGeom prst="line">
            <a:avLst/>
          </a:prstGeom>
          <a:noFill/>
          <a:ln w="6350" cap="flat">
            <a:solidFill>
              <a:schemeClr val="bg2">
                <a:alpha val="25000"/>
              </a:schemeClr>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
        <p:nvSpPr>
          <p:cNvPr id="11" name="Content Placeholder 10">
            <a:extLst>
              <a:ext uri="{FF2B5EF4-FFF2-40B4-BE49-F238E27FC236}">
                <a16:creationId xmlns:a16="http://schemas.microsoft.com/office/drawing/2014/main" id="{00B1651B-9503-45DB-BDD3-38FEE7EC5801}"/>
              </a:ext>
            </a:extLst>
          </p:cNvPr>
          <p:cNvSpPr>
            <a:spLocks noGrp="1"/>
          </p:cNvSpPr>
          <p:nvPr>
            <p:ph idx="1"/>
          </p:nvPr>
        </p:nvSpPr>
        <p:spPr>
          <a:xfrm>
            <a:off x="534353" y="1173018"/>
            <a:ext cx="6703695" cy="3391838"/>
          </a:xfrm>
        </p:spPr>
        <p:txBody>
          <a:bodyPr vert="horz" lIns="91440" tIns="45720" rIns="91440" bIns="45720" rtlCol="0" anchor="t">
            <a:normAutofit/>
          </a:bodyPr>
          <a:lstStyle/>
          <a:p>
            <a:pPr marL="228600" indent="-228600"/>
            <a:r>
              <a:rPr lang="en-US" sz="1800">
                <a:latin typeface="Segoe UI" panose="020B0502040204020203" pitchFamily="34" charset="0"/>
                <a:cs typeface="Segoe UI" panose="020B0502040204020203" pitchFamily="34" charset="0"/>
              </a:rPr>
              <a:t>Make sure your payment request package is </a:t>
            </a:r>
            <a:r>
              <a:rPr lang="en-US" sz="1800" b="1">
                <a:latin typeface="Segoe UI" panose="020B0502040204020203" pitchFamily="34" charset="0"/>
                <a:cs typeface="Segoe UI" panose="020B0502040204020203" pitchFamily="34" charset="0"/>
              </a:rPr>
              <a:t>complete</a:t>
            </a:r>
            <a:r>
              <a:rPr lang="en-US" sz="1800">
                <a:latin typeface="Segoe UI" panose="020B0502040204020203" pitchFamily="34" charset="0"/>
                <a:cs typeface="Segoe UI" panose="020B0502040204020203" pitchFamily="34" charset="0"/>
              </a:rPr>
              <a:t> AND checked for accuracy of details.</a:t>
            </a:r>
          </a:p>
          <a:p>
            <a:pPr marL="228600" indent="-228600"/>
            <a:r>
              <a:rPr lang="en-US" sz="1800">
                <a:latin typeface="Segoe UI" panose="020B0502040204020203" pitchFamily="34" charset="0"/>
                <a:cs typeface="Segoe UI" panose="020B0502040204020203" pitchFamily="34" charset="0"/>
              </a:rPr>
              <a:t>Ensure your registration with the Montgomery County Central Vendor Registration System (CVRS) (</a:t>
            </a:r>
            <a:r>
              <a:rPr lang="en-US" sz="1800">
                <a:latin typeface="Segoe UI" panose="020B0502040204020203" pitchFamily="34" charset="0"/>
                <a:cs typeface="Segoe UI" panose="020B0502040204020203" pitchFamily="34" charset="0"/>
                <a:hlinkClick r:id="rId3"/>
              </a:rPr>
              <a:t>https://mcipcc.net</a:t>
            </a:r>
            <a:r>
              <a:rPr lang="en-US" sz="1800">
                <a:latin typeface="Segoe UI" panose="020B0502040204020203" pitchFamily="34" charset="0"/>
                <a:cs typeface="Segoe UI" panose="020B0502040204020203" pitchFamily="34" charset="0"/>
              </a:rPr>
              <a:t>) is up to date.</a:t>
            </a:r>
          </a:p>
          <a:p>
            <a:pPr marL="228600" indent="-228600"/>
            <a:r>
              <a:rPr lang="en-US" sz="1800">
                <a:latin typeface="Segoe UI" panose="020B0502040204020203" pitchFamily="34" charset="0"/>
                <a:cs typeface="Segoe UI" panose="020B0502040204020203" pitchFamily="34" charset="0"/>
              </a:rPr>
              <a:t>Ensure that your organization is in Good Standing with the Maryland State Department of Assessment and Taxation (SDAT). </a:t>
            </a:r>
            <a:r>
              <a:rPr lang="en-US" sz="1800">
                <a:latin typeface="Segoe UI" panose="020B0502040204020203" pitchFamily="34" charset="0"/>
                <a:ea typeface="Times New Roman" panose="02020603050405020304" pitchFamily="18" charset="0"/>
                <a:cs typeface="Segoe UI" panose="020B0502040204020203" pitchFamily="34" charset="0"/>
              </a:rPr>
              <a:t>(</a:t>
            </a:r>
            <a:r>
              <a:rPr lang="en-US" sz="1800" u="sng">
                <a:solidFill>
                  <a:srgbClr val="0563C1"/>
                </a:solidFill>
                <a:latin typeface="Segoe UI" panose="020B0502040204020203" pitchFamily="34" charset="0"/>
                <a:ea typeface="Times New Roman" panose="02020603050405020304" pitchFamily="18" charset="0"/>
                <a:cs typeface="Segoe UI" panose="020B0502040204020203" pitchFamily="34" charset="0"/>
                <a:hlinkClick r:id="rId4"/>
              </a:rPr>
              <a:t>https://egov.maryland.gov/businessexpress/entitysearch</a:t>
            </a:r>
            <a:r>
              <a:rPr lang="en-US" sz="1800">
                <a:latin typeface="Segoe UI" panose="020B0502040204020203" pitchFamily="34" charset="0"/>
                <a:ea typeface="Times New Roman" panose="02020603050405020304" pitchFamily="18" charset="0"/>
                <a:cs typeface="Segoe UI" panose="020B0502040204020203" pitchFamily="34" charset="0"/>
              </a:rPr>
              <a:t>).</a:t>
            </a:r>
            <a:endParaRPr lang="en-US" sz="1800">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45949895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12"/>
          <p:cNvSpPr>
            <a:spLocks/>
          </p:cNvSpPr>
          <p:nvPr/>
        </p:nvSpPr>
        <p:spPr bwMode="auto">
          <a:xfrm>
            <a:off x="359709" y="354479"/>
            <a:ext cx="7052981" cy="718141"/>
          </a:xfrm>
          <a:prstGeom prst="rect">
            <a:avLst/>
          </a:prstGeom>
          <a:noFill/>
          <a:ln>
            <a:noFill/>
          </a:ln>
        </p:spPr>
        <p:txBody>
          <a:bodyPr lIns="0" tIns="0" rIns="0" bIns="0" anchor="ctr"/>
          <a:lstStyle/>
          <a:p>
            <a:pPr algn="ctr">
              <a:lnSpc>
                <a:spcPct val="70000"/>
              </a:lnSpc>
            </a:pPr>
            <a:r>
              <a:rPr lang="en-US" sz="3600" b="1">
                <a:solidFill>
                  <a:schemeClr val="accent1">
                    <a:lumMod val="75000"/>
                  </a:schemeClr>
                </a:solidFill>
                <a:effectLst>
                  <a:outerShdw blurRad="38100" dist="38100" dir="2700000" algn="tl">
                    <a:srgbClr val="000000">
                      <a:alpha val="43137"/>
                    </a:srgbClr>
                  </a:outerShdw>
                </a:effectLst>
                <a:latin typeface="Segoe UI" panose="020B0502040204020203" pitchFamily="34" charset="0"/>
                <a:ea typeface="Bebas Neue Light" charset="0"/>
                <a:cs typeface="Segoe UI" panose="020B0502040204020203" pitchFamily="34" charset="0"/>
                <a:sym typeface="Bebas Neue" charset="0"/>
              </a:rPr>
              <a:t>Next on the Agenda</a:t>
            </a:r>
          </a:p>
        </p:txBody>
      </p:sp>
      <p:sp>
        <p:nvSpPr>
          <p:cNvPr id="22" name="Line 13"/>
          <p:cNvSpPr>
            <a:spLocks noChangeShapeType="1"/>
          </p:cNvSpPr>
          <p:nvPr/>
        </p:nvSpPr>
        <p:spPr bwMode="auto">
          <a:xfrm>
            <a:off x="26372" y="925104"/>
            <a:ext cx="4932338" cy="0"/>
          </a:xfrm>
          <a:prstGeom prst="line">
            <a:avLst/>
          </a:prstGeom>
          <a:noFill/>
          <a:ln w="6350" cap="flat">
            <a:solidFill>
              <a:schemeClr val="bg2">
                <a:alpha val="25000"/>
              </a:schemeClr>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
        <p:nvSpPr>
          <p:cNvPr id="11" name="Content Placeholder 10">
            <a:extLst>
              <a:ext uri="{FF2B5EF4-FFF2-40B4-BE49-F238E27FC236}">
                <a16:creationId xmlns:a16="http://schemas.microsoft.com/office/drawing/2014/main" id="{00B1651B-9503-45DB-BDD3-38FEE7EC5801}"/>
              </a:ext>
            </a:extLst>
          </p:cNvPr>
          <p:cNvSpPr>
            <a:spLocks noGrp="1"/>
          </p:cNvSpPr>
          <p:nvPr>
            <p:ph idx="1"/>
          </p:nvPr>
        </p:nvSpPr>
        <p:spPr>
          <a:xfrm>
            <a:off x="534353" y="1173018"/>
            <a:ext cx="6703695" cy="3391838"/>
          </a:xfrm>
        </p:spPr>
        <p:txBody>
          <a:bodyPr vert="horz" lIns="91440" tIns="45720" rIns="91440" bIns="45720" rtlCol="0" anchor="t">
            <a:normAutofit/>
          </a:bodyPr>
          <a:lstStyle/>
          <a:p>
            <a:r>
              <a:rPr lang="en-US" sz="1800">
                <a:latin typeface="Segoe UI" panose="020B0502040204020203" pitchFamily="34" charset="0"/>
                <a:cs typeface="Segoe UI" panose="020B0502040204020203" pitchFamily="34" charset="0"/>
              </a:rPr>
              <a:t>Overview of the Grant Agreement and the General Conditions of Grant Agreement Between County and Grantee. </a:t>
            </a:r>
          </a:p>
          <a:p>
            <a:r>
              <a:rPr lang="en-US" sz="1800">
                <a:latin typeface="Segoe UI" panose="020B0502040204020203" pitchFamily="34" charset="0"/>
                <a:cs typeface="Segoe UI" panose="020B0502040204020203" pitchFamily="34" charset="0"/>
              </a:rPr>
              <a:t>Demonstration of How to Provide Updated Proposal Documents through SM Apply</a:t>
            </a:r>
          </a:p>
        </p:txBody>
      </p:sp>
    </p:spTree>
    <p:extLst>
      <p:ext uri="{BB962C8B-B14F-4D97-AF65-F5344CB8AC3E}">
        <p14:creationId xmlns:p14="http://schemas.microsoft.com/office/powerpoint/2010/main" val="23991268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12"/>
          <p:cNvSpPr>
            <a:spLocks/>
          </p:cNvSpPr>
          <p:nvPr/>
        </p:nvSpPr>
        <p:spPr bwMode="auto">
          <a:xfrm>
            <a:off x="1" y="206963"/>
            <a:ext cx="7772399" cy="718141"/>
          </a:xfrm>
          <a:prstGeom prst="rect">
            <a:avLst/>
          </a:prstGeom>
          <a:noFill/>
          <a:ln>
            <a:noFill/>
          </a:ln>
        </p:spPr>
        <p:txBody>
          <a:bodyPr lIns="0" tIns="0" rIns="0" bIns="0" anchor="ctr"/>
          <a:lstStyle/>
          <a:p>
            <a:pPr algn="ctr">
              <a:lnSpc>
                <a:spcPct val="70000"/>
              </a:lnSpc>
            </a:pPr>
            <a:r>
              <a:rPr lang="en-US" sz="3600" b="1">
                <a:solidFill>
                  <a:schemeClr val="accent1">
                    <a:lumMod val="75000"/>
                  </a:schemeClr>
                </a:solidFill>
                <a:effectLst>
                  <a:outerShdw blurRad="38100" dist="38100" dir="2700000" algn="tl">
                    <a:srgbClr val="000000">
                      <a:alpha val="43137"/>
                    </a:srgbClr>
                  </a:outerShdw>
                </a:effectLst>
                <a:latin typeface="Calisto MT" panose="02040603050505030304" pitchFamily="18" charset="0"/>
                <a:ea typeface="Bebas Neue Light" charset="0"/>
                <a:cs typeface="Segoe UI" panose="020B0502040204020203" pitchFamily="34" charset="0"/>
                <a:sym typeface="Bebas Neue" charset="0"/>
              </a:rPr>
              <a:t>Further Questions?</a:t>
            </a:r>
            <a:endParaRPr lang="en-US" sz="3600" b="1">
              <a:solidFill>
                <a:schemeClr val="accent1">
                  <a:lumMod val="75000"/>
                </a:schemeClr>
              </a:solidFill>
              <a:effectLst>
                <a:outerShdw blurRad="38100" dist="38100" dir="2700000" algn="tl">
                  <a:srgbClr val="000000">
                    <a:alpha val="43137"/>
                  </a:srgbClr>
                </a:outerShdw>
              </a:effectLst>
              <a:latin typeface="Calisto MT" panose="02040603050505030304" pitchFamily="18" charset="0"/>
              <a:ea typeface="Bebas Neue" charset="0"/>
              <a:cs typeface="Segoe UI" panose="020B0502040204020203" pitchFamily="34" charset="0"/>
              <a:sym typeface="Bebas Neue" charset="0"/>
            </a:endParaRPr>
          </a:p>
        </p:txBody>
      </p:sp>
      <p:sp>
        <p:nvSpPr>
          <p:cNvPr id="22" name="Line 13"/>
          <p:cNvSpPr>
            <a:spLocks noChangeShapeType="1"/>
          </p:cNvSpPr>
          <p:nvPr/>
        </p:nvSpPr>
        <p:spPr bwMode="auto">
          <a:xfrm>
            <a:off x="927328" y="925104"/>
            <a:ext cx="4932338" cy="0"/>
          </a:xfrm>
          <a:prstGeom prst="line">
            <a:avLst/>
          </a:prstGeom>
          <a:noFill/>
          <a:ln w="6350" cap="flat">
            <a:solidFill>
              <a:schemeClr val="bg2">
                <a:alpha val="25000"/>
              </a:schemeClr>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
        <p:nvSpPr>
          <p:cNvPr id="16" name="TextBox 15">
            <a:extLst>
              <a:ext uri="{FF2B5EF4-FFF2-40B4-BE49-F238E27FC236}">
                <a16:creationId xmlns:a16="http://schemas.microsoft.com/office/drawing/2014/main" id="{BFC21764-647D-4CE5-8DC0-22F43F22D9D8}"/>
              </a:ext>
            </a:extLst>
          </p:cNvPr>
          <p:cNvSpPr txBox="1"/>
          <p:nvPr/>
        </p:nvSpPr>
        <p:spPr>
          <a:xfrm>
            <a:off x="662041" y="2216728"/>
            <a:ext cx="6448318" cy="2774686"/>
          </a:xfrm>
          <a:prstGeom prst="rect">
            <a:avLst/>
          </a:prstGeom>
          <a:noFill/>
        </p:spPr>
        <p:txBody>
          <a:bodyPr wrap="square">
            <a:noAutofit/>
          </a:bodyPr>
          <a:lstStyle/>
          <a:p>
            <a:pPr algn="ctr">
              <a:lnSpc>
                <a:spcPct val="107000"/>
              </a:lnSpc>
            </a:pPr>
            <a:r>
              <a:rPr lang="en-US" b="1">
                <a:latin typeface="Calisto MT" panose="02040603050505030304" pitchFamily="18" charset="0"/>
                <a:ea typeface="Calibri" panose="020F0502020204030204" pitchFamily="34" charset="0"/>
                <a:cs typeface="Times New Roman" panose="02020603050405020304" pitchFamily="18" charset="0"/>
              </a:rPr>
              <a:t>Ali Hoy</a:t>
            </a:r>
          </a:p>
          <a:p>
            <a:pPr algn="ctr">
              <a:lnSpc>
                <a:spcPct val="107000"/>
              </a:lnSpc>
            </a:pPr>
            <a:r>
              <a:rPr lang="en-US" b="1">
                <a:latin typeface="Calisto MT" panose="02040603050505030304" pitchFamily="18" charset="0"/>
                <a:ea typeface="Calibri" panose="020F0502020204030204" pitchFamily="34" charset="0"/>
                <a:cs typeface="Times New Roman" panose="02020603050405020304" pitchFamily="18" charset="0"/>
              </a:rPr>
              <a:t>Outgoing Grants Program Manager</a:t>
            </a:r>
          </a:p>
          <a:p>
            <a:pPr algn="ctr">
              <a:lnSpc>
                <a:spcPct val="107000"/>
              </a:lnSpc>
            </a:pPr>
            <a:r>
              <a:rPr lang="en-US" b="1">
                <a:latin typeface="Calisto MT" panose="02040603050505030304" pitchFamily="18" charset="0"/>
                <a:ea typeface="Calibri" panose="020F0502020204030204" pitchFamily="34" charset="0"/>
                <a:cs typeface="Times New Roman" panose="02020603050405020304" pitchFamily="18" charset="0"/>
              </a:rPr>
              <a:t>Office of Grants Management</a:t>
            </a:r>
          </a:p>
          <a:p>
            <a:pPr algn="ctr">
              <a:lnSpc>
                <a:spcPct val="107000"/>
              </a:lnSpc>
            </a:pPr>
            <a:r>
              <a:rPr lang="en-US" b="1">
                <a:latin typeface="Calisto MT" panose="02040603050505030304" pitchFamily="18" charset="0"/>
                <a:ea typeface="Calibri" panose="020F0502020204030204" pitchFamily="34" charset="0"/>
                <a:cs typeface="Times New Roman" panose="02020603050405020304" pitchFamily="18" charset="0"/>
              </a:rPr>
              <a:t>240-773-3384</a:t>
            </a:r>
          </a:p>
          <a:p>
            <a:pPr algn="ctr">
              <a:lnSpc>
                <a:spcPct val="107000"/>
              </a:lnSpc>
            </a:pPr>
            <a:r>
              <a:rPr lang="en-US" b="1">
                <a:latin typeface="Calisto MT" panose="02040603050505030304" pitchFamily="18" charset="0"/>
                <a:ea typeface="Calibri" panose="020F0502020204030204" pitchFamily="34" charset="0"/>
                <a:cs typeface="Times New Roman" panose="02020603050405020304" pitchFamily="18" charset="0"/>
                <a:hlinkClick r:id="rId2"/>
              </a:rPr>
              <a:t>grants@montgomerycountymd.gov</a:t>
            </a:r>
            <a:endParaRPr lang="en-US" b="1">
              <a:latin typeface="Calisto MT" panose="02040603050505030304" pitchFamily="18" charset="0"/>
              <a:ea typeface="Calibri" panose="020F0502020204030204" pitchFamily="34" charset="0"/>
              <a:cs typeface="Times New Roman" panose="02020603050405020304" pitchFamily="18" charset="0"/>
            </a:endParaRPr>
          </a:p>
          <a:p>
            <a:pPr algn="ctr">
              <a:lnSpc>
                <a:spcPct val="107000"/>
              </a:lnSpc>
            </a:pPr>
            <a:endParaRPr lang="en-US" sz="1100">
              <a:latin typeface="Calisto MT" panose="02040603050505030304" pitchFamily="18" charset="0"/>
              <a:ea typeface="Calibri" panose="020F0502020204030204" pitchFamily="34" charset="0"/>
              <a:cs typeface="Segoe UI" panose="020B0502040204020203" pitchFamily="34" charset="0"/>
            </a:endParaRPr>
          </a:p>
          <a:p>
            <a:pPr algn="ctr">
              <a:lnSpc>
                <a:spcPct val="107000"/>
              </a:lnSpc>
            </a:pPr>
            <a:r>
              <a:rPr lang="en-US" sz="1600" b="1">
                <a:latin typeface="Calisto MT" panose="02040603050505030304" pitchFamily="18" charset="0"/>
                <a:ea typeface="Calibri" panose="020F0502020204030204" pitchFamily="34" charset="0"/>
                <a:cs typeface="Segoe UI" panose="020B0502040204020203" pitchFamily="34" charset="0"/>
              </a:rPr>
              <a:t>OGM Website </a:t>
            </a:r>
          </a:p>
          <a:p>
            <a:pPr algn="ctr">
              <a:lnSpc>
                <a:spcPct val="107000"/>
              </a:lnSpc>
            </a:pPr>
            <a:r>
              <a:rPr lang="en-US" sz="1600" b="1">
                <a:latin typeface="Calisto MT" panose="02040603050505030304" pitchFamily="18" charset="0"/>
                <a:ea typeface="Calibri" panose="020F0502020204030204" pitchFamily="34" charset="0"/>
                <a:cs typeface="Segoe UI" panose="020B0502040204020203" pitchFamily="34" charset="0"/>
                <a:hlinkClick r:id="rId3"/>
              </a:rPr>
              <a:t>https://montgomerycountymd.gov/ogm/</a:t>
            </a:r>
            <a:r>
              <a:rPr lang="en-US" sz="1600" b="1">
                <a:latin typeface="Calisto MT" panose="02040603050505030304" pitchFamily="18" charset="0"/>
                <a:ea typeface="Calibri" panose="020F0502020204030204" pitchFamily="34" charset="0"/>
                <a:cs typeface="Segoe UI" panose="020B0502040204020203" pitchFamily="34" charset="0"/>
              </a:rPr>
              <a:t> </a:t>
            </a:r>
          </a:p>
          <a:p>
            <a:pPr algn="ctr">
              <a:lnSpc>
                <a:spcPct val="107000"/>
              </a:lnSpc>
            </a:pPr>
            <a:r>
              <a:rPr lang="en-US" sz="1600" b="1">
                <a:latin typeface="Calisto MT" panose="02040603050505030304" pitchFamily="18" charset="0"/>
                <a:ea typeface="Calibri" panose="020F0502020204030204" pitchFamily="34" charset="0"/>
                <a:cs typeface="Segoe UI" panose="020B0502040204020203" pitchFamily="34" charset="0"/>
              </a:rPr>
              <a:t>OGM online grants application platform </a:t>
            </a:r>
            <a:r>
              <a:rPr kumimoji="0" lang="en-US" sz="1600" b="1" i="0" u="none" strike="noStrike" kern="1200" cap="none" spc="0" normalizeH="0" baseline="0" noProof="0">
                <a:ln>
                  <a:noFill/>
                </a:ln>
                <a:solidFill>
                  <a:prstClr val="black"/>
                </a:solidFill>
                <a:effectLst/>
                <a:uLnTx/>
                <a:uFillTx/>
                <a:latin typeface="Calisto MT" panose="02040603050505030304" pitchFamily="18" charset="0"/>
                <a:ea typeface="Calibri" panose="020F0502020204030204" pitchFamily="34" charset="0"/>
                <a:cs typeface="Segoe UI" panose="020B0502040204020203" pitchFamily="34" charset="0"/>
                <a:hlinkClick r:id="rId4"/>
              </a:rPr>
              <a:t>https://mcmdgrants.smapply.org</a:t>
            </a:r>
            <a:endParaRPr kumimoji="0" lang="en-US" b="1" i="0" u="none" strike="noStrike" kern="1200" cap="none" spc="0" normalizeH="0" baseline="0" noProof="0">
              <a:ln>
                <a:noFill/>
              </a:ln>
              <a:solidFill>
                <a:prstClr val="black"/>
              </a:solidFill>
              <a:effectLst/>
              <a:uLnTx/>
              <a:uFillTx/>
              <a:latin typeface="Calisto MT" panose="02040603050505030304" pitchFamily="18" charset="0"/>
              <a:ea typeface="Calibri" panose="020F0502020204030204" pitchFamily="34" charset="0"/>
              <a:cs typeface="Segoe UI" panose="020B0502040204020203" pitchFamily="34" charset="0"/>
            </a:endParaRPr>
          </a:p>
        </p:txBody>
      </p:sp>
      <p:pic>
        <p:nvPicPr>
          <p:cNvPr id="8" name="Picture 1">
            <a:extLst>
              <a:ext uri="{FF2B5EF4-FFF2-40B4-BE49-F238E27FC236}">
                <a16:creationId xmlns:a16="http://schemas.microsoft.com/office/drawing/2014/main" id="{00934085-C0D0-4201-8FF9-F09FA6149AA3}"/>
              </a:ext>
            </a:extLst>
          </p:cNvPr>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6854411" y="102393"/>
            <a:ext cx="785882" cy="785881"/>
          </a:xfrm>
          <a:prstGeom prst="roundRect">
            <a:avLst>
              <a:gd name="adj" fmla="val 8594"/>
            </a:avLst>
          </a:prstGeom>
          <a:noFill/>
          <a:ln>
            <a:noFill/>
          </a:ln>
          <a:effectLst>
            <a:reflection blurRad="6350" stA="52000" endA="300" endPos="35000" dir="5400000" sy="-100000" algn="bl" rotWithShape="0"/>
          </a:effectLst>
        </p:spPr>
      </p:pic>
    </p:spTree>
    <p:extLst>
      <p:ext uri="{BB962C8B-B14F-4D97-AF65-F5344CB8AC3E}">
        <p14:creationId xmlns:p14="http://schemas.microsoft.com/office/powerpoint/2010/main" val="41183527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7" name="Rectangle 3"/>
          <p:cNvSpPr>
            <a:spLocks/>
          </p:cNvSpPr>
          <p:nvPr/>
        </p:nvSpPr>
        <p:spPr bwMode="auto">
          <a:xfrm>
            <a:off x="501824" y="1456406"/>
            <a:ext cx="6264696" cy="671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type="none" w="med" len="med"/>
                <a:tailEnd type="none" w="med" len="med"/>
              </a14:hiddenLine>
            </a:ext>
          </a:extLst>
        </p:spPr>
        <p:txBody>
          <a:bodyPr lIns="0" tIns="0" rIns="0" bIns="0" anchor="ctr"/>
          <a:lstStyle/>
          <a:p>
            <a:pPr algn="l">
              <a:lnSpc>
                <a:spcPct val="70000"/>
              </a:lnSpc>
            </a:pPr>
            <a:br>
              <a:rPr lang="en-US" sz="3200">
                <a:solidFill>
                  <a:srgbClr val="FFFF00"/>
                </a:solidFill>
                <a:latin typeface="Bebas Neue Light" charset="0"/>
                <a:ea typeface="Bebas Neue Light" charset="0"/>
                <a:cs typeface="Bebas Neue Light" charset="0"/>
                <a:sym typeface="Bebas Neue" charset="0"/>
              </a:rPr>
            </a:br>
            <a:endParaRPr lang="en-US" sz="3200">
              <a:solidFill>
                <a:schemeClr val="bg1"/>
              </a:solidFill>
              <a:latin typeface="Bebas Neue Light" charset="0"/>
              <a:ea typeface="Bebas Neue Light" charset="0"/>
              <a:cs typeface="Bebas Neue Light" charset="0"/>
              <a:sym typeface="Bebas Neue" charset="0"/>
            </a:endParaRPr>
          </a:p>
        </p:txBody>
      </p:sp>
      <p:sp>
        <p:nvSpPr>
          <p:cNvPr id="82948" name="Rectangle 4"/>
          <p:cNvSpPr>
            <a:spLocks/>
          </p:cNvSpPr>
          <p:nvPr/>
        </p:nvSpPr>
        <p:spPr bwMode="auto">
          <a:xfrm>
            <a:off x="836954" y="4103020"/>
            <a:ext cx="6264696" cy="7987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type="none" w="med" len="med"/>
                <a:tailEnd type="none" w="med" len="med"/>
              </a14:hiddenLine>
            </a:ext>
          </a:extLst>
        </p:spPr>
        <p:txBody>
          <a:bodyPr lIns="0" tIns="0" rIns="0" bIns="0" anchor="ctr"/>
          <a:lstStyle/>
          <a:p>
            <a:pPr algn="ctr"/>
            <a:r>
              <a:rPr lang="en-US" sz="1400" b="1" i="1">
                <a:solidFill>
                  <a:schemeClr val="tx1">
                    <a:alpha val="71000"/>
                  </a:schemeClr>
                </a:solidFill>
                <a:effectLst>
                  <a:outerShdw blurRad="38100" dist="38100" dir="2700000" algn="tl">
                    <a:srgbClr val="000000">
                      <a:alpha val="43137"/>
                    </a:srgbClr>
                  </a:outerShdw>
                </a:effectLst>
                <a:latin typeface="Calisto MT" panose="02040603050505030304" pitchFamily="18" charset="0"/>
                <a:ea typeface="Lato" charset="0"/>
                <a:cs typeface="Lato" charset="0"/>
                <a:sym typeface="Lato Light" charset="0"/>
              </a:rPr>
              <a:t>Prepared by Montgomery County Office of Grants Management</a:t>
            </a:r>
          </a:p>
        </p:txBody>
      </p:sp>
      <p:sp>
        <p:nvSpPr>
          <p:cNvPr id="82949" name="Line 5"/>
          <p:cNvSpPr>
            <a:spLocks noChangeShapeType="1"/>
          </p:cNvSpPr>
          <p:nvPr/>
        </p:nvSpPr>
        <p:spPr bwMode="auto">
          <a:xfrm>
            <a:off x="2385126" y="3632363"/>
            <a:ext cx="3168352" cy="0"/>
          </a:xfrm>
          <a:prstGeom prst="line">
            <a:avLst/>
          </a:prstGeom>
          <a:noFill/>
          <a:ln w="6350" cap="flat">
            <a:solidFill>
              <a:schemeClr val="bg1"/>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sz="1575"/>
          </a:p>
        </p:txBody>
      </p:sp>
      <p:sp>
        <p:nvSpPr>
          <p:cNvPr id="3" name="TextBox 2"/>
          <p:cNvSpPr txBox="1"/>
          <p:nvPr/>
        </p:nvSpPr>
        <p:spPr>
          <a:xfrm>
            <a:off x="0" y="2403087"/>
            <a:ext cx="7772400" cy="830997"/>
          </a:xfrm>
          <a:prstGeom prst="rect">
            <a:avLst/>
          </a:prstGeom>
          <a:noFill/>
        </p:spPr>
        <p:txBody>
          <a:bodyPr wrap="square" rtlCol="0">
            <a:spAutoFit/>
          </a:bodyPr>
          <a:lstStyle/>
          <a:p>
            <a:pPr algn="ctr"/>
            <a:r>
              <a:rPr lang="en-US" sz="2400" b="1">
                <a:effectLst>
                  <a:outerShdw blurRad="38100" dist="38100" dir="2700000" algn="tl">
                    <a:srgbClr val="000000">
                      <a:alpha val="43137"/>
                    </a:srgbClr>
                  </a:outerShdw>
                </a:effectLst>
                <a:latin typeface="Calisto MT" panose="02040603050505030304" pitchFamily="18" charset="0"/>
                <a:ea typeface="Bebas Neue Light" charset="0"/>
                <a:cs typeface="Bebas Neue Light" charset="0"/>
                <a:sym typeface="Bebas Neue" charset="0"/>
              </a:rPr>
              <a:t>FY23 Underserved Communities Projects (UCP)</a:t>
            </a:r>
          </a:p>
          <a:p>
            <a:pPr algn="ctr"/>
            <a:r>
              <a:rPr lang="en-US" sz="2400" b="1">
                <a:effectLst>
                  <a:outerShdw blurRad="38100" dist="38100" dir="2700000" algn="tl">
                    <a:srgbClr val="000000">
                      <a:alpha val="43137"/>
                    </a:srgbClr>
                  </a:outerShdw>
                </a:effectLst>
                <a:latin typeface="Calisto MT" panose="02040603050505030304" pitchFamily="18" charset="0"/>
                <a:ea typeface="Bebas Neue Light" charset="0"/>
                <a:cs typeface="Segoe UI" panose="020B0502040204020203" pitchFamily="34" charset="0"/>
                <a:sym typeface="Bebas Neue" charset="0"/>
              </a:rPr>
              <a:t>Award Information Session</a:t>
            </a:r>
          </a:p>
        </p:txBody>
      </p:sp>
      <p:sp>
        <p:nvSpPr>
          <p:cNvPr id="6" name="Rectangle 5"/>
          <p:cNvSpPr/>
          <p:nvPr/>
        </p:nvSpPr>
        <p:spPr>
          <a:xfrm>
            <a:off x="0" y="3733688"/>
            <a:ext cx="7772400" cy="369332"/>
          </a:xfrm>
          <a:prstGeom prst="rect">
            <a:avLst/>
          </a:prstGeom>
        </p:spPr>
        <p:txBody>
          <a:bodyPr wrap="square">
            <a:spAutoFit/>
          </a:bodyPr>
          <a:lstStyle/>
          <a:p>
            <a:pPr algn="ctr"/>
            <a:r>
              <a:rPr lang="en-US" b="1">
                <a:effectLst>
                  <a:outerShdw blurRad="38100" dist="38100" dir="2700000" algn="tl">
                    <a:srgbClr val="000000">
                      <a:alpha val="43137"/>
                    </a:srgbClr>
                  </a:outerShdw>
                </a:effectLst>
                <a:latin typeface="Calisto MT" panose="02040603050505030304" pitchFamily="18" charset="0"/>
              </a:rPr>
              <a:t>March 7, 2024</a:t>
            </a:r>
          </a:p>
        </p:txBody>
      </p:sp>
    </p:spTree>
    <p:extLst>
      <p:ext uri="{BB962C8B-B14F-4D97-AF65-F5344CB8AC3E}">
        <p14:creationId xmlns:p14="http://schemas.microsoft.com/office/powerpoint/2010/main" val="270097147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12"/>
          <p:cNvSpPr>
            <a:spLocks/>
          </p:cNvSpPr>
          <p:nvPr/>
        </p:nvSpPr>
        <p:spPr bwMode="auto">
          <a:xfrm>
            <a:off x="1" y="354479"/>
            <a:ext cx="7052981" cy="718141"/>
          </a:xfrm>
          <a:prstGeom prst="rect">
            <a:avLst/>
          </a:prstGeom>
          <a:noFill/>
          <a:ln>
            <a:noFill/>
          </a:ln>
        </p:spPr>
        <p:txBody>
          <a:bodyPr lIns="0" tIns="0" rIns="0" bIns="0" anchor="ctr"/>
          <a:lstStyle/>
          <a:p>
            <a:pPr algn="ctr">
              <a:lnSpc>
                <a:spcPct val="70000"/>
              </a:lnSpc>
            </a:pPr>
            <a:r>
              <a:rPr lang="en-US" sz="3600" b="1">
                <a:solidFill>
                  <a:schemeClr val="accent1">
                    <a:lumMod val="75000"/>
                  </a:schemeClr>
                </a:solidFill>
                <a:effectLst>
                  <a:outerShdw blurRad="38100" dist="38100" dir="2700000" algn="tl">
                    <a:srgbClr val="000000">
                      <a:alpha val="43137"/>
                    </a:srgbClr>
                  </a:outerShdw>
                </a:effectLst>
                <a:latin typeface="Segoe UI" panose="020B0502040204020203" pitchFamily="34" charset="0"/>
                <a:ea typeface="Bebas Neue Light" charset="0"/>
                <a:cs typeface="Segoe UI" panose="020B0502040204020203" pitchFamily="34" charset="0"/>
                <a:sym typeface="Bebas Neue" charset="0"/>
              </a:rPr>
              <a:t>Congratulations</a:t>
            </a:r>
            <a:r>
              <a:rPr lang="en-US" sz="3400" b="1">
                <a:solidFill>
                  <a:schemeClr val="accent1">
                    <a:lumMod val="75000"/>
                  </a:schemeClr>
                </a:solidFill>
                <a:effectLst>
                  <a:outerShdw blurRad="38100" dist="38100" dir="2700000" algn="tl">
                    <a:srgbClr val="000000">
                      <a:alpha val="43137"/>
                    </a:srgbClr>
                  </a:outerShdw>
                </a:effectLst>
                <a:latin typeface="Segoe UI" panose="020B0502040204020203" pitchFamily="34" charset="0"/>
                <a:ea typeface="Bebas Neue Light" charset="0"/>
                <a:cs typeface="Segoe UI" panose="020B0502040204020203" pitchFamily="34" charset="0"/>
                <a:sym typeface="Bebas Neue" charset="0"/>
              </a:rPr>
              <a:t>!</a:t>
            </a:r>
            <a:endParaRPr lang="en-US" sz="3400" b="1">
              <a:solidFill>
                <a:schemeClr val="accent1">
                  <a:lumMod val="75000"/>
                </a:schemeClr>
              </a:solidFill>
              <a:effectLst>
                <a:outerShdw blurRad="38100" dist="38100" dir="2700000" algn="tl">
                  <a:srgbClr val="000000">
                    <a:alpha val="43137"/>
                  </a:srgbClr>
                </a:outerShdw>
              </a:effectLst>
              <a:latin typeface="Segoe UI" panose="020B0502040204020203" pitchFamily="34" charset="0"/>
              <a:ea typeface="Bebas Neue" charset="0"/>
              <a:cs typeface="Segoe UI" panose="020B0502040204020203" pitchFamily="34" charset="0"/>
              <a:sym typeface="Bebas Neue" charset="0"/>
            </a:endParaRPr>
          </a:p>
        </p:txBody>
      </p:sp>
      <p:sp>
        <p:nvSpPr>
          <p:cNvPr id="22" name="Line 13"/>
          <p:cNvSpPr>
            <a:spLocks noChangeShapeType="1"/>
          </p:cNvSpPr>
          <p:nvPr/>
        </p:nvSpPr>
        <p:spPr bwMode="auto">
          <a:xfrm>
            <a:off x="26372" y="925104"/>
            <a:ext cx="4932338" cy="0"/>
          </a:xfrm>
          <a:prstGeom prst="line">
            <a:avLst/>
          </a:prstGeom>
          <a:noFill/>
          <a:ln w="6350" cap="flat">
            <a:solidFill>
              <a:schemeClr val="bg2">
                <a:alpha val="25000"/>
              </a:schemeClr>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
        <p:nvSpPr>
          <p:cNvPr id="11" name="Content Placeholder 10">
            <a:extLst>
              <a:ext uri="{FF2B5EF4-FFF2-40B4-BE49-F238E27FC236}">
                <a16:creationId xmlns:a16="http://schemas.microsoft.com/office/drawing/2014/main" id="{00B1651B-9503-45DB-BDD3-38FEE7EC5801}"/>
              </a:ext>
            </a:extLst>
          </p:cNvPr>
          <p:cNvSpPr>
            <a:spLocks noGrp="1"/>
          </p:cNvSpPr>
          <p:nvPr>
            <p:ph idx="1"/>
          </p:nvPr>
        </p:nvSpPr>
        <p:spPr>
          <a:xfrm>
            <a:off x="534353" y="1369219"/>
            <a:ext cx="6895147" cy="3263504"/>
          </a:xfrm>
        </p:spPr>
        <p:txBody>
          <a:bodyPr>
            <a:normAutofit/>
          </a:bodyPr>
          <a:lstStyle/>
          <a:p>
            <a:pPr marL="228600" indent="-228600"/>
            <a:r>
              <a:rPr lang="en-US" sz="1800">
                <a:latin typeface="Segoe UI" panose="020B0502040204020203" pitchFamily="34" charset="0"/>
                <a:cs typeface="Segoe UI" panose="020B0502040204020203" pitchFamily="34" charset="0"/>
              </a:rPr>
              <a:t>This meeting will be recorded and posted for future viewing on the Office of Grants Management online application portal</a:t>
            </a:r>
          </a:p>
          <a:p>
            <a:pPr marL="228600" indent="-228600"/>
            <a:r>
              <a:rPr lang="en-US" sz="1800">
                <a:latin typeface="Segoe UI" panose="020B0502040204020203" pitchFamily="34" charset="0"/>
                <a:cs typeface="Segoe UI" panose="020B0502040204020203" pitchFamily="34" charset="0"/>
              </a:rPr>
              <a:t>The slide deck will also be posted in the same location for your reference</a:t>
            </a:r>
          </a:p>
          <a:p>
            <a:pPr marL="0" indent="0">
              <a:spcBef>
                <a:spcPts val="0"/>
              </a:spcBef>
              <a:buNone/>
            </a:pPr>
            <a:br>
              <a:rPr lang="en-US" sz="1800">
                <a:latin typeface="Segoe UI" panose="020B0502040204020203" pitchFamily="34" charset="0"/>
                <a:cs typeface="Segoe UI" panose="020B0502040204020203" pitchFamily="34" charset="0"/>
              </a:rPr>
            </a:br>
            <a:r>
              <a:rPr lang="en-US" sz="1800">
                <a:latin typeface="Segoe UI" panose="020B0502040204020203" pitchFamily="34" charset="0"/>
                <a:cs typeface="Segoe UI" panose="020B0502040204020203" pitchFamily="34" charset="0"/>
              </a:rPr>
              <a:t>Online Application Platform Home Page: </a:t>
            </a:r>
            <a:r>
              <a:rPr lang="en-US" sz="1800">
                <a:latin typeface="Segoe UI" panose="020B0502040204020203" pitchFamily="34" charset="0"/>
                <a:cs typeface="Segoe UI" panose="020B0502040204020203" pitchFamily="34" charset="0"/>
                <a:hlinkClick r:id="rId2"/>
              </a:rPr>
              <a:t>https://mcmdgrants.smapply.org</a:t>
            </a:r>
            <a:br>
              <a:rPr lang="en-US" sz="1800">
                <a:latin typeface="Segoe UI" panose="020B0502040204020203" pitchFamily="34" charset="0"/>
                <a:cs typeface="Segoe UI" panose="020B0502040204020203" pitchFamily="34" charset="0"/>
              </a:rPr>
            </a:br>
            <a:endParaRPr lang="en-US" sz="1800">
              <a:latin typeface="Segoe UI" panose="020B0502040204020203" pitchFamily="34" charset="0"/>
              <a:cs typeface="Segoe UI" panose="020B0502040204020203" pitchFamily="34" charset="0"/>
            </a:endParaRPr>
          </a:p>
          <a:p>
            <a:pPr marL="0" indent="0">
              <a:buNone/>
            </a:pPr>
            <a:r>
              <a:rPr lang="en-US" sz="1800">
                <a:latin typeface="Segoe UI" panose="020B0502040204020203" pitchFamily="34" charset="0"/>
                <a:cs typeface="Segoe UI" panose="020B0502040204020203" pitchFamily="34" charset="0"/>
              </a:rPr>
              <a:t>Grant Program Page:</a:t>
            </a:r>
            <a:br>
              <a:rPr lang="en-US" sz="1800">
                <a:latin typeface="Segoe UI" panose="020B0502040204020203" pitchFamily="34" charset="0"/>
                <a:cs typeface="Segoe UI" panose="020B0502040204020203" pitchFamily="34" charset="0"/>
              </a:rPr>
            </a:br>
            <a:r>
              <a:rPr lang="en-US" sz="1800">
                <a:latin typeface="Segoe UI" panose="020B0502040204020203" pitchFamily="34" charset="0"/>
                <a:cs typeface="Segoe UI" panose="020B0502040204020203" pitchFamily="34" charset="0"/>
                <a:hlinkClick r:id="rId3"/>
              </a:rPr>
              <a:t>https://mcmdgrants.smapply.org/prog/FY23UCP</a:t>
            </a:r>
            <a:r>
              <a:rPr lang="en-US" sz="1800">
                <a:latin typeface="Segoe UI" panose="020B0502040204020203" pitchFamily="34" charset="0"/>
                <a:cs typeface="Segoe UI" panose="020B0502040204020203" pitchFamily="34" charset="0"/>
              </a:rPr>
              <a:t>  </a:t>
            </a:r>
          </a:p>
        </p:txBody>
      </p:sp>
    </p:spTree>
    <p:extLst>
      <p:ext uri="{BB962C8B-B14F-4D97-AF65-F5344CB8AC3E}">
        <p14:creationId xmlns:p14="http://schemas.microsoft.com/office/powerpoint/2010/main" val="1879923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12"/>
          <p:cNvSpPr>
            <a:spLocks/>
          </p:cNvSpPr>
          <p:nvPr/>
        </p:nvSpPr>
        <p:spPr bwMode="auto">
          <a:xfrm>
            <a:off x="359709" y="354479"/>
            <a:ext cx="7052981" cy="718141"/>
          </a:xfrm>
          <a:prstGeom prst="rect">
            <a:avLst/>
          </a:prstGeom>
          <a:noFill/>
          <a:ln>
            <a:noFill/>
          </a:ln>
        </p:spPr>
        <p:txBody>
          <a:bodyPr lIns="0" tIns="0" rIns="0" bIns="0" anchor="ctr"/>
          <a:lstStyle/>
          <a:p>
            <a:pPr algn="ctr">
              <a:lnSpc>
                <a:spcPct val="70000"/>
              </a:lnSpc>
            </a:pPr>
            <a:r>
              <a:rPr lang="en-US" sz="3600" b="1">
                <a:solidFill>
                  <a:schemeClr val="accent1">
                    <a:lumMod val="75000"/>
                  </a:schemeClr>
                </a:solidFill>
                <a:effectLst>
                  <a:outerShdw blurRad="38100" dist="38100" dir="2700000" algn="tl">
                    <a:srgbClr val="000000">
                      <a:alpha val="43137"/>
                    </a:srgbClr>
                  </a:outerShdw>
                </a:effectLst>
                <a:latin typeface="Segoe UI" panose="020B0502040204020203" pitchFamily="34" charset="0"/>
                <a:ea typeface="Bebas Neue Light" charset="0"/>
                <a:cs typeface="Segoe UI" panose="020B0502040204020203" pitchFamily="34" charset="0"/>
                <a:sym typeface="Bebas Neue" charset="0"/>
              </a:rPr>
              <a:t>Information Session Agenda</a:t>
            </a:r>
            <a:endParaRPr lang="en-US" sz="3600" b="1">
              <a:solidFill>
                <a:schemeClr val="accent1">
                  <a:lumMod val="75000"/>
                </a:schemeClr>
              </a:solidFill>
              <a:effectLst>
                <a:outerShdw blurRad="38100" dist="38100" dir="2700000" algn="tl">
                  <a:srgbClr val="000000">
                    <a:alpha val="43137"/>
                  </a:srgbClr>
                </a:outerShdw>
              </a:effectLst>
              <a:latin typeface="Segoe UI" panose="020B0502040204020203" pitchFamily="34" charset="0"/>
              <a:ea typeface="Bebas Neue" charset="0"/>
              <a:cs typeface="Segoe UI" panose="020B0502040204020203" pitchFamily="34" charset="0"/>
              <a:sym typeface="Bebas Neue" charset="0"/>
            </a:endParaRPr>
          </a:p>
        </p:txBody>
      </p:sp>
      <p:sp>
        <p:nvSpPr>
          <p:cNvPr id="22" name="Line 13"/>
          <p:cNvSpPr>
            <a:spLocks noChangeShapeType="1"/>
          </p:cNvSpPr>
          <p:nvPr/>
        </p:nvSpPr>
        <p:spPr bwMode="auto">
          <a:xfrm>
            <a:off x="26372" y="925104"/>
            <a:ext cx="4932338" cy="0"/>
          </a:xfrm>
          <a:prstGeom prst="line">
            <a:avLst/>
          </a:prstGeom>
          <a:noFill/>
          <a:ln w="6350" cap="flat">
            <a:solidFill>
              <a:schemeClr val="bg2">
                <a:alpha val="25000"/>
              </a:schemeClr>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
        <p:nvSpPr>
          <p:cNvPr id="11" name="Content Placeholder 10">
            <a:extLst>
              <a:ext uri="{FF2B5EF4-FFF2-40B4-BE49-F238E27FC236}">
                <a16:creationId xmlns:a16="http://schemas.microsoft.com/office/drawing/2014/main" id="{00B1651B-9503-45DB-BDD3-38FEE7EC5801}"/>
              </a:ext>
            </a:extLst>
          </p:cNvPr>
          <p:cNvSpPr>
            <a:spLocks noGrp="1"/>
          </p:cNvSpPr>
          <p:nvPr>
            <p:ph idx="1"/>
          </p:nvPr>
        </p:nvSpPr>
        <p:spPr/>
        <p:txBody>
          <a:bodyPr vert="horz" lIns="91440" tIns="45720" rIns="91440" bIns="45720" rtlCol="0" anchor="t">
            <a:normAutofit fontScale="92500" lnSpcReduction="10000"/>
          </a:bodyPr>
          <a:lstStyle/>
          <a:p>
            <a:pPr marL="228600" indent="-228600"/>
            <a:r>
              <a:rPr lang="en-US" sz="2000">
                <a:latin typeface="Segoe UI"/>
                <a:cs typeface="Segoe UI"/>
              </a:rPr>
              <a:t>Why you won a grant through this program</a:t>
            </a:r>
          </a:p>
          <a:p>
            <a:pPr marL="228600" indent="-228600"/>
            <a:r>
              <a:rPr lang="en-US" sz="2000">
                <a:latin typeface="Segoe UI"/>
                <a:cs typeface="Segoe UI"/>
              </a:rPr>
              <a:t>Explaining Multi-Year awards</a:t>
            </a:r>
          </a:p>
          <a:p>
            <a:pPr marL="228600" indent="-228600"/>
            <a:r>
              <a:rPr lang="en-US" sz="2000">
                <a:latin typeface="Segoe UI"/>
                <a:cs typeface="Segoe UI"/>
              </a:rPr>
              <a:t>Next Steps and Action Items</a:t>
            </a:r>
          </a:p>
          <a:p>
            <a:pPr marL="228600" indent="-228600"/>
            <a:r>
              <a:rPr lang="en-US" sz="2000">
                <a:latin typeface="Segoe UI"/>
                <a:cs typeface="Segoe UI"/>
              </a:rPr>
              <a:t>Reviewing the approval process</a:t>
            </a:r>
          </a:p>
          <a:p>
            <a:pPr marL="228600" indent="-228600"/>
            <a:r>
              <a:rPr lang="en-US" sz="2000">
                <a:latin typeface="Segoe UI"/>
                <a:cs typeface="Segoe UI"/>
              </a:rPr>
              <a:t>Reviewing the grant agreement template</a:t>
            </a:r>
          </a:p>
          <a:p>
            <a:pPr marL="228600" indent="-228600"/>
            <a:r>
              <a:rPr lang="en-US" sz="2000">
                <a:latin typeface="Segoe UI"/>
                <a:cs typeface="Segoe UI"/>
              </a:rPr>
              <a:t>Walk through the Tasks on the application platform</a:t>
            </a:r>
          </a:p>
          <a:p>
            <a:pPr marL="228600" indent="-228600"/>
            <a:r>
              <a:rPr lang="en-US" sz="2000">
                <a:latin typeface="Segoe UI"/>
                <a:cs typeface="Segoe UI"/>
              </a:rPr>
              <a:t>Open up for participant questions (put your questions in the Q&amp;A box)</a:t>
            </a:r>
          </a:p>
          <a:p>
            <a:pPr marL="0" indent="0">
              <a:buNone/>
            </a:pPr>
            <a:endParaRPr lang="en-US" sz="800">
              <a:latin typeface="Segoe UI"/>
              <a:cs typeface="Segoe UI"/>
            </a:endParaRPr>
          </a:p>
          <a:p>
            <a:pPr marL="0" indent="0">
              <a:buNone/>
            </a:pPr>
            <a:r>
              <a:rPr lang="en-US" sz="2000">
                <a:latin typeface="Segoe UI"/>
                <a:cs typeface="Segoe UI"/>
              </a:rPr>
              <a:t>Any questions we cannot answer during the Information Session will be addressed and posted on the platform.</a:t>
            </a:r>
            <a:endParaRPr lang="en-US" sz="2000"/>
          </a:p>
          <a:p>
            <a:pPr marL="145415" indent="-145415"/>
            <a:endParaRPr lang="en-US" sz="1600">
              <a:cs typeface="Calibri" panose="020F0502020204030204"/>
            </a:endParaRPr>
          </a:p>
        </p:txBody>
      </p:sp>
    </p:spTree>
    <p:extLst>
      <p:ext uri="{BB962C8B-B14F-4D97-AF65-F5344CB8AC3E}">
        <p14:creationId xmlns:p14="http://schemas.microsoft.com/office/powerpoint/2010/main" val="39885283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12"/>
          <p:cNvSpPr>
            <a:spLocks/>
          </p:cNvSpPr>
          <p:nvPr/>
        </p:nvSpPr>
        <p:spPr bwMode="auto">
          <a:xfrm>
            <a:off x="359709" y="354479"/>
            <a:ext cx="7052981" cy="718141"/>
          </a:xfrm>
          <a:prstGeom prst="rect">
            <a:avLst/>
          </a:prstGeom>
          <a:noFill/>
          <a:ln>
            <a:noFill/>
          </a:ln>
        </p:spPr>
        <p:txBody>
          <a:bodyPr lIns="0" tIns="0" rIns="0" bIns="0" anchor="ctr"/>
          <a:lstStyle/>
          <a:p>
            <a:pPr algn="ctr">
              <a:lnSpc>
                <a:spcPct val="70000"/>
              </a:lnSpc>
            </a:pPr>
            <a:r>
              <a:rPr lang="en-US" sz="3600" b="1">
                <a:solidFill>
                  <a:schemeClr val="accent1">
                    <a:lumMod val="75000"/>
                  </a:schemeClr>
                </a:solidFill>
                <a:effectLst>
                  <a:outerShdw blurRad="38100" dist="38100" dir="2700000" algn="tl">
                    <a:srgbClr val="000000">
                      <a:alpha val="43137"/>
                    </a:srgbClr>
                  </a:outerShdw>
                </a:effectLst>
                <a:latin typeface="Segoe UI" panose="020B0502040204020203" pitchFamily="34" charset="0"/>
                <a:ea typeface="Bebas Neue Light" charset="0"/>
                <a:cs typeface="Segoe UI" panose="020B0502040204020203" pitchFamily="34" charset="0"/>
                <a:sym typeface="Bebas Neue" charset="0"/>
              </a:rPr>
              <a:t>UCP Grant Program Priorities</a:t>
            </a:r>
          </a:p>
        </p:txBody>
      </p:sp>
      <p:sp>
        <p:nvSpPr>
          <p:cNvPr id="22" name="Line 13"/>
          <p:cNvSpPr>
            <a:spLocks noChangeShapeType="1"/>
          </p:cNvSpPr>
          <p:nvPr/>
        </p:nvSpPr>
        <p:spPr bwMode="auto">
          <a:xfrm>
            <a:off x="26372" y="925104"/>
            <a:ext cx="4932338" cy="0"/>
          </a:xfrm>
          <a:prstGeom prst="line">
            <a:avLst/>
          </a:prstGeom>
          <a:noFill/>
          <a:ln w="6350" cap="flat">
            <a:solidFill>
              <a:schemeClr val="bg2">
                <a:alpha val="25000"/>
              </a:schemeClr>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
        <p:nvSpPr>
          <p:cNvPr id="11" name="Content Placeholder 10">
            <a:extLst>
              <a:ext uri="{FF2B5EF4-FFF2-40B4-BE49-F238E27FC236}">
                <a16:creationId xmlns:a16="http://schemas.microsoft.com/office/drawing/2014/main" id="{00B1651B-9503-45DB-BDD3-38FEE7EC5801}"/>
              </a:ext>
            </a:extLst>
          </p:cNvPr>
          <p:cNvSpPr>
            <a:spLocks noGrp="1"/>
          </p:cNvSpPr>
          <p:nvPr>
            <p:ph idx="1"/>
          </p:nvPr>
        </p:nvSpPr>
        <p:spPr>
          <a:xfrm>
            <a:off x="534353" y="1173018"/>
            <a:ext cx="6703695" cy="3391838"/>
          </a:xfrm>
        </p:spPr>
        <p:txBody>
          <a:bodyPr vert="horz" lIns="91440" tIns="45720" rIns="91440" bIns="45720" rtlCol="0" anchor="t">
            <a:normAutofit fontScale="92500" lnSpcReduction="20000"/>
          </a:bodyPr>
          <a:lstStyle/>
          <a:p>
            <a:pPr marL="228600" indent="-228600">
              <a:lnSpc>
                <a:spcPct val="100000"/>
              </a:lnSpc>
              <a:spcBef>
                <a:spcPts val="600"/>
              </a:spcBef>
            </a:pPr>
            <a:r>
              <a:rPr lang="en-US" sz="1800">
                <a:latin typeface="Segoe UI" panose="020B0502040204020203" pitchFamily="34" charset="0"/>
                <a:cs typeface="Segoe UI" panose="020B0502040204020203" pitchFamily="34" charset="0"/>
              </a:rPr>
              <a:t>Nonprofit organizations based in underserved communities within Montgomery County, have a mission focused on serving these communities, and have limited or no FY23 funding from the County;  </a:t>
            </a:r>
          </a:p>
          <a:p>
            <a:pPr marL="228600" indent="-228600">
              <a:lnSpc>
                <a:spcPct val="100000"/>
              </a:lnSpc>
              <a:spcBef>
                <a:spcPts val="600"/>
              </a:spcBef>
            </a:pPr>
            <a:r>
              <a:rPr lang="en-US" sz="1800">
                <a:latin typeface="Segoe UI" panose="020B0502040204020203" pitchFamily="34" charset="0"/>
                <a:cs typeface="Segoe UI" panose="020B0502040204020203" pitchFamily="34" charset="0"/>
              </a:rPr>
              <a:t>Demonstrate a strong understanding of their target community’s needs and an effective program strategy to effectively meets these needs;</a:t>
            </a:r>
          </a:p>
          <a:p>
            <a:pPr marL="228600" indent="-228600">
              <a:lnSpc>
                <a:spcPct val="100000"/>
              </a:lnSpc>
              <a:spcBef>
                <a:spcPts val="600"/>
              </a:spcBef>
            </a:pPr>
            <a:r>
              <a:rPr lang="en-US" sz="1800">
                <a:latin typeface="Segoe UI" panose="020B0502040204020203" pitchFamily="34" charset="0"/>
                <a:cs typeface="Segoe UI" panose="020B0502040204020203" pitchFamily="34" charset="0"/>
              </a:rPr>
              <a:t>Provide services, advocacy, or other support to the target community that is not already funded by other County resources;</a:t>
            </a:r>
          </a:p>
          <a:p>
            <a:pPr marL="228600" indent="-228600">
              <a:lnSpc>
                <a:spcPct val="100000"/>
              </a:lnSpc>
              <a:spcBef>
                <a:spcPts val="600"/>
              </a:spcBef>
            </a:pPr>
            <a:r>
              <a:rPr lang="en-US" sz="1800">
                <a:latin typeface="Segoe UI" panose="020B0502040204020203" pitchFamily="34" charset="0"/>
                <a:cs typeface="Segoe UI" panose="020B0502040204020203" pitchFamily="34" charset="0"/>
              </a:rPr>
              <a:t>Provide technically, culturally, and/or linguistically proficient services to the target community; and</a:t>
            </a:r>
          </a:p>
          <a:p>
            <a:pPr marL="228600" indent="-228600">
              <a:lnSpc>
                <a:spcPct val="100000"/>
              </a:lnSpc>
              <a:spcBef>
                <a:spcPts val="600"/>
              </a:spcBef>
            </a:pPr>
            <a:r>
              <a:rPr lang="en-US" sz="1800">
                <a:latin typeface="Segoe UI" panose="020B0502040204020203" pitchFamily="34" charset="0"/>
                <a:cs typeface="Segoe UI" panose="020B0502040204020203" pitchFamily="34" charset="0"/>
              </a:rPr>
              <a:t>Demonstrate a broad base of impact through their proposal to their target community.</a:t>
            </a:r>
          </a:p>
          <a:p>
            <a:pPr marL="228600" indent="-228600">
              <a:lnSpc>
                <a:spcPct val="100000"/>
              </a:lnSpc>
              <a:spcBef>
                <a:spcPts val="600"/>
              </a:spcBef>
            </a:pPr>
            <a:endParaRPr lang="en-US" sz="1800">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24415645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12"/>
          <p:cNvSpPr>
            <a:spLocks/>
          </p:cNvSpPr>
          <p:nvPr/>
        </p:nvSpPr>
        <p:spPr bwMode="auto">
          <a:xfrm>
            <a:off x="359709" y="354479"/>
            <a:ext cx="7052981" cy="718141"/>
          </a:xfrm>
          <a:prstGeom prst="rect">
            <a:avLst/>
          </a:prstGeom>
          <a:noFill/>
          <a:ln>
            <a:noFill/>
          </a:ln>
        </p:spPr>
        <p:txBody>
          <a:bodyPr lIns="0" tIns="0" rIns="0" bIns="0" anchor="ctr"/>
          <a:lstStyle/>
          <a:p>
            <a:pPr algn="ctr">
              <a:lnSpc>
                <a:spcPct val="70000"/>
              </a:lnSpc>
            </a:pPr>
            <a:r>
              <a:rPr lang="en-US" sz="3600" b="1">
                <a:solidFill>
                  <a:schemeClr val="accent1">
                    <a:lumMod val="75000"/>
                  </a:schemeClr>
                </a:solidFill>
                <a:effectLst>
                  <a:outerShdw blurRad="38100" dist="38100" dir="2700000" algn="tl">
                    <a:srgbClr val="000000">
                      <a:alpha val="43137"/>
                    </a:srgbClr>
                  </a:outerShdw>
                </a:effectLst>
                <a:latin typeface="Segoe UI" panose="020B0502040204020203" pitchFamily="34" charset="0"/>
                <a:ea typeface="Bebas Neue Light" charset="0"/>
                <a:cs typeface="Segoe UI" panose="020B0502040204020203" pitchFamily="34" charset="0"/>
                <a:sym typeface="Bebas Neue" charset="0"/>
              </a:rPr>
              <a:t>UCP Scoring Criteria</a:t>
            </a:r>
          </a:p>
        </p:txBody>
      </p:sp>
      <p:sp>
        <p:nvSpPr>
          <p:cNvPr id="22" name="Line 13"/>
          <p:cNvSpPr>
            <a:spLocks noChangeShapeType="1"/>
          </p:cNvSpPr>
          <p:nvPr/>
        </p:nvSpPr>
        <p:spPr bwMode="auto">
          <a:xfrm>
            <a:off x="26372" y="925104"/>
            <a:ext cx="4932338" cy="0"/>
          </a:xfrm>
          <a:prstGeom prst="line">
            <a:avLst/>
          </a:prstGeom>
          <a:noFill/>
          <a:ln w="6350" cap="flat">
            <a:solidFill>
              <a:schemeClr val="bg2">
                <a:alpha val="25000"/>
              </a:schemeClr>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
        <p:nvSpPr>
          <p:cNvPr id="11" name="Content Placeholder 10">
            <a:extLst>
              <a:ext uri="{FF2B5EF4-FFF2-40B4-BE49-F238E27FC236}">
                <a16:creationId xmlns:a16="http://schemas.microsoft.com/office/drawing/2014/main" id="{00B1651B-9503-45DB-BDD3-38FEE7EC5801}"/>
              </a:ext>
            </a:extLst>
          </p:cNvPr>
          <p:cNvSpPr>
            <a:spLocks noGrp="1"/>
          </p:cNvSpPr>
          <p:nvPr>
            <p:ph idx="1"/>
          </p:nvPr>
        </p:nvSpPr>
        <p:spPr>
          <a:xfrm>
            <a:off x="534353" y="1173018"/>
            <a:ext cx="6703695" cy="3391838"/>
          </a:xfrm>
        </p:spPr>
        <p:txBody>
          <a:bodyPr vert="horz" lIns="91440" tIns="45720" rIns="91440" bIns="45720" rtlCol="0" anchor="t">
            <a:normAutofit fontScale="92500" lnSpcReduction="10000"/>
          </a:bodyPr>
          <a:lstStyle/>
          <a:p>
            <a:pPr marL="457200" indent="-457200" algn="l">
              <a:buFont typeface="+mj-lt"/>
              <a:buAutoNum type="alphaUcPeriod"/>
            </a:pPr>
            <a:r>
              <a:rPr lang="en-US" sz="1800" b="1" i="0">
                <a:effectLst/>
                <a:latin typeface="Segoe UI" panose="020B0502040204020203" pitchFamily="34" charset="0"/>
                <a:cs typeface="Segoe UI" panose="020B0502040204020203" pitchFamily="34" charset="0"/>
              </a:rPr>
              <a:t>Soundness of the Proposal </a:t>
            </a:r>
            <a:r>
              <a:rPr lang="en-US" sz="1800" i="0">
                <a:effectLst/>
                <a:latin typeface="Segoe UI" panose="020B0502040204020203" pitchFamily="34" charset="0"/>
                <a:cs typeface="Segoe UI" panose="020B0502040204020203" pitchFamily="34" charset="0"/>
              </a:rPr>
              <a:t>(20 points) – How strong is the proposed strategy?  </a:t>
            </a:r>
          </a:p>
          <a:p>
            <a:pPr marL="457200" indent="-457200" algn="l">
              <a:buFont typeface="+mj-lt"/>
              <a:buAutoNum type="alphaUcPeriod"/>
            </a:pPr>
            <a:r>
              <a:rPr lang="en-US" sz="1800" b="1" i="0">
                <a:effectLst/>
                <a:latin typeface="Segoe UI" panose="020B0502040204020203" pitchFamily="34" charset="0"/>
                <a:cs typeface="Segoe UI" panose="020B0502040204020203" pitchFamily="34" charset="0"/>
              </a:rPr>
              <a:t>Program Goals, Objectives and Services </a:t>
            </a:r>
            <a:r>
              <a:rPr lang="en-US" sz="1800" i="0">
                <a:effectLst/>
                <a:latin typeface="Segoe UI" panose="020B0502040204020203" pitchFamily="34" charset="0"/>
                <a:cs typeface="Segoe UI" panose="020B0502040204020203" pitchFamily="34" charset="0"/>
              </a:rPr>
              <a:t>(20 points) – How well does the proposal achieve the grant programs’ goals?</a:t>
            </a:r>
          </a:p>
          <a:p>
            <a:pPr marL="457200" indent="-457200" algn="l">
              <a:buFont typeface="+mj-lt"/>
              <a:buAutoNum type="alphaUcPeriod"/>
            </a:pPr>
            <a:r>
              <a:rPr lang="en-US" sz="1800" b="1" i="0">
                <a:effectLst/>
                <a:latin typeface="Segoe UI" panose="020B0502040204020203" pitchFamily="34" charset="0"/>
                <a:cs typeface="Segoe UI" panose="020B0502040204020203" pitchFamily="34" charset="0"/>
              </a:rPr>
              <a:t>Program Evaluation </a:t>
            </a:r>
            <a:r>
              <a:rPr lang="en-US" sz="1800" i="0">
                <a:effectLst/>
                <a:latin typeface="Segoe UI" panose="020B0502040204020203" pitchFamily="34" charset="0"/>
                <a:cs typeface="Segoe UI" panose="020B0502040204020203" pitchFamily="34" charset="0"/>
              </a:rPr>
              <a:t>(10 points) – Is the proposal’s evaluation plan inline with the programs’ goals and realistic to implement?</a:t>
            </a:r>
          </a:p>
          <a:p>
            <a:pPr marL="457200" indent="-457200" algn="l">
              <a:buFont typeface="+mj-lt"/>
              <a:buAutoNum type="alphaUcPeriod"/>
            </a:pPr>
            <a:r>
              <a:rPr lang="en-US" sz="1800" b="1" i="0">
                <a:effectLst/>
                <a:latin typeface="Segoe UI" panose="020B0502040204020203" pitchFamily="34" charset="0"/>
                <a:cs typeface="Segoe UI" panose="020B0502040204020203" pitchFamily="34" charset="0"/>
              </a:rPr>
              <a:t>Organizational Capability and Relevant Experience</a:t>
            </a:r>
            <a:r>
              <a:rPr lang="en-US" sz="1800" i="0">
                <a:effectLst/>
                <a:latin typeface="Segoe UI" panose="020B0502040204020203" pitchFamily="34" charset="0"/>
                <a:cs typeface="Segoe UI" panose="020B0502040204020203" pitchFamily="34" charset="0"/>
              </a:rPr>
              <a:t> (20 points) – Does the organization demonstrate the ability to implement the submitted proposal and its stated goals?</a:t>
            </a:r>
          </a:p>
          <a:p>
            <a:pPr marL="457200" indent="-457200" algn="l">
              <a:buFont typeface="+mj-lt"/>
              <a:buAutoNum type="alphaUcPeriod"/>
            </a:pPr>
            <a:r>
              <a:rPr lang="en-US" sz="1800" b="1" i="0">
                <a:effectLst/>
                <a:latin typeface="Segoe UI" panose="020B0502040204020203" pitchFamily="34" charset="0"/>
                <a:cs typeface="Segoe UI" panose="020B0502040204020203" pitchFamily="34" charset="0"/>
              </a:rPr>
              <a:t>Sound Fiscal Management and Budget </a:t>
            </a:r>
            <a:r>
              <a:rPr lang="en-US" sz="1800" i="0">
                <a:effectLst/>
                <a:latin typeface="Segoe UI" panose="020B0502040204020203" pitchFamily="34" charset="0"/>
                <a:cs typeface="Segoe UI" panose="020B0502040204020203" pitchFamily="34" charset="0"/>
              </a:rPr>
              <a:t>(10 points) – Is the proposed budget realistic and can the organization manage it?</a:t>
            </a:r>
          </a:p>
          <a:p>
            <a:pPr marL="457200" indent="-457200" algn="l">
              <a:buFont typeface="+mj-lt"/>
              <a:buAutoNum type="alphaUcPeriod"/>
            </a:pPr>
            <a:r>
              <a:rPr lang="en-US" sz="1800" b="1" i="0">
                <a:effectLst/>
                <a:latin typeface="Segoe UI" panose="020B0502040204020203" pitchFamily="34" charset="0"/>
                <a:cs typeface="Segoe UI" panose="020B0502040204020203" pitchFamily="34" charset="0"/>
              </a:rPr>
              <a:t>Community Outreach </a:t>
            </a:r>
            <a:r>
              <a:rPr lang="en-US" sz="1800" i="0">
                <a:effectLst/>
                <a:latin typeface="Segoe UI" panose="020B0502040204020203" pitchFamily="34" charset="0"/>
                <a:cs typeface="Segoe UI" panose="020B0502040204020203" pitchFamily="34" charset="0"/>
              </a:rPr>
              <a:t>(20 points) – How well can the organization reach the proposal’s targeted community?</a:t>
            </a:r>
          </a:p>
          <a:p>
            <a:pPr marL="228600" indent="-228600">
              <a:lnSpc>
                <a:spcPct val="100000"/>
              </a:lnSpc>
              <a:spcBef>
                <a:spcPts val="600"/>
              </a:spcBef>
            </a:pPr>
            <a:endParaRPr lang="en-US" sz="1800">
              <a:latin typeface="Segoe UI" panose="020B0502040204020203" pitchFamily="34" charset="0"/>
              <a:cs typeface="Segoe UI" panose="020B0502040204020203" pitchFamily="34" charset="0"/>
            </a:endParaRPr>
          </a:p>
          <a:p>
            <a:pPr marL="228600" indent="-228600">
              <a:lnSpc>
                <a:spcPct val="100000"/>
              </a:lnSpc>
              <a:spcBef>
                <a:spcPts val="600"/>
              </a:spcBef>
            </a:pPr>
            <a:endParaRPr lang="en-US" sz="1800">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42863064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12"/>
          <p:cNvSpPr>
            <a:spLocks/>
          </p:cNvSpPr>
          <p:nvPr/>
        </p:nvSpPr>
        <p:spPr bwMode="auto">
          <a:xfrm>
            <a:off x="359709" y="354479"/>
            <a:ext cx="7052981" cy="718141"/>
          </a:xfrm>
          <a:prstGeom prst="rect">
            <a:avLst/>
          </a:prstGeom>
          <a:noFill/>
          <a:ln>
            <a:noFill/>
          </a:ln>
        </p:spPr>
        <p:txBody>
          <a:bodyPr lIns="0" tIns="0" rIns="0" bIns="0" anchor="ctr"/>
          <a:lstStyle/>
          <a:p>
            <a:pPr algn="ctr">
              <a:lnSpc>
                <a:spcPct val="70000"/>
              </a:lnSpc>
            </a:pPr>
            <a:r>
              <a:rPr lang="en-US" sz="3600" b="1">
                <a:solidFill>
                  <a:schemeClr val="accent1">
                    <a:lumMod val="75000"/>
                  </a:schemeClr>
                </a:solidFill>
                <a:effectLst>
                  <a:outerShdw blurRad="38100" dist="38100" dir="2700000" algn="tl">
                    <a:srgbClr val="000000">
                      <a:alpha val="43137"/>
                    </a:srgbClr>
                  </a:outerShdw>
                </a:effectLst>
                <a:latin typeface="Segoe UI" panose="020B0502040204020203" pitchFamily="34" charset="0"/>
                <a:ea typeface="Bebas Neue Light" charset="0"/>
                <a:cs typeface="Segoe UI" panose="020B0502040204020203" pitchFamily="34" charset="0"/>
                <a:sym typeface="Bebas Neue" charset="0"/>
              </a:rPr>
              <a:t>UCP Awarding Process</a:t>
            </a:r>
          </a:p>
        </p:txBody>
      </p:sp>
      <p:sp>
        <p:nvSpPr>
          <p:cNvPr id="22" name="Line 13"/>
          <p:cNvSpPr>
            <a:spLocks noChangeShapeType="1"/>
          </p:cNvSpPr>
          <p:nvPr/>
        </p:nvSpPr>
        <p:spPr bwMode="auto">
          <a:xfrm>
            <a:off x="26372" y="925104"/>
            <a:ext cx="4932338" cy="0"/>
          </a:xfrm>
          <a:prstGeom prst="line">
            <a:avLst/>
          </a:prstGeom>
          <a:noFill/>
          <a:ln w="6350" cap="flat">
            <a:solidFill>
              <a:schemeClr val="bg2">
                <a:alpha val="25000"/>
              </a:schemeClr>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
        <p:nvSpPr>
          <p:cNvPr id="11" name="Content Placeholder 10">
            <a:extLst>
              <a:ext uri="{FF2B5EF4-FFF2-40B4-BE49-F238E27FC236}">
                <a16:creationId xmlns:a16="http://schemas.microsoft.com/office/drawing/2014/main" id="{00B1651B-9503-45DB-BDD3-38FEE7EC5801}"/>
              </a:ext>
            </a:extLst>
          </p:cNvPr>
          <p:cNvSpPr>
            <a:spLocks noGrp="1"/>
          </p:cNvSpPr>
          <p:nvPr>
            <p:ph idx="1"/>
          </p:nvPr>
        </p:nvSpPr>
        <p:spPr>
          <a:xfrm>
            <a:off x="4557713" y="1972153"/>
            <a:ext cx="2854977" cy="2295047"/>
          </a:xfrm>
        </p:spPr>
        <p:txBody>
          <a:bodyPr vert="horz" lIns="91440" tIns="45720" rIns="91440" bIns="45720" rtlCol="0" anchor="t">
            <a:normAutofit/>
          </a:bodyPr>
          <a:lstStyle/>
          <a:p>
            <a:pPr marL="0" indent="0">
              <a:lnSpc>
                <a:spcPct val="120000"/>
              </a:lnSpc>
              <a:spcBef>
                <a:spcPts val="0"/>
              </a:spcBef>
              <a:buNone/>
            </a:pPr>
            <a:r>
              <a:rPr lang="en-US" sz="1200" b="1"/>
              <a:t>The key variables that shaped the final award recommendations were:</a:t>
            </a:r>
          </a:p>
          <a:p>
            <a:pPr marL="0" indent="0">
              <a:lnSpc>
                <a:spcPct val="120000"/>
              </a:lnSpc>
              <a:spcBef>
                <a:spcPts val="0"/>
              </a:spcBef>
              <a:buNone/>
            </a:pPr>
            <a:endParaRPr lang="en-US" sz="800"/>
          </a:p>
          <a:p>
            <a:pPr>
              <a:lnSpc>
                <a:spcPct val="120000"/>
              </a:lnSpc>
              <a:spcBef>
                <a:spcPts val="0"/>
              </a:spcBef>
            </a:pPr>
            <a:r>
              <a:rPr lang="en-US" sz="1200" b="1"/>
              <a:t>Overall Funding Recommendation</a:t>
            </a:r>
          </a:p>
          <a:p>
            <a:pPr>
              <a:lnSpc>
                <a:spcPct val="120000"/>
              </a:lnSpc>
              <a:spcBef>
                <a:spcPts val="0"/>
              </a:spcBef>
            </a:pPr>
            <a:r>
              <a:rPr lang="en-US" sz="1200" b="1"/>
              <a:t>Project Priority Recommendation</a:t>
            </a:r>
          </a:p>
          <a:p>
            <a:pPr>
              <a:lnSpc>
                <a:spcPct val="120000"/>
              </a:lnSpc>
              <a:spcBef>
                <a:spcPts val="0"/>
              </a:spcBef>
            </a:pPr>
            <a:r>
              <a:rPr lang="en-US" sz="1200" b="1"/>
              <a:t>Total Score Average</a:t>
            </a:r>
          </a:p>
          <a:p>
            <a:pPr>
              <a:lnSpc>
                <a:spcPct val="120000"/>
              </a:lnSpc>
              <a:spcBef>
                <a:spcPts val="0"/>
              </a:spcBef>
            </a:pPr>
            <a:r>
              <a:rPr lang="en-US" sz="1200" b="1"/>
              <a:t>FY23 Non-Competitive Contracts</a:t>
            </a:r>
          </a:p>
          <a:p>
            <a:pPr>
              <a:lnSpc>
                <a:spcPct val="120000"/>
              </a:lnSpc>
              <a:spcBef>
                <a:spcPts val="0"/>
              </a:spcBef>
            </a:pPr>
            <a:r>
              <a:rPr lang="en-US" sz="1200" b="1"/>
              <a:t>Based in Montgomery County</a:t>
            </a:r>
          </a:p>
          <a:p>
            <a:pPr>
              <a:lnSpc>
                <a:spcPct val="120000"/>
              </a:lnSpc>
              <a:spcBef>
                <a:spcPts val="0"/>
              </a:spcBef>
            </a:pPr>
            <a:r>
              <a:rPr lang="en-US" sz="1200" b="1"/>
              <a:t>Reductions to lowest recipients to meet availability of funds</a:t>
            </a:r>
            <a:endParaRPr lang="en-US" sz="1200"/>
          </a:p>
        </p:txBody>
      </p:sp>
      <p:pic>
        <p:nvPicPr>
          <p:cNvPr id="2" name="Picture 1">
            <a:extLst>
              <a:ext uri="{FF2B5EF4-FFF2-40B4-BE49-F238E27FC236}">
                <a16:creationId xmlns:a16="http://schemas.microsoft.com/office/drawing/2014/main" id="{7E76838A-2EB3-904A-B542-CE2A1116B100}"/>
              </a:ext>
            </a:extLst>
          </p:cNvPr>
          <p:cNvPicPr>
            <a:picLocks noChangeAspect="1"/>
          </p:cNvPicPr>
          <p:nvPr/>
        </p:nvPicPr>
        <p:blipFill>
          <a:blip r:embed="rId3"/>
          <a:stretch>
            <a:fillRect/>
          </a:stretch>
        </p:blipFill>
        <p:spPr>
          <a:xfrm>
            <a:off x="359709" y="1982492"/>
            <a:ext cx="4030002" cy="2088388"/>
          </a:xfrm>
          <a:prstGeom prst="rect">
            <a:avLst/>
          </a:prstGeom>
        </p:spPr>
      </p:pic>
      <p:sp>
        <p:nvSpPr>
          <p:cNvPr id="3" name="Content Placeholder 10">
            <a:extLst>
              <a:ext uri="{FF2B5EF4-FFF2-40B4-BE49-F238E27FC236}">
                <a16:creationId xmlns:a16="http://schemas.microsoft.com/office/drawing/2014/main" id="{7D301FAB-DF14-8F13-026D-18EEA6EF2061}"/>
              </a:ext>
            </a:extLst>
          </p:cNvPr>
          <p:cNvSpPr txBox="1">
            <a:spLocks/>
          </p:cNvSpPr>
          <p:nvPr/>
        </p:nvSpPr>
        <p:spPr>
          <a:xfrm>
            <a:off x="359709" y="925104"/>
            <a:ext cx="6983200" cy="1057381"/>
          </a:xfrm>
          <a:prstGeom prst="rect">
            <a:avLst/>
          </a:prstGeom>
        </p:spPr>
        <p:txBody>
          <a:bodyPr vert="horz" lIns="91440" tIns="45720" rIns="91440" bIns="45720" rtlCol="0" anchor="t">
            <a:normAutofit fontScale="85000" lnSpcReduction="20000"/>
          </a:bodyPr>
          <a:lstStyle>
            <a:lvl1pPr marL="145733" indent="-145733" algn="l" defTabSz="582930" rtl="0" eaLnBrk="1" latinLnBrk="0" hangingPunct="1">
              <a:lnSpc>
                <a:spcPct val="90000"/>
              </a:lnSpc>
              <a:spcBef>
                <a:spcPts val="638"/>
              </a:spcBef>
              <a:buFont typeface="Arial" panose="020B0604020202020204" pitchFamily="34" charset="0"/>
              <a:buChar char="•"/>
              <a:defRPr sz="1785" kern="1200">
                <a:solidFill>
                  <a:schemeClr val="tx1"/>
                </a:solidFill>
                <a:latin typeface="+mn-lt"/>
                <a:ea typeface="+mn-ea"/>
                <a:cs typeface="+mn-cs"/>
              </a:defRPr>
            </a:lvl1pPr>
            <a:lvl2pPr marL="437198" indent="-145733" algn="l" defTabSz="582930" rtl="0" eaLnBrk="1" latinLnBrk="0" hangingPunct="1">
              <a:lnSpc>
                <a:spcPct val="90000"/>
              </a:lnSpc>
              <a:spcBef>
                <a:spcPts val="319"/>
              </a:spcBef>
              <a:buFont typeface="Arial" panose="020B0604020202020204" pitchFamily="34" charset="0"/>
              <a:buChar char="•"/>
              <a:defRPr sz="1530" kern="1200">
                <a:solidFill>
                  <a:schemeClr val="tx1"/>
                </a:solidFill>
                <a:latin typeface="+mn-lt"/>
                <a:ea typeface="+mn-ea"/>
                <a:cs typeface="+mn-cs"/>
              </a:defRPr>
            </a:lvl2pPr>
            <a:lvl3pPr marL="728663" indent="-145733" algn="l" defTabSz="582930" rtl="0" eaLnBrk="1" latinLnBrk="0" hangingPunct="1">
              <a:lnSpc>
                <a:spcPct val="90000"/>
              </a:lnSpc>
              <a:spcBef>
                <a:spcPts val="319"/>
              </a:spcBef>
              <a:buFont typeface="Arial" panose="020B0604020202020204" pitchFamily="34" charset="0"/>
              <a:buChar char="•"/>
              <a:defRPr sz="1275" kern="1200">
                <a:solidFill>
                  <a:schemeClr val="tx1"/>
                </a:solidFill>
                <a:latin typeface="+mn-lt"/>
                <a:ea typeface="+mn-ea"/>
                <a:cs typeface="+mn-cs"/>
              </a:defRPr>
            </a:lvl3pPr>
            <a:lvl4pPr marL="1020128" indent="-145733" algn="l" defTabSz="582930" rtl="0" eaLnBrk="1" latinLnBrk="0" hangingPunct="1">
              <a:lnSpc>
                <a:spcPct val="90000"/>
              </a:lnSpc>
              <a:spcBef>
                <a:spcPts val="319"/>
              </a:spcBef>
              <a:buFont typeface="Arial" panose="020B0604020202020204" pitchFamily="34" charset="0"/>
              <a:buChar char="•"/>
              <a:defRPr sz="1148" kern="1200">
                <a:solidFill>
                  <a:schemeClr val="tx1"/>
                </a:solidFill>
                <a:latin typeface="+mn-lt"/>
                <a:ea typeface="+mn-ea"/>
                <a:cs typeface="+mn-cs"/>
              </a:defRPr>
            </a:lvl4pPr>
            <a:lvl5pPr marL="1311593" indent="-145733" algn="l" defTabSz="582930" rtl="0" eaLnBrk="1" latinLnBrk="0" hangingPunct="1">
              <a:lnSpc>
                <a:spcPct val="90000"/>
              </a:lnSpc>
              <a:spcBef>
                <a:spcPts val="319"/>
              </a:spcBef>
              <a:buFont typeface="Arial" panose="020B0604020202020204" pitchFamily="34" charset="0"/>
              <a:buChar char="•"/>
              <a:defRPr sz="1148" kern="1200">
                <a:solidFill>
                  <a:schemeClr val="tx1"/>
                </a:solidFill>
                <a:latin typeface="+mn-lt"/>
                <a:ea typeface="+mn-ea"/>
                <a:cs typeface="+mn-cs"/>
              </a:defRPr>
            </a:lvl5pPr>
            <a:lvl6pPr marL="1603058" indent="-145733" algn="l" defTabSz="582930" rtl="0" eaLnBrk="1" latinLnBrk="0" hangingPunct="1">
              <a:lnSpc>
                <a:spcPct val="90000"/>
              </a:lnSpc>
              <a:spcBef>
                <a:spcPts val="319"/>
              </a:spcBef>
              <a:buFont typeface="Arial" panose="020B0604020202020204" pitchFamily="34" charset="0"/>
              <a:buChar char="•"/>
              <a:defRPr sz="1148" kern="1200">
                <a:solidFill>
                  <a:schemeClr val="tx1"/>
                </a:solidFill>
                <a:latin typeface="+mn-lt"/>
                <a:ea typeface="+mn-ea"/>
                <a:cs typeface="+mn-cs"/>
              </a:defRPr>
            </a:lvl6pPr>
            <a:lvl7pPr marL="1894523" indent="-145733" algn="l" defTabSz="582930" rtl="0" eaLnBrk="1" latinLnBrk="0" hangingPunct="1">
              <a:lnSpc>
                <a:spcPct val="90000"/>
              </a:lnSpc>
              <a:spcBef>
                <a:spcPts val="319"/>
              </a:spcBef>
              <a:buFont typeface="Arial" panose="020B0604020202020204" pitchFamily="34" charset="0"/>
              <a:buChar char="•"/>
              <a:defRPr sz="1148" kern="1200">
                <a:solidFill>
                  <a:schemeClr val="tx1"/>
                </a:solidFill>
                <a:latin typeface="+mn-lt"/>
                <a:ea typeface="+mn-ea"/>
                <a:cs typeface="+mn-cs"/>
              </a:defRPr>
            </a:lvl7pPr>
            <a:lvl8pPr marL="2185988" indent="-145733" algn="l" defTabSz="582930" rtl="0" eaLnBrk="1" latinLnBrk="0" hangingPunct="1">
              <a:lnSpc>
                <a:spcPct val="90000"/>
              </a:lnSpc>
              <a:spcBef>
                <a:spcPts val="319"/>
              </a:spcBef>
              <a:buFont typeface="Arial" panose="020B0604020202020204" pitchFamily="34" charset="0"/>
              <a:buChar char="•"/>
              <a:defRPr sz="1148" kern="1200">
                <a:solidFill>
                  <a:schemeClr val="tx1"/>
                </a:solidFill>
                <a:latin typeface="+mn-lt"/>
                <a:ea typeface="+mn-ea"/>
                <a:cs typeface="+mn-cs"/>
              </a:defRPr>
            </a:lvl8pPr>
            <a:lvl9pPr marL="2477453" indent="-145733" algn="l" defTabSz="582930" rtl="0" eaLnBrk="1" latinLnBrk="0" hangingPunct="1">
              <a:lnSpc>
                <a:spcPct val="90000"/>
              </a:lnSpc>
              <a:spcBef>
                <a:spcPts val="319"/>
              </a:spcBef>
              <a:buFont typeface="Arial" panose="020B0604020202020204" pitchFamily="34" charset="0"/>
              <a:buChar char="•"/>
              <a:defRPr sz="1148" kern="1200">
                <a:solidFill>
                  <a:schemeClr val="tx1"/>
                </a:solidFill>
                <a:latin typeface="+mn-lt"/>
                <a:ea typeface="+mn-ea"/>
                <a:cs typeface="+mn-cs"/>
              </a:defRPr>
            </a:lvl9pPr>
          </a:lstStyle>
          <a:p>
            <a:pPr>
              <a:lnSpc>
                <a:spcPct val="120000"/>
              </a:lnSpc>
              <a:spcBef>
                <a:spcPts val="0"/>
              </a:spcBef>
            </a:pPr>
            <a:r>
              <a:rPr lang="en-US" sz="1400"/>
              <a:t>An MCG staff member independently evaluated and scored after receiving a reviewer training </a:t>
            </a:r>
          </a:p>
          <a:p>
            <a:pPr>
              <a:lnSpc>
                <a:spcPct val="120000"/>
              </a:lnSpc>
              <a:spcBef>
                <a:spcPts val="0"/>
              </a:spcBef>
            </a:pPr>
            <a:r>
              <a:rPr lang="en-US" sz="1400"/>
              <a:t>Reviewers were bound to the scoring and evaluation criteria outlined in the UCP Program Details Document</a:t>
            </a:r>
          </a:p>
          <a:p>
            <a:pPr>
              <a:lnSpc>
                <a:spcPct val="120000"/>
              </a:lnSpc>
              <a:spcBef>
                <a:spcPts val="0"/>
              </a:spcBef>
            </a:pPr>
            <a:r>
              <a:rPr lang="en-US" sz="1400"/>
              <a:t>OGM compiled review data and applied an algorithmic method, based on UCP priorities, to rank proposals</a:t>
            </a:r>
          </a:p>
          <a:p>
            <a:pPr>
              <a:lnSpc>
                <a:spcPct val="120000"/>
              </a:lnSpc>
              <a:spcBef>
                <a:spcPts val="0"/>
              </a:spcBef>
            </a:pPr>
            <a:r>
              <a:rPr lang="en-US" sz="1400"/>
              <a:t>If </a:t>
            </a:r>
            <a:r>
              <a:rPr lang="en-US" sz="1400" u="sng"/>
              <a:t>anyone </a:t>
            </a:r>
            <a:r>
              <a:rPr lang="en-US" sz="1400"/>
              <a:t>took the </a:t>
            </a:r>
            <a:r>
              <a:rPr lang="en-US" sz="1400" u="sng"/>
              <a:t>same data </a:t>
            </a:r>
            <a:r>
              <a:rPr lang="en-US" sz="1400"/>
              <a:t>and applied the </a:t>
            </a:r>
            <a:r>
              <a:rPr lang="en-US" sz="1400" u="sng"/>
              <a:t>same methodology, </a:t>
            </a:r>
            <a:r>
              <a:rPr lang="en-US" sz="1400"/>
              <a:t>they would come to the </a:t>
            </a:r>
            <a:r>
              <a:rPr lang="en-US" sz="1400" u="sng"/>
              <a:t>exact same award results</a:t>
            </a:r>
          </a:p>
        </p:txBody>
      </p:sp>
    </p:spTree>
    <p:extLst>
      <p:ext uri="{BB962C8B-B14F-4D97-AF65-F5344CB8AC3E}">
        <p14:creationId xmlns:p14="http://schemas.microsoft.com/office/powerpoint/2010/main" val="31344125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1">
                                            <p:txEl>
                                              <p:pRg st="0" end="0"/>
                                            </p:txEl>
                                          </p:spTgt>
                                        </p:tgtEl>
                                        <p:attrNameLst>
                                          <p:attrName>style.visibility</p:attrName>
                                        </p:attrNameLst>
                                      </p:cBhvr>
                                      <p:to>
                                        <p:strVal val="visible"/>
                                      </p:to>
                                    </p:set>
                                    <p:animEffect transition="in" filter="fade">
                                      <p:cBhvr>
                                        <p:cTn id="14" dur="1000"/>
                                        <p:tgtEl>
                                          <p:spTgt spid="11">
                                            <p:txEl>
                                              <p:pRg st="0" end="0"/>
                                            </p:txEl>
                                          </p:spTgt>
                                        </p:tgtEl>
                                      </p:cBhvr>
                                    </p:animEffect>
                                    <p:anim calcmode="lin" valueType="num">
                                      <p:cBhvr>
                                        <p:cTn id="15" dur="1000" fill="hold"/>
                                        <p:tgtEl>
                                          <p:spTgt spid="11">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11">
                                            <p:txEl>
                                              <p:pRg st="0" end="0"/>
                                            </p:txEl>
                                          </p:spTgt>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11">
                                            <p:txEl>
                                              <p:pRg st="2" end="2"/>
                                            </p:txEl>
                                          </p:spTgt>
                                        </p:tgtEl>
                                        <p:attrNameLst>
                                          <p:attrName>style.visibility</p:attrName>
                                        </p:attrNameLst>
                                      </p:cBhvr>
                                      <p:to>
                                        <p:strVal val="visible"/>
                                      </p:to>
                                    </p:set>
                                    <p:animEffect transition="in" filter="fade">
                                      <p:cBhvr>
                                        <p:cTn id="19" dur="1000"/>
                                        <p:tgtEl>
                                          <p:spTgt spid="11">
                                            <p:txEl>
                                              <p:pRg st="2" end="2"/>
                                            </p:txEl>
                                          </p:spTgt>
                                        </p:tgtEl>
                                      </p:cBhvr>
                                    </p:animEffect>
                                    <p:anim calcmode="lin" valueType="num">
                                      <p:cBhvr>
                                        <p:cTn id="20" dur="1000" fill="hold"/>
                                        <p:tgtEl>
                                          <p:spTgt spid="11">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11">
                                            <p:txEl>
                                              <p:pRg st="2" end="2"/>
                                            </p:txEl>
                                          </p:spTgt>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11">
                                            <p:txEl>
                                              <p:pRg st="3" end="3"/>
                                            </p:txEl>
                                          </p:spTgt>
                                        </p:tgtEl>
                                        <p:attrNameLst>
                                          <p:attrName>style.visibility</p:attrName>
                                        </p:attrNameLst>
                                      </p:cBhvr>
                                      <p:to>
                                        <p:strVal val="visible"/>
                                      </p:to>
                                    </p:set>
                                    <p:animEffect transition="in" filter="fade">
                                      <p:cBhvr>
                                        <p:cTn id="24" dur="1000"/>
                                        <p:tgtEl>
                                          <p:spTgt spid="11">
                                            <p:txEl>
                                              <p:pRg st="3" end="3"/>
                                            </p:txEl>
                                          </p:spTgt>
                                        </p:tgtEl>
                                      </p:cBhvr>
                                    </p:animEffect>
                                    <p:anim calcmode="lin" valueType="num">
                                      <p:cBhvr>
                                        <p:cTn id="25" dur="1000" fill="hold"/>
                                        <p:tgtEl>
                                          <p:spTgt spid="11">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11">
                                            <p:txEl>
                                              <p:pRg st="3" end="3"/>
                                            </p:txEl>
                                          </p:spTgt>
                                        </p:tgtEl>
                                        <p:attrNameLst>
                                          <p:attrName>ppt_y</p:attrName>
                                        </p:attrNameLst>
                                      </p:cBhvr>
                                      <p:tavLst>
                                        <p:tav tm="0">
                                          <p:val>
                                            <p:strVal val="#ppt_y+.1"/>
                                          </p:val>
                                        </p:tav>
                                        <p:tav tm="100000">
                                          <p:val>
                                            <p:strVal val="#ppt_y"/>
                                          </p:val>
                                        </p:tav>
                                      </p:tavLst>
                                    </p:anim>
                                  </p:childTnLst>
                                </p:cTn>
                              </p:par>
                              <p:par>
                                <p:cTn id="27" presetID="42" presetClass="entr" presetSubtype="0" fill="hold" grpId="0" nodeType="withEffect">
                                  <p:stCondLst>
                                    <p:cond delay="0"/>
                                  </p:stCondLst>
                                  <p:childTnLst>
                                    <p:set>
                                      <p:cBhvr>
                                        <p:cTn id="28" dur="1" fill="hold">
                                          <p:stCondLst>
                                            <p:cond delay="0"/>
                                          </p:stCondLst>
                                        </p:cTn>
                                        <p:tgtEl>
                                          <p:spTgt spid="11">
                                            <p:txEl>
                                              <p:pRg st="4" end="4"/>
                                            </p:txEl>
                                          </p:spTgt>
                                        </p:tgtEl>
                                        <p:attrNameLst>
                                          <p:attrName>style.visibility</p:attrName>
                                        </p:attrNameLst>
                                      </p:cBhvr>
                                      <p:to>
                                        <p:strVal val="visible"/>
                                      </p:to>
                                    </p:set>
                                    <p:animEffect transition="in" filter="fade">
                                      <p:cBhvr>
                                        <p:cTn id="29" dur="1000"/>
                                        <p:tgtEl>
                                          <p:spTgt spid="11">
                                            <p:txEl>
                                              <p:pRg st="4" end="4"/>
                                            </p:txEl>
                                          </p:spTgt>
                                        </p:tgtEl>
                                      </p:cBhvr>
                                    </p:animEffect>
                                    <p:anim calcmode="lin" valueType="num">
                                      <p:cBhvr>
                                        <p:cTn id="30" dur="1000" fill="hold"/>
                                        <p:tgtEl>
                                          <p:spTgt spid="11">
                                            <p:txEl>
                                              <p:pRg st="4" end="4"/>
                                            </p:txEl>
                                          </p:spTgt>
                                        </p:tgtEl>
                                        <p:attrNameLst>
                                          <p:attrName>ppt_x</p:attrName>
                                        </p:attrNameLst>
                                      </p:cBhvr>
                                      <p:tavLst>
                                        <p:tav tm="0">
                                          <p:val>
                                            <p:strVal val="#ppt_x"/>
                                          </p:val>
                                        </p:tav>
                                        <p:tav tm="100000">
                                          <p:val>
                                            <p:strVal val="#ppt_x"/>
                                          </p:val>
                                        </p:tav>
                                      </p:tavLst>
                                    </p:anim>
                                    <p:anim calcmode="lin" valueType="num">
                                      <p:cBhvr>
                                        <p:cTn id="31" dur="1000" fill="hold"/>
                                        <p:tgtEl>
                                          <p:spTgt spid="11">
                                            <p:txEl>
                                              <p:pRg st="4" end="4"/>
                                            </p:txEl>
                                          </p:spTgt>
                                        </p:tgtEl>
                                        <p:attrNameLst>
                                          <p:attrName>ppt_y</p:attrName>
                                        </p:attrNameLst>
                                      </p:cBhvr>
                                      <p:tavLst>
                                        <p:tav tm="0">
                                          <p:val>
                                            <p:strVal val="#ppt_y+.1"/>
                                          </p:val>
                                        </p:tav>
                                        <p:tav tm="100000">
                                          <p:val>
                                            <p:strVal val="#ppt_y"/>
                                          </p:val>
                                        </p:tav>
                                      </p:tavLst>
                                    </p:anim>
                                  </p:childTnLst>
                                </p:cTn>
                              </p:par>
                              <p:par>
                                <p:cTn id="32" presetID="42" presetClass="entr" presetSubtype="0" fill="hold" grpId="0" nodeType="withEffect">
                                  <p:stCondLst>
                                    <p:cond delay="0"/>
                                  </p:stCondLst>
                                  <p:childTnLst>
                                    <p:set>
                                      <p:cBhvr>
                                        <p:cTn id="33" dur="1" fill="hold">
                                          <p:stCondLst>
                                            <p:cond delay="0"/>
                                          </p:stCondLst>
                                        </p:cTn>
                                        <p:tgtEl>
                                          <p:spTgt spid="11">
                                            <p:txEl>
                                              <p:pRg st="5" end="5"/>
                                            </p:txEl>
                                          </p:spTgt>
                                        </p:tgtEl>
                                        <p:attrNameLst>
                                          <p:attrName>style.visibility</p:attrName>
                                        </p:attrNameLst>
                                      </p:cBhvr>
                                      <p:to>
                                        <p:strVal val="visible"/>
                                      </p:to>
                                    </p:set>
                                    <p:animEffect transition="in" filter="fade">
                                      <p:cBhvr>
                                        <p:cTn id="34" dur="1000"/>
                                        <p:tgtEl>
                                          <p:spTgt spid="11">
                                            <p:txEl>
                                              <p:pRg st="5" end="5"/>
                                            </p:txEl>
                                          </p:spTgt>
                                        </p:tgtEl>
                                      </p:cBhvr>
                                    </p:animEffect>
                                    <p:anim calcmode="lin" valueType="num">
                                      <p:cBhvr>
                                        <p:cTn id="35" dur="1000" fill="hold"/>
                                        <p:tgtEl>
                                          <p:spTgt spid="11">
                                            <p:txEl>
                                              <p:pRg st="5" end="5"/>
                                            </p:txEl>
                                          </p:spTgt>
                                        </p:tgtEl>
                                        <p:attrNameLst>
                                          <p:attrName>ppt_x</p:attrName>
                                        </p:attrNameLst>
                                      </p:cBhvr>
                                      <p:tavLst>
                                        <p:tav tm="0">
                                          <p:val>
                                            <p:strVal val="#ppt_x"/>
                                          </p:val>
                                        </p:tav>
                                        <p:tav tm="100000">
                                          <p:val>
                                            <p:strVal val="#ppt_x"/>
                                          </p:val>
                                        </p:tav>
                                      </p:tavLst>
                                    </p:anim>
                                    <p:anim calcmode="lin" valueType="num">
                                      <p:cBhvr>
                                        <p:cTn id="36" dur="1000" fill="hold"/>
                                        <p:tgtEl>
                                          <p:spTgt spid="11">
                                            <p:txEl>
                                              <p:pRg st="5" end="5"/>
                                            </p:txEl>
                                          </p:spTgt>
                                        </p:tgtEl>
                                        <p:attrNameLst>
                                          <p:attrName>ppt_y</p:attrName>
                                        </p:attrNameLst>
                                      </p:cBhvr>
                                      <p:tavLst>
                                        <p:tav tm="0">
                                          <p:val>
                                            <p:strVal val="#ppt_y+.1"/>
                                          </p:val>
                                        </p:tav>
                                        <p:tav tm="100000">
                                          <p:val>
                                            <p:strVal val="#ppt_y"/>
                                          </p:val>
                                        </p:tav>
                                      </p:tavLst>
                                    </p:anim>
                                  </p:childTnLst>
                                </p:cTn>
                              </p:par>
                              <p:par>
                                <p:cTn id="37" presetID="42" presetClass="entr" presetSubtype="0" fill="hold" grpId="0" nodeType="withEffect">
                                  <p:stCondLst>
                                    <p:cond delay="0"/>
                                  </p:stCondLst>
                                  <p:childTnLst>
                                    <p:set>
                                      <p:cBhvr>
                                        <p:cTn id="38" dur="1" fill="hold">
                                          <p:stCondLst>
                                            <p:cond delay="0"/>
                                          </p:stCondLst>
                                        </p:cTn>
                                        <p:tgtEl>
                                          <p:spTgt spid="11">
                                            <p:txEl>
                                              <p:pRg st="6" end="6"/>
                                            </p:txEl>
                                          </p:spTgt>
                                        </p:tgtEl>
                                        <p:attrNameLst>
                                          <p:attrName>style.visibility</p:attrName>
                                        </p:attrNameLst>
                                      </p:cBhvr>
                                      <p:to>
                                        <p:strVal val="visible"/>
                                      </p:to>
                                    </p:set>
                                    <p:animEffect transition="in" filter="fade">
                                      <p:cBhvr>
                                        <p:cTn id="39" dur="1000"/>
                                        <p:tgtEl>
                                          <p:spTgt spid="11">
                                            <p:txEl>
                                              <p:pRg st="6" end="6"/>
                                            </p:txEl>
                                          </p:spTgt>
                                        </p:tgtEl>
                                      </p:cBhvr>
                                    </p:animEffect>
                                    <p:anim calcmode="lin" valueType="num">
                                      <p:cBhvr>
                                        <p:cTn id="40" dur="1000" fill="hold"/>
                                        <p:tgtEl>
                                          <p:spTgt spid="11">
                                            <p:txEl>
                                              <p:pRg st="6" end="6"/>
                                            </p:txEl>
                                          </p:spTgt>
                                        </p:tgtEl>
                                        <p:attrNameLst>
                                          <p:attrName>ppt_x</p:attrName>
                                        </p:attrNameLst>
                                      </p:cBhvr>
                                      <p:tavLst>
                                        <p:tav tm="0">
                                          <p:val>
                                            <p:strVal val="#ppt_x"/>
                                          </p:val>
                                        </p:tav>
                                        <p:tav tm="100000">
                                          <p:val>
                                            <p:strVal val="#ppt_x"/>
                                          </p:val>
                                        </p:tav>
                                      </p:tavLst>
                                    </p:anim>
                                    <p:anim calcmode="lin" valueType="num">
                                      <p:cBhvr>
                                        <p:cTn id="41" dur="1000" fill="hold"/>
                                        <p:tgtEl>
                                          <p:spTgt spid="11">
                                            <p:txEl>
                                              <p:pRg st="6" end="6"/>
                                            </p:txEl>
                                          </p:spTgt>
                                        </p:tgtEl>
                                        <p:attrNameLst>
                                          <p:attrName>ppt_y</p:attrName>
                                        </p:attrNameLst>
                                      </p:cBhvr>
                                      <p:tavLst>
                                        <p:tav tm="0">
                                          <p:val>
                                            <p:strVal val="#ppt_y+.1"/>
                                          </p:val>
                                        </p:tav>
                                        <p:tav tm="100000">
                                          <p:val>
                                            <p:strVal val="#ppt_y"/>
                                          </p:val>
                                        </p:tav>
                                      </p:tavLst>
                                    </p:anim>
                                  </p:childTnLst>
                                </p:cTn>
                              </p:par>
                              <p:par>
                                <p:cTn id="42" presetID="42" presetClass="entr" presetSubtype="0" fill="hold" grpId="0" nodeType="withEffect">
                                  <p:stCondLst>
                                    <p:cond delay="0"/>
                                  </p:stCondLst>
                                  <p:childTnLst>
                                    <p:set>
                                      <p:cBhvr>
                                        <p:cTn id="43" dur="1" fill="hold">
                                          <p:stCondLst>
                                            <p:cond delay="0"/>
                                          </p:stCondLst>
                                        </p:cTn>
                                        <p:tgtEl>
                                          <p:spTgt spid="11">
                                            <p:txEl>
                                              <p:pRg st="7" end="7"/>
                                            </p:txEl>
                                          </p:spTgt>
                                        </p:tgtEl>
                                        <p:attrNameLst>
                                          <p:attrName>style.visibility</p:attrName>
                                        </p:attrNameLst>
                                      </p:cBhvr>
                                      <p:to>
                                        <p:strVal val="visible"/>
                                      </p:to>
                                    </p:set>
                                    <p:animEffect transition="in" filter="fade">
                                      <p:cBhvr>
                                        <p:cTn id="44" dur="1000"/>
                                        <p:tgtEl>
                                          <p:spTgt spid="11">
                                            <p:txEl>
                                              <p:pRg st="7" end="7"/>
                                            </p:txEl>
                                          </p:spTgt>
                                        </p:tgtEl>
                                      </p:cBhvr>
                                    </p:animEffect>
                                    <p:anim calcmode="lin" valueType="num">
                                      <p:cBhvr>
                                        <p:cTn id="45" dur="1000" fill="hold"/>
                                        <p:tgtEl>
                                          <p:spTgt spid="11">
                                            <p:txEl>
                                              <p:pRg st="7" end="7"/>
                                            </p:txEl>
                                          </p:spTgt>
                                        </p:tgtEl>
                                        <p:attrNameLst>
                                          <p:attrName>ppt_x</p:attrName>
                                        </p:attrNameLst>
                                      </p:cBhvr>
                                      <p:tavLst>
                                        <p:tav tm="0">
                                          <p:val>
                                            <p:strVal val="#ppt_x"/>
                                          </p:val>
                                        </p:tav>
                                        <p:tav tm="100000">
                                          <p:val>
                                            <p:strVal val="#ppt_x"/>
                                          </p:val>
                                        </p:tav>
                                      </p:tavLst>
                                    </p:anim>
                                    <p:anim calcmode="lin" valueType="num">
                                      <p:cBhvr>
                                        <p:cTn id="46" dur="1000" fill="hold"/>
                                        <p:tgtEl>
                                          <p:spTgt spid="11">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FE5945A-3090-2F98-4A8C-40E1390FBBE7}"/>
            </a:ext>
          </a:extLst>
        </p:cNvPr>
        <p:cNvGrpSpPr/>
        <p:nvPr/>
      </p:nvGrpSpPr>
      <p:grpSpPr>
        <a:xfrm>
          <a:off x="0" y="0"/>
          <a:ext cx="0" cy="0"/>
          <a:chOff x="0" y="0"/>
          <a:chExt cx="0" cy="0"/>
        </a:xfrm>
      </p:grpSpPr>
      <p:sp>
        <p:nvSpPr>
          <p:cNvPr id="21" name="Rectangle 12">
            <a:extLst>
              <a:ext uri="{FF2B5EF4-FFF2-40B4-BE49-F238E27FC236}">
                <a16:creationId xmlns:a16="http://schemas.microsoft.com/office/drawing/2014/main" id="{D3FD2AA2-6769-A6CB-E09B-EBFAE83DB7FA}"/>
              </a:ext>
            </a:extLst>
          </p:cNvPr>
          <p:cNvSpPr>
            <a:spLocks/>
          </p:cNvSpPr>
          <p:nvPr/>
        </p:nvSpPr>
        <p:spPr bwMode="auto">
          <a:xfrm>
            <a:off x="359709" y="354479"/>
            <a:ext cx="7052981" cy="718141"/>
          </a:xfrm>
          <a:prstGeom prst="rect">
            <a:avLst/>
          </a:prstGeom>
          <a:noFill/>
          <a:ln>
            <a:noFill/>
          </a:ln>
        </p:spPr>
        <p:txBody>
          <a:bodyPr lIns="0" tIns="0" rIns="0" bIns="0" anchor="ctr"/>
          <a:lstStyle/>
          <a:p>
            <a:pPr algn="ctr">
              <a:lnSpc>
                <a:spcPct val="70000"/>
              </a:lnSpc>
            </a:pPr>
            <a:r>
              <a:rPr lang="en-US" sz="3200" b="1">
                <a:solidFill>
                  <a:schemeClr val="accent1">
                    <a:lumMod val="75000"/>
                  </a:schemeClr>
                </a:solidFill>
                <a:effectLst>
                  <a:outerShdw blurRad="38100" dist="38100" dir="2700000" algn="tl">
                    <a:srgbClr val="000000">
                      <a:alpha val="43137"/>
                    </a:srgbClr>
                  </a:outerShdw>
                </a:effectLst>
                <a:latin typeface="Segoe UI"/>
                <a:ea typeface="Bebas Neue Light" charset="0"/>
                <a:cs typeface="Segoe UI"/>
              </a:rPr>
              <a:t>Multi-Year Awards</a:t>
            </a:r>
          </a:p>
        </p:txBody>
      </p:sp>
      <p:sp>
        <p:nvSpPr>
          <p:cNvPr id="22" name="Line 13">
            <a:extLst>
              <a:ext uri="{FF2B5EF4-FFF2-40B4-BE49-F238E27FC236}">
                <a16:creationId xmlns:a16="http://schemas.microsoft.com/office/drawing/2014/main" id="{AE42B09F-3258-6710-A58E-CD836E2B876F}"/>
              </a:ext>
            </a:extLst>
          </p:cNvPr>
          <p:cNvSpPr>
            <a:spLocks noChangeShapeType="1"/>
          </p:cNvSpPr>
          <p:nvPr/>
        </p:nvSpPr>
        <p:spPr bwMode="auto">
          <a:xfrm>
            <a:off x="26372" y="925104"/>
            <a:ext cx="4932338" cy="0"/>
          </a:xfrm>
          <a:prstGeom prst="line">
            <a:avLst/>
          </a:prstGeom>
          <a:noFill/>
          <a:ln w="6350" cap="flat">
            <a:solidFill>
              <a:schemeClr val="bg2">
                <a:alpha val="25000"/>
              </a:schemeClr>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
        <p:nvSpPr>
          <p:cNvPr id="11" name="Content Placeholder 10">
            <a:extLst>
              <a:ext uri="{FF2B5EF4-FFF2-40B4-BE49-F238E27FC236}">
                <a16:creationId xmlns:a16="http://schemas.microsoft.com/office/drawing/2014/main" id="{CD5E540D-7D61-0F25-9581-2B4B98FD1411}"/>
              </a:ext>
            </a:extLst>
          </p:cNvPr>
          <p:cNvSpPr>
            <a:spLocks noGrp="1"/>
          </p:cNvSpPr>
          <p:nvPr>
            <p:ph idx="1"/>
          </p:nvPr>
        </p:nvSpPr>
        <p:spPr>
          <a:xfrm>
            <a:off x="424366" y="1149171"/>
            <a:ext cx="6923668" cy="2958207"/>
          </a:xfrm>
        </p:spPr>
        <p:txBody>
          <a:bodyPr vert="horz" lIns="91440" tIns="45720" rIns="91440" bIns="45720" rtlCol="0" anchor="t">
            <a:noAutofit/>
          </a:bodyPr>
          <a:lstStyle/>
          <a:p>
            <a:pPr marL="228600" indent="-228600" defTabSz="914400">
              <a:lnSpc>
                <a:spcPct val="114999"/>
              </a:lnSpc>
              <a:spcBef>
                <a:spcPts val="0"/>
              </a:spcBef>
              <a:defRPr/>
            </a:pPr>
            <a:r>
              <a:rPr lang="en-US" sz="1200" kern="0">
                <a:solidFill>
                  <a:srgbClr val="000000"/>
                </a:solidFill>
                <a:latin typeface="Segoe UI"/>
                <a:cs typeface="Arial"/>
              </a:rPr>
              <a:t>Funding has been competed and awarded with planned resources from FY24, FY25, and FY26.</a:t>
            </a:r>
          </a:p>
          <a:p>
            <a:pPr marL="228600" indent="-228600" defTabSz="914400">
              <a:lnSpc>
                <a:spcPct val="114999"/>
              </a:lnSpc>
              <a:spcBef>
                <a:spcPts val="0"/>
              </a:spcBef>
              <a:defRPr/>
            </a:pPr>
            <a:r>
              <a:rPr lang="en-US" sz="1200" kern="0">
                <a:solidFill>
                  <a:srgbClr val="000000"/>
                </a:solidFill>
                <a:latin typeface="Segoe UI"/>
                <a:cs typeface="Arial"/>
              </a:rPr>
              <a:t>A single grant agreement can only contain funding from a single fiscal year.</a:t>
            </a:r>
          </a:p>
          <a:p>
            <a:pPr marL="228600" indent="-228600" defTabSz="914400">
              <a:lnSpc>
                <a:spcPct val="114999"/>
              </a:lnSpc>
              <a:spcBef>
                <a:spcPts val="0"/>
              </a:spcBef>
              <a:defRPr/>
            </a:pPr>
            <a:r>
              <a:rPr lang="en-US" sz="1200" kern="0">
                <a:solidFill>
                  <a:srgbClr val="000000"/>
                </a:solidFill>
                <a:latin typeface="Segoe UI"/>
                <a:cs typeface="Arial"/>
              </a:rPr>
              <a:t>Each new fiscal year requires a new grant agreement but NOT necessarily a new competition.</a:t>
            </a:r>
          </a:p>
          <a:p>
            <a:pPr marL="228600" indent="-228600" defTabSz="914400">
              <a:lnSpc>
                <a:spcPct val="114999"/>
              </a:lnSpc>
              <a:spcBef>
                <a:spcPts val="0"/>
              </a:spcBef>
              <a:defRPr/>
            </a:pPr>
            <a:r>
              <a:rPr lang="en-US" sz="1200" kern="0">
                <a:solidFill>
                  <a:srgbClr val="000000"/>
                </a:solidFill>
                <a:latin typeface="Segoe UI"/>
                <a:cs typeface="Arial"/>
              </a:rPr>
              <a:t>Each fiscal year is planned to fund 12 months of the awarded project.</a:t>
            </a:r>
          </a:p>
          <a:p>
            <a:pPr marL="228600" indent="-228600" defTabSz="914400">
              <a:lnSpc>
                <a:spcPct val="114999"/>
              </a:lnSpc>
              <a:spcBef>
                <a:spcPts val="0"/>
              </a:spcBef>
              <a:defRPr/>
            </a:pPr>
            <a:r>
              <a:rPr lang="en-US" sz="1200" kern="0">
                <a:solidFill>
                  <a:srgbClr val="000000"/>
                </a:solidFill>
                <a:latin typeface="Segoe UI"/>
                <a:cs typeface="Arial"/>
              </a:rPr>
              <a:t>The 12 months does NOT have to align with the fiscal year calendar for the funded year.</a:t>
            </a:r>
          </a:p>
          <a:p>
            <a:pPr marL="228600" indent="-228600" defTabSz="914400">
              <a:lnSpc>
                <a:spcPct val="114999"/>
              </a:lnSpc>
              <a:spcBef>
                <a:spcPts val="0"/>
              </a:spcBef>
              <a:defRPr/>
            </a:pPr>
            <a:r>
              <a:rPr lang="en-US" sz="1200" b="1" kern="0">
                <a:solidFill>
                  <a:srgbClr val="FF0000"/>
                </a:solidFill>
                <a:latin typeface="Segoe UI"/>
                <a:cs typeface="Arial"/>
              </a:rPr>
              <a:t>Multi-Year funding is CONTINGENT on Council appropriations AND satisfactory project performance</a:t>
            </a:r>
          </a:p>
          <a:p>
            <a:pPr marL="520065" lvl="2" indent="-228600" defTabSz="914400">
              <a:lnSpc>
                <a:spcPct val="114999"/>
              </a:lnSpc>
              <a:spcBef>
                <a:spcPts val="0"/>
              </a:spcBef>
              <a:defRPr/>
            </a:pPr>
            <a:r>
              <a:rPr lang="en-US" sz="1050" kern="0">
                <a:solidFill>
                  <a:srgbClr val="000000"/>
                </a:solidFill>
                <a:latin typeface="Segoe UI"/>
                <a:cs typeface="Arial"/>
              </a:rPr>
              <a:t>If the County Council does not appropriate sufficient funding in a given fiscal year a project may have its funding reduced or eliminated for that fiscal year.</a:t>
            </a:r>
          </a:p>
          <a:p>
            <a:pPr marL="520065" lvl="2" indent="-228600" defTabSz="914400">
              <a:lnSpc>
                <a:spcPct val="114999"/>
              </a:lnSpc>
              <a:spcBef>
                <a:spcPts val="0"/>
              </a:spcBef>
              <a:defRPr/>
            </a:pPr>
            <a:r>
              <a:rPr lang="en-US" sz="1050" kern="0">
                <a:solidFill>
                  <a:srgbClr val="000000"/>
                </a:solidFill>
                <a:latin typeface="Segoe UI"/>
                <a:cs typeface="Arial"/>
              </a:rPr>
              <a:t>Also, the award size could increase if the County Council appropriates inflationary increases or other required increases.</a:t>
            </a:r>
          </a:p>
          <a:p>
            <a:pPr marL="520065" lvl="2" indent="-228600" defTabSz="914400">
              <a:lnSpc>
                <a:spcPct val="114999"/>
              </a:lnSpc>
              <a:spcBef>
                <a:spcPts val="0"/>
              </a:spcBef>
              <a:defRPr/>
            </a:pPr>
            <a:r>
              <a:rPr lang="en-US" sz="1050" kern="0">
                <a:solidFill>
                  <a:srgbClr val="000000"/>
                </a:solidFill>
                <a:latin typeface="Segoe UI"/>
                <a:cs typeface="Arial"/>
              </a:rPr>
              <a:t>If a project is not performing well, implementing its proposal as approved, or an organization fails to stay in compliance then funding may not be renewed and an existing grant agreement could be cancelled mid-fiscal year.  Grant Monitors and other County stakeholders will make this assessment.</a:t>
            </a:r>
          </a:p>
        </p:txBody>
      </p:sp>
    </p:spTree>
    <p:extLst>
      <p:ext uri="{BB962C8B-B14F-4D97-AF65-F5344CB8AC3E}">
        <p14:creationId xmlns:p14="http://schemas.microsoft.com/office/powerpoint/2010/main" val="7590966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FE5945A-3090-2F98-4A8C-40E1390FBBE7}"/>
            </a:ext>
          </a:extLst>
        </p:cNvPr>
        <p:cNvGrpSpPr/>
        <p:nvPr/>
      </p:nvGrpSpPr>
      <p:grpSpPr>
        <a:xfrm>
          <a:off x="0" y="0"/>
          <a:ext cx="0" cy="0"/>
          <a:chOff x="0" y="0"/>
          <a:chExt cx="0" cy="0"/>
        </a:xfrm>
      </p:grpSpPr>
      <p:sp>
        <p:nvSpPr>
          <p:cNvPr id="21" name="Rectangle 12">
            <a:extLst>
              <a:ext uri="{FF2B5EF4-FFF2-40B4-BE49-F238E27FC236}">
                <a16:creationId xmlns:a16="http://schemas.microsoft.com/office/drawing/2014/main" id="{D3FD2AA2-6769-A6CB-E09B-EBFAE83DB7FA}"/>
              </a:ext>
            </a:extLst>
          </p:cNvPr>
          <p:cNvSpPr>
            <a:spLocks/>
          </p:cNvSpPr>
          <p:nvPr/>
        </p:nvSpPr>
        <p:spPr bwMode="auto">
          <a:xfrm>
            <a:off x="359709" y="354479"/>
            <a:ext cx="7052981" cy="718141"/>
          </a:xfrm>
          <a:prstGeom prst="rect">
            <a:avLst/>
          </a:prstGeom>
          <a:noFill/>
          <a:ln>
            <a:noFill/>
          </a:ln>
        </p:spPr>
        <p:txBody>
          <a:bodyPr lIns="0" tIns="0" rIns="0" bIns="0" anchor="ctr"/>
          <a:lstStyle/>
          <a:p>
            <a:pPr algn="ctr">
              <a:lnSpc>
                <a:spcPct val="70000"/>
              </a:lnSpc>
            </a:pPr>
            <a:r>
              <a:rPr lang="en-US" sz="3200" b="1">
                <a:solidFill>
                  <a:schemeClr val="accent1">
                    <a:lumMod val="75000"/>
                  </a:schemeClr>
                </a:solidFill>
                <a:effectLst>
                  <a:outerShdw blurRad="38100" dist="38100" dir="2700000" algn="tl">
                    <a:srgbClr val="000000">
                      <a:alpha val="43137"/>
                    </a:srgbClr>
                  </a:outerShdw>
                </a:effectLst>
                <a:latin typeface="Segoe UI"/>
                <a:ea typeface="Bebas Neue Light" charset="0"/>
                <a:cs typeface="Segoe UI"/>
              </a:rPr>
              <a:t>Multi-Year Award Renewal Process</a:t>
            </a:r>
          </a:p>
        </p:txBody>
      </p:sp>
      <p:sp>
        <p:nvSpPr>
          <p:cNvPr id="22" name="Line 13">
            <a:extLst>
              <a:ext uri="{FF2B5EF4-FFF2-40B4-BE49-F238E27FC236}">
                <a16:creationId xmlns:a16="http://schemas.microsoft.com/office/drawing/2014/main" id="{AE42B09F-3258-6710-A58E-CD836E2B876F}"/>
              </a:ext>
            </a:extLst>
          </p:cNvPr>
          <p:cNvSpPr>
            <a:spLocks noChangeShapeType="1"/>
          </p:cNvSpPr>
          <p:nvPr/>
        </p:nvSpPr>
        <p:spPr bwMode="auto">
          <a:xfrm>
            <a:off x="26372" y="925104"/>
            <a:ext cx="4932338" cy="0"/>
          </a:xfrm>
          <a:prstGeom prst="line">
            <a:avLst/>
          </a:prstGeom>
          <a:noFill/>
          <a:ln w="6350" cap="flat">
            <a:solidFill>
              <a:schemeClr val="bg2">
                <a:alpha val="25000"/>
              </a:schemeClr>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
        <p:nvSpPr>
          <p:cNvPr id="11" name="Content Placeholder 10">
            <a:extLst>
              <a:ext uri="{FF2B5EF4-FFF2-40B4-BE49-F238E27FC236}">
                <a16:creationId xmlns:a16="http://schemas.microsoft.com/office/drawing/2014/main" id="{CD5E540D-7D61-0F25-9581-2B4B98FD1411}"/>
              </a:ext>
            </a:extLst>
          </p:cNvPr>
          <p:cNvSpPr>
            <a:spLocks noGrp="1"/>
          </p:cNvSpPr>
          <p:nvPr>
            <p:ph idx="1"/>
          </p:nvPr>
        </p:nvSpPr>
        <p:spPr>
          <a:xfrm>
            <a:off x="424366" y="1149171"/>
            <a:ext cx="6923668" cy="2958207"/>
          </a:xfrm>
        </p:spPr>
        <p:txBody>
          <a:bodyPr vert="horz" lIns="91440" tIns="45720" rIns="91440" bIns="45720" rtlCol="0" anchor="t">
            <a:noAutofit/>
          </a:bodyPr>
          <a:lstStyle/>
          <a:p>
            <a:pPr marL="228600" indent="-228600" defTabSz="914400">
              <a:lnSpc>
                <a:spcPct val="114999"/>
              </a:lnSpc>
              <a:spcBef>
                <a:spcPts val="0"/>
              </a:spcBef>
              <a:defRPr/>
            </a:pPr>
            <a:r>
              <a:rPr lang="en-US" sz="1200" kern="0">
                <a:solidFill>
                  <a:srgbClr val="000000"/>
                </a:solidFill>
                <a:latin typeface="Segoe UI"/>
                <a:cs typeface="Arial"/>
              </a:rPr>
              <a:t>IF funding is available AND project performance is satisfactory, the County and the Recipient will renew funding through a NEW grant agreement each fiscal year.</a:t>
            </a:r>
          </a:p>
          <a:p>
            <a:pPr marL="228600" indent="-228600" defTabSz="914400">
              <a:lnSpc>
                <a:spcPct val="114999"/>
              </a:lnSpc>
              <a:spcBef>
                <a:spcPts val="0"/>
              </a:spcBef>
              <a:defRPr/>
            </a:pPr>
            <a:r>
              <a:rPr lang="en-US" sz="1200" kern="0">
                <a:solidFill>
                  <a:srgbClr val="000000"/>
                </a:solidFill>
                <a:latin typeface="Segoe UI"/>
                <a:cs typeface="Arial"/>
              </a:rPr>
              <a:t>After Council passes its appropriation (roughly late May each year), the Grant Monitor will reach out to the Recipient notifying them of the County’s intent to renew (or not) funding.</a:t>
            </a:r>
          </a:p>
          <a:p>
            <a:pPr marL="228600" indent="-228600" defTabSz="914400">
              <a:lnSpc>
                <a:spcPct val="114999"/>
              </a:lnSpc>
              <a:spcBef>
                <a:spcPts val="0"/>
              </a:spcBef>
              <a:defRPr/>
            </a:pPr>
            <a:r>
              <a:rPr lang="en-US" sz="1200" kern="0">
                <a:solidFill>
                  <a:srgbClr val="000000"/>
                </a:solidFill>
                <a:latin typeface="Segoe UI"/>
                <a:cs typeface="Arial"/>
              </a:rPr>
              <a:t>The Recipient will provide an updated proposal for the coming fiscal year through SM Apply.</a:t>
            </a:r>
          </a:p>
          <a:p>
            <a:pPr marL="228600" indent="-228600" defTabSz="914400">
              <a:lnSpc>
                <a:spcPct val="114999"/>
              </a:lnSpc>
              <a:spcBef>
                <a:spcPts val="0"/>
              </a:spcBef>
              <a:defRPr/>
            </a:pPr>
            <a:r>
              <a:rPr lang="en-US" sz="1200" kern="0">
                <a:solidFill>
                  <a:srgbClr val="000000"/>
                </a:solidFill>
                <a:latin typeface="Segoe UI"/>
                <a:cs typeface="Arial"/>
              </a:rPr>
              <a:t>Contents of the updated proposal will largely be identical to the key components of the original application (i.e. Narrative, Budget, Budget Narrative, Timeline, Performance Plan, &amp; Staffing Plan)</a:t>
            </a:r>
          </a:p>
          <a:p>
            <a:pPr marL="228600" indent="-228600" defTabSz="914400">
              <a:lnSpc>
                <a:spcPct val="114999"/>
              </a:lnSpc>
              <a:spcBef>
                <a:spcPts val="0"/>
              </a:spcBef>
              <a:defRPr/>
            </a:pPr>
            <a:r>
              <a:rPr lang="en-US" sz="1200" kern="0">
                <a:solidFill>
                  <a:srgbClr val="000000"/>
                </a:solidFill>
                <a:latin typeface="Segoe UI"/>
                <a:cs typeface="Arial"/>
              </a:rPr>
              <a:t>OGM and the Grant Monitor will review the new fiscal year proposal to ensure it is aligned with the scope of the original award.</a:t>
            </a:r>
          </a:p>
          <a:p>
            <a:pPr marL="228600" indent="-228600" defTabSz="914400">
              <a:lnSpc>
                <a:spcPct val="114999"/>
              </a:lnSpc>
              <a:spcBef>
                <a:spcPts val="0"/>
              </a:spcBef>
              <a:defRPr/>
            </a:pPr>
            <a:r>
              <a:rPr lang="en-US" sz="1200" kern="0">
                <a:solidFill>
                  <a:srgbClr val="000000"/>
                </a:solidFill>
                <a:latin typeface="Segoe UI"/>
                <a:cs typeface="Arial"/>
              </a:rPr>
              <a:t>Renewal of an award is also an opportunity pivot a project’s strategy to adapt to lessons learned and/or address new challenges. Changes still must be within the broad original proposal goals.</a:t>
            </a:r>
          </a:p>
          <a:p>
            <a:pPr marL="228600" indent="-228600" defTabSz="914400">
              <a:lnSpc>
                <a:spcPct val="114999"/>
              </a:lnSpc>
              <a:spcBef>
                <a:spcPts val="0"/>
              </a:spcBef>
              <a:defRPr/>
            </a:pPr>
            <a:r>
              <a:rPr lang="en-US" sz="1200" kern="0">
                <a:solidFill>
                  <a:srgbClr val="000000"/>
                </a:solidFill>
                <a:latin typeface="Segoe UI"/>
                <a:cs typeface="Arial"/>
              </a:rPr>
              <a:t>If approved, the proposal will be integrated into a new grant agreement for that fiscal year and provide a further 12 months of funding; this will not have to align with the fiscal year calendar.</a:t>
            </a:r>
          </a:p>
          <a:p>
            <a:pPr marL="228600" indent="-228600" defTabSz="914400">
              <a:lnSpc>
                <a:spcPct val="114999"/>
              </a:lnSpc>
              <a:spcBef>
                <a:spcPts val="0"/>
              </a:spcBef>
              <a:defRPr/>
            </a:pPr>
            <a:r>
              <a:rPr lang="en-US" sz="1200" kern="0">
                <a:solidFill>
                  <a:srgbClr val="000000"/>
                </a:solidFill>
                <a:latin typeface="Segoe UI"/>
                <a:cs typeface="Arial"/>
              </a:rPr>
              <a:t>If not, the Recipient will need to revise the updated proposal until approved by the County.</a:t>
            </a:r>
            <a:endParaRPr lang="en-US" sz="1050" kern="0">
              <a:solidFill>
                <a:srgbClr val="000000"/>
              </a:solidFill>
              <a:latin typeface="Segoe UI"/>
              <a:cs typeface="Arial"/>
            </a:endParaRPr>
          </a:p>
        </p:txBody>
      </p:sp>
    </p:spTree>
    <p:extLst>
      <p:ext uri="{BB962C8B-B14F-4D97-AF65-F5344CB8AC3E}">
        <p14:creationId xmlns:p14="http://schemas.microsoft.com/office/powerpoint/2010/main" val="315246666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haredWithUsers xmlns="74875b86-4471-4064-a2d4-c252a114a110">
      <UserInfo>
        <DisplayName>Kravets, Olga</DisplayName>
        <AccountId>182</AccountId>
        <AccountType/>
      </UserInfo>
      <UserInfo>
        <DisplayName>Hoy, Allison M.</DisplayName>
        <AccountId>13</AccountId>
        <AccountType/>
      </UserInfo>
      <UserInfo>
        <DisplayName>Parker, Mara</DisplayName>
        <AccountId>215</AccountId>
        <AccountType/>
      </UserInfo>
      <UserInfo>
        <DisplayName>Mantel, Lisa</DisplayName>
        <AccountId>211</AccountId>
        <AccountType/>
      </UserInfo>
      <UserInfo>
        <DisplayName>Bruskin, Heather Bois.</DisplayName>
        <AccountId>110</AccountId>
        <AccountType/>
      </UserInfo>
      <UserInfo>
        <DisplayName>Nardi, Catherine</DisplayName>
        <AccountId>206</AccountId>
        <AccountType/>
      </UserInfo>
      <UserInfo>
        <DisplayName>Cruz, Juan</DisplayName>
        <AccountId>427</AccountId>
        <AccountType/>
      </UserInfo>
      <UserInfo>
        <DisplayName>Murphy, Rafael P.</DisplayName>
        <AccountId>12</AccountId>
        <AccountType/>
      </UserInfo>
    </SharedWithUsers>
    <lcf76f155ced4ddcb4097134ff3c332f xmlns="167de7b8-2287-4eba-9266-c84c809e3def">
      <Terms xmlns="http://schemas.microsoft.com/office/infopath/2007/PartnerControls"/>
    </lcf76f155ced4ddcb4097134ff3c332f>
    <TaxCatchAll xmlns="74875b86-4471-4064-a2d4-c252a114a110" xsi:nil="true"/>
    <SignedDate xmlns="167de7b8-2287-4eba-9266-c84c809e3def" xsi:nil="true"/>
    <Signedby xmlns="167de7b8-2287-4eba-9266-c84c809e3def" xsi:nil="true"/>
    <InitialedBy xmlns="167de7b8-2287-4eba-9266-c84c809e3def" xsi:nil="true"/>
    <Initial_x0020_Date xmlns="167de7b8-2287-4eba-9266-c84c809e3def" xsi:nil="true"/>
    <RPMSignDate xmlns="167de7b8-2287-4eba-9266-c84c809e3def"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8CF122179B8940448C7D0649D18F3F58" ma:contentTypeVersion="20" ma:contentTypeDescription="Create a new document." ma:contentTypeScope="" ma:versionID="4c5cc79cbf6b9791f7365bd12b6ce869">
  <xsd:schema xmlns:xsd="http://www.w3.org/2001/XMLSchema" xmlns:xs="http://www.w3.org/2001/XMLSchema" xmlns:p="http://schemas.microsoft.com/office/2006/metadata/properties" xmlns:ns2="167de7b8-2287-4eba-9266-c84c809e3def" xmlns:ns3="74875b86-4471-4064-a2d4-c252a114a110" targetNamespace="http://schemas.microsoft.com/office/2006/metadata/properties" ma:root="true" ma:fieldsID="3bcaf13dd620d2510474aef6d4e15b4e" ns2:_="" ns3:_="">
    <xsd:import namespace="167de7b8-2287-4eba-9266-c84c809e3def"/>
    <xsd:import namespace="74875b86-4471-4064-a2d4-c252a114a110"/>
    <xsd:element name="properties">
      <xsd:complexType>
        <xsd:sequence>
          <xsd:element name="documentManagement">
            <xsd:complexType>
              <xsd:all>
                <xsd:element ref="ns2:MediaServiceMetadata" minOccurs="0"/>
                <xsd:element ref="ns2:MediaServiceFastMetadata"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3:SharedWithUsers" minOccurs="0"/>
                <xsd:element ref="ns3:SharedWithDetails" minOccurs="0"/>
                <xsd:element ref="ns2:MediaServiceDateTaken" minOccurs="0"/>
                <xsd:element ref="ns2:MediaServiceObjectDetectorVersions" minOccurs="0"/>
                <xsd:element ref="ns2:MediaLengthInSeconds" minOccurs="0"/>
                <xsd:element ref="ns2:MediaServiceSearchProperties" minOccurs="0"/>
                <xsd:element ref="ns2:Initial_x0020_Date" minOccurs="0"/>
                <xsd:element ref="ns2:InitialedBy" minOccurs="0"/>
                <xsd:element ref="ns2:Signedby" minOccurs="0"/>
                <xsd:element ref="ns2:SignedDate" minOccurs="0"/>
                <xsd:element ref="ns2:RPMSig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67de7b8-2287-4eba-9266-c84c809e3de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1" nillable="true" ma:taxonomy="true" ma:internalName="lcf76f155ced4ddcb4097134ff3c332f" ma:taxonomyFieldName="MediaServiceImageTags" ma:displayName="Image Tags" ma:readOnly="false" ma:fieldId="{5cf76f15-5ced-4ddc-b409-7134ff3c332f}" ma:taxonomyMulti="true" ma:sspId="28a4874a-8cf6-4bd1-a3b1-571cbf9a5b83" ma:termSetId="09814cd3-568e-fe90-9814-8d621ff8fb84" ma:anchorId="fba54fb3-c3e1-fe81-a776-ca4b69148c4d" ma:open="true" ma:isKeyword="false">
      <xsd:complexType>
        <xsd:sequence>
          <xsd:element ref="pc:Terms" minOccurs="0" maxOccurs="1"/>
        </xsd:sequence>
      </xsd:complex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dexed="true" ma:internalName="MediaServiceDateTaken" ma:readOnly="true">
      <xsd:simpleType>
        <xsd:restriction base="dms:Text"/>
      </xsd:simpleType>
    </xsd:element>
    <xsd:element name="MediaServiceObjectDetectorVersions" ma:index="19" nillable="true" ma:displayName="MediaServiceObjectDetectorVersions" ma:hidden="true" ma:indexed="true" ma:internalName="MediaServiceObjectDetectorVersions"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element name="MediaServiceSearchProperties" ma:index="21" nillable="true" ma:displayName="MediaServiceSearchProperties" ma:hidden="true" ma:internalName="MediaServiceSearchProperties" ma:readOnly="true">
      <xsd:simpleType>
        <xsd:restriction base="dms:Note"/>
      </xsd:simpleType>
    </xsd:element>
    <xsd:element name="Initial_x0020_Date" ma:index="22" nillable="true" ma:displayName="Initial Date" ma:description="The date a correction was initialed" ma:format="DateOnly" ma:internalName="Initial_x0020_Date">
      <xsd:simpleType>
        <xsd:restriction base="dms:DateTime"/>
      </xsd:simpleType>
    </xsd:element>
    <xsd:element name="InitialedBy" ma:index="23" nillable="true" ma:displayName="Initialed By" ma:description="Name of person initialing the correction" ma:format="Dropdown" ma:internalName="InitialedBy">
      <xsd:simpleType>
        <xsd:restriction base="dms:Text">
          <xsd:maxLength value="255"/>
        </xsd:restriction>
      </xsd:simpleType>
    </xsd:element>
    <xsd:element name="Signedby" ma:index="24" nillable="true" ma:displayName="Signed by" ma:description="Name of signer" ma:format="Dropdown" ma:internalName="Signedby">
      <xsd:simpleType>
        <xsd:restriction base="dms:Text">
          <xsd:maxLength value="255"/>
        </xsd:restriction>
      </xsd:simpleType>
    </xsd:element>
    <xsd:element name="SignedDate" ma:index="25" nillable="true" ma:displayName="Signed Date" ma:format="Dropdown" ma:internalName="SignedDate">
      <xsd:simpleType>
        <xsd:restriction base="dms:Text">
          <xsd:maxLength value="255"/>
        </xsd:restriction>
      </xsd:simpleType>
    </xsd:element>
    <xsd:element name="RPMSignDate" ma:index="26" nillable="true" ma:displayName="RPM Sign Date" ma:format="Dropdown" ma:internalName="RPMSignDate">
      <xsd:simpleType>
        <xsd:restriction base="dms:Text">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74875b86-4471-4064-a2d4-c252a114a110"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82e7293f-92cb-4acb-9cdb-af20a6ac7ce8}" ma:internalName="TaxCatchAll" ma:showField="CatchAllData" ma:web="74875b86-4471-4064-a2d4-c252a114a110">
      <xsd:complexType>
        <xsd:complexContent>
          <xsd:extension base="dms:MultiChoiceLookup">
            <xsd:sequence>
              <xsd:element name="Value" type="dms:Lookup" maxOccurs="unbounded" minOccurs="0" nillable="true"/>
            </xsd:sequence>
          </xsd:extension>
        </xsd:complexContent>
      </xsd:complexType>
    </xsd:element>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A18CF64-A083-4840-BF04-D03345ABF1BE}">
  <ds:schemaRefs>
    <ds:schemaRef ds:uri="http://schemas.openxmlformats.org/package/2006/metadata/core-properties"/>
    <ds:schemaRef ds:uri="http://purl.org/dc/terms/"/>
    <ds:schemaRef ds:uri="http://purl.org/dc/dcmitype/"/>
    <ds:schemaRef ds:uri="167de7b8-2287-4eba-9266-c84c809e3def"/>
    <ds:schemaRef ds:uri="http://schemas.microsoft.com/office/2006/documentManagement/types"/>
    <ds:schemaRef ds:uri="http://www.w3.org/XML/1998/namespace"/>
    <ds:schemaRef ds:uri="http://schemas.microsoft.com/office/2006/metadata/properties"/>
    <ds:schemaRef ds:uri="http://purl.org/dc/elements/1.1/"/>
    <ds:schemaRef ds:uri="74875b86-4471-4064-a2d4-c252a114a110"/>
    <ds:schemaRef ds:uri="http://schemas.microsoft.com/office/infopath/2007/PartnerControls"/>
  </ds:schemaRefs>
</ds:datastoreItem>
</file>

<file path=customXml/itemProps2.xml><?xml version="1.0" encoding="utf-8"?>
<ds:datastoreItem xmlns:ds="http://schemas.openxmlformats.org/officeDocument/2006/customXml" ds:itemID="{DF8F3EBC-5FF8-4735-BCC8-C624AB202D2B}">
  <ds:schemaRefs>
    <ds:schemaRef ds:uri="http://schemas.microsoft.com/sharepoint/v3/contenttype/forms"/>
  </ds:schemaRefs>
</ds:datastoreItem>
</file>

<file path=customXml/itemProps3.xml><?xml version="1.0" encoding="utf-8"?>
<ds:datastoreItem xmlns:ds="http://schemas.openxmlformats.org/officeDocument/2006/customXml" ds:itemID="{22E887E8-75A0-485A-8E9E-E7CAD63AD5D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67de7b8-2287-4eba-9266-c84c809e3def"/>
    <ds:schemaRef ds:uri="74875b86-4471-4064-a2d4-c252a114a11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0</TotalTime>
  <Words>2744</Words>
  <Application>Microsoft Office PowerPoint</Application>
  <PresentationFormat>Custom</PresentationFormat>
  <Paragraphs>207</Paragraphs>
  <Slides>18</Slides>
  <Notes>15</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18</vt:i4>
      </vt:variant>
    </vt:vector>
  </HeadingPairs>
  <TitlesOfParts>
    <vt:vector size="28" baseType="lpstr">
      <vt:lpstr>Arial</vt:lpstr>
      <vt:lpstr>Bebas Neue Light</vt:lpstr>
      <vt:lpstr>Calibri</vt:lpstr>
      <vt:lpstr>Calibri Light</vt:lpstr>
      <vt:lpstr>Calisto MT</vt:lpstr>
      <vt:lpstr>Ink Free</vt:lpstr>
      <vt:lpstr>Lato</vt:lpstr>
      <vt:lpstr>Lato Light</vt:lpstr>
      <vt:lpstr>Segoe UI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Hoy, Allison M.</dc:creator>
  <cp:keywords/>
  <dc:description/>
  <cp:lastModifiedBy>Kravets, Olga</cp:lastModifiedBy>
  <cp:revision>2</cp:revision>
  <cp:lastPrinted>2022-02-07T19:21:52Z</cp:lastPrinted>
  <dcterms:modified xsi:type="dcterms:W3CDTF">2024-03-14T14:36:27Z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0x0101008CF122179B8940448C7D0649D18F3F58</vt:lpwstr>
  </property>
  <property fmtid="{D5CDD505-2E9C-101B-9397-08002B2CF9AE}" pid="3" name="MediaServiceImageTags">
    <vt:lpwstr/>
  </property>
</Properties>
</file>